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67" r:id="rId5"/>
    <p:sldId id="268" r:id="rId6"/>
    <p:sldId id="276" r:id="rId7"/>
    <p:sldId id="269" r:id="rId8"/>
    <p:sldId id="270" r:id="rId9"/>
    <p:sldId id="271" r:id="rId10"/>
    <p:sldId id="272" r:id="rId11"/>
    <p:sldId id="277" r:id="rId12"/>
    <p:sldId id="273" r:id="rId13"/>
    <p:sldId id="262" r:id="rId14"/>
    <p:sldId id="263" r:id="rId15"/>
    <p:sldId id="265" r:id="rId1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623" autoAdjust="0"/>
  </p:normalViewPr>
  <p:slideViewPr>
    <p:cSldViewPr>
      <p:cViewPr>
        <p:scale>
          <a:sx n="90" d="100"/>
          <a:sy n="90" d="100"/>
        </p:scale>
        <p:origin x="-1162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85E8-B6F7-4E2E-A5ED-FD75C7049D94}" type="datetimeFigureOut">
              <a:rPr kumimoji="1" lang="ja-JP" altLang="en-US" smtClean="0"/>
              <a:t>2017/7/3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7FB0-295D-4458-AB84-71F4168977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084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85E8-B6F7-4E2E-A5ED-FD75C7049D94}" type="datetimeFigureOut">
              <a:rPr kumimoji="1" lang="ja-JP" altLang="en-US" smtClean="0"/>
              <a:t>2017/7/3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7FB0-295D-4458-AB84-71F4168977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9680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85E8-B6F7-4E2E-A5ED-FD75C7049D94}" type="datetimeFigureOut">
              <a:rPr kumimoji="1" lang="ja-JP" altLang="en-US" smtClean="0"/>
              <a:t>2017/7/3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7FB0-295D-4458-AB84-71F4168977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358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85E8-B6F7-4E2E-A5ED-FD75C7049D94}" type="datetimeFigureOut">
              <a:rPr kumimoji="1" lang="ja-JP" altLang="en-US" smtClean="0"/>
              <a:t>2017/7/3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7FB0-295D-4458-AB84-71F4168977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3378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85E8-B6F7-4E2E-A5ED-FD75C7049D94}" type="datetimeFigureOut">
              <a:rPr kumimoji="1" lang="ja-JP" altLang="en-US" smtClean="0"/>
              <a:t>2017/7/3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7FB0-295D-4458-AB84-71F4168977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5329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85E8-B6F7-4E2E-A5ED-FD75C7049D94}" type="datetimeFigureOut">
              <a:rPr kumimoji="1" lang="ja-JP" altLang="en-US" smtClean="0"/>
              <a:t>2017/7/3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7FB0-295D-4458-AB84-71F4168977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341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85E8-B6F7-4E2E-A5ED-FD75C7049D94}" type="datetimeFigureOut">
              <a:rPr kumimoji="1" lang="ja-JP" altLang="en-US" smtClean="0"/>
              <a:t>2017/7/3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7FB0-295D-4458-AB84-71F4168977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314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85E8-B6F7-4E2E-A5ED-FD75C7049D94}" type="datetimeFigureOut">
              <a:rPr kumimoji="1" lang="ja-JP" altLang="en-US" smtClean="0"/>
              <a:t>2017/7/3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7FB0-295D-4458-AB84-71F4168977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817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85E8-B6F7-4E2E-A5ED-FD75C7049D94}" type="datetimeFigureOut">
              <a:rPr kumimoji="1" lang="ja-JP" altLang="en-US" smtClean="0"/>
              <a:t>2017/7/3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7FB0-295D-4458-AB84-71F4168977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6570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85E8-B6F7-4E2E-A5ED-FD75C7049D94}" type="datetimeFigureOut">
              <a:rPr kumimoji="1" lang="ja-JP" altLang="en-US" smtClean="0"/>
              <a:t>2017/7/3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7FB0-295D-4458-AB84-71F4168977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4672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85E8-B6F7-4E2E-A5ED-FD75C7049D94}" type="datetimeFigureOut">
              <a:rPr kumimoji="1" lang="ja-JP" altLang="en-US" smtClean="0"/>
              <a:t>2017/7/3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7FB0-295D-4458-AB84-71F4168977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7055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585E8-B6F7-4E2E-A5ED-FD75C7049D94}" type="datetimeFigureOut">
              <a:rPr kumimoji="1" lang="ja-JP" altLang="en-US" smtClean="0"/>
              <a:t>2017/7/3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37FB0-295D-4458-AB84-71F4168977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48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73392" y="2708920"/>
            <a:ext cx="7371016" cy="1865797"/>
          </a:xfrm>
        </p:spPr>
        <p:txBody>
          <a:bodyPr>
            <a:noAutofit/>
          </a:bodyPr>
          <a:lstStyle/>
          <a:p>
            <a:r>
              <a:rPr lang="en-US" altLang="ja-JP" sz="3200" dirty="0" smtClean="0"/>
              <a:t>Identification of compact objects </a:t>
            </a:r>
            <a:r>
              <a:rPr lang="ja-JP" altLang="en-US" sz="3200" dirty="0" smtClean="0"/>
              <a:t>　　　　　　</a:t>
            </a:r>
            <a:r>
              <a:rPr lang="en-US" altLang="ja-JP" sz="3200" dirty="0" smtClean="0"/>
              <a:t>in gamma-ray binaries </a:t>
            </a:r>
            <a:br>
              <a:rPr lang="en-US" altLang="ja-JP" sz="3200" dirty="0" smtClean="0"/>
            </a:br>
            <a:r>
              <a:rPr lang="en-US" altLang="ja-JP" sz="3200" dirty="0" smtClean="0"/>
              <a:t>by high-precision astrometry</a:t>
            </a:r>
            <a:endParaRPr kumimoji="1" lang="ja-JP" altLang="en-US" sz="3200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6142618" y="-15800"/>
            <a:ext cx="2965886" cy="2340260"/>
            <a:chOff x="6155350" y="811910"/>
            <a:chExt cx="2449098" cy="1647261"/>
          </a:xfrm>
        </p:grpSpPr>
        <p:pic>
          <p:nvPicPr>
            <p:cNvPr id="6" name="Picture 2" descr="C:\Users\Masaki\Desktop\study\JASMINE\Gaia\gaia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7" y="833110"/>
              <a:ext cx="2448271" cy="1626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6155350" y="811910"/>
              <a:ext cx="700708" cy="366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chemeClr val="bg1"/>
                  </a:solidFill>
                </a:rPr>
                <a:t>Gaia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8172400" y="204110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chemeClr val="bg1"/>
                </a:solidFill>
              </a:rPr>
              <a:t>©</a:t>
            </a:r>
            <a:r>
              <a:rPr lang="en-US" altLang="ja-JP" sz="1400" i="1" dirty="0" smtClean="0">
                <a:solidFill>
                  <a:schemeClr val="bg1"/>
                </a:solidFill>
              </a:rPr>
              <a:t>ESA/ATG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39066" y="4653136"/>
            <a:ext cx="548547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/>
              <a:t>Masaki YAMAGUCHI</a:t>
            </a:r>
          </a:p>
          <a:p>
            <a:pPr algn="ctr"/>
            <a:r>
              <a:rPr lang="en-US" altLang="ja-JP" sz="2400" dirty="0" smtClean="0"/>
              <a:t>Institute of Astronomy, University of Tokyo</a:t>
            </a:r>
          </a:p>
          <a:p>
            <a:pPr algn="ctr"/>
            <a:r>
              <a:rPr kumimoji="1" lang="en-US" altLang="ja-JP" sz="2800" dirty="0" smtClean="0"/>
              <a:t>Collaborators</a:t>
            </a:r>
          </a:p>
          <a:p>
            <a:pPr algn="ctr"/>
            <a:r>
              <a:rPr lang="en-US" altLang="ja-JP" sz="2800" dirty="0" smtClean="0"/>
              <a:t>T. Yano, N. Gouda (NAOJ)</a:t>
            </a:r>
            <a:endParaRPr kumimoji="1" lang="en-US" altLang="ja-JP" sz="2800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265805" y="6515943"/>
            <a:ext cx="664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Variable Galactic Gamma-Ray Sources (IV) @ </a:t>
            </a:r>
            <a:r>
              <a:rPr kumimoji="1" lang="en-US" altLang="ja-JP" dirty="0" err="1" smtClean="0"/>
              <a:t>Rikkyo</a:t>
            </a:r>
            <a:r>
              <a:rPr kumimoji="1" lang="en-US" altLang="ja-JP" dirty="0" smtClean="0"/>
              <a:t> Univ. July 5 2017</a:t>
            </a:r>
            <a:endParaRPr kumimoji="1" lang="ja-JP" alt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6" y="80628"/>
            <a:ext cx="289243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2651"/>
            <a:ext cx="2847127" cy="2129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48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Results: LSI+61 303, HESS J0632+057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799"/>
          </a:xfrm>
        </p:spPr>
        <p:txBody>
          <a:bodyPr/>
          <a:lstStyle/>
          <a:p>
            <a:r>
              <a:rPr kumimoji="1" lang="en-US" altLang="ja-JP" dirty="0" smtClean="0"/>
              <a:t>Certainly confirmed with 1-</a:t>
            </a:r>
            <a:r>
              <a:rPr lang="en-US" altLang="ja-JP" dirty="0" smtClean="0"/>
              <a:t>μas precision</a:t>
            </a:r>
          </a:p>
          <a:p>
            <a:r>
              <a:rPr kumimoji="1" lang="en-US" altLang="ja-JP" dirty="0" smtClean="0"/>
              <a:t>If BH or normal NS, it is identified with 10-</a:t>
            </a:r>
            <a:r>
              <a:rPr lang="en-US" altLang="ja-JP" dirty="0" smtClean="0"/>
              <a:t>μas precision</a:t>
            </a:r>
          </a:p>
          <a:p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07" y="3949682"/>
            <a:ext cx="3774276" cy="265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796" y="3949682"/>
            <a:ext cx="3743265" cy="262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1796940" y="4030003"/>
            <a:ext cx="755381" cy="2304256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6172802" y="4021690"/>
            <a:ext cx="775462" cy="2304256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01196" y="3573016"/>
            <a:ext cx="1532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LSI+61 303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937700" y="3573016"/>
            <a:ext cx="1595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HESS J0632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913364" y="6453336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Mc (</a:t>
            </a:r>
            <a:r>
              <a:rPr lang="en-US" altLang="ja-JP" sz="2400" dirty="0"/>
              <a:t>M</a:t>
            </a:r>
            <a:r>
              <a:rPr lang="en-US" altLang="ja-JP" sz="2400" baseline="-25000" dirty="0">
                <a:sym typeface="Wingdings 2"/>
              </a:rPr>
              <a:t>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444208" y="6453336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Mc (</a:t>
            </a:r>
            <a:r>
              <a:rPr lang="en-US" altLang="ja-JP" sz="2400" dirty="0"/>
              <a:t>M</a:t>
            </a:r>
            <a:r>
              <a:rPr lang="en-US" altLang="ja-JP" sz="2400" baseline="-25000" dirty="0">
                <a:sym typeface="Wingdings 2"/>
              </a:rPr>
              <a:t>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 rot="16200000">
            <a:off x="-49623" y="4882272"/>
            <a:ext cx="631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C.L.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134990" y="3995772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1μas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837924" y="4191286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10μas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203848" y="5723964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100μas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599486" y="3995772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1μas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223477" y="4180438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10μas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596336" y="5723964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100μas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51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High-precision astrometry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853136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In the near future, high-precision astrometry </a:t>
            </a:r>
            <a:r>
              <a:rPr lang="en-US" altLang="ja-JP" dirty="0" smtClean="0"/>
              <a:t>will be realized</a:t>
            </a:r>
          </a:p>
          <a:p>
            <a:r>
              <a:rPr kumimoji="1" lang="en-US" altLang="ja-JP" dirty="0" smtClean="0"/>
              <a:t>Astrometric precision of Gaia is 0.007 </a:t>
            </a:r>
            <a:r>
              <a:rPr lang="en-US" altLang="ja-JP" dirty="0"/>
              <a:t>m</a:t>
            </a:r>
            <a:r>
              <a:rPr kumimoji="1" lang="en-US" altLang="ja-JP" dirty="0" smtClean="0"/>
              <a:t>as !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Small-JASMINE is </a:t>
            </a:r>
            <a:r>
              <a:rPr kumimoji="1" lang="en-US" altLang="ja-JP" dirty="0" smtClean="0"/>
              <a:t>~0.01 </a:t>
            </a:r>
            <a:r>
              <a:rPr kumimoji="1" lang="en-US" altLang="ja-JP" dirty="0" smtClean="0"/>
              <a:t>mas</a:t>
            </a:r>
            <a:endParaRPr kumimoji="1" lang="en-US" altLang="ja-JP" dirty="0"/>
          </a:p>
          <a:p>
            <a:r>
              <a:rPr kumimoji="1" lang="en-US" altLang="ja-JP" dirty="0" smtClean="0"/>
              <a:t>We can expect </a:t>
            </a:r>
            <a:r>
              <a:rPr lang="en-US" altLang="ja-JP" dirty="0" smtClean="0"/>
              <a:t>that BH </a:t>
            </a:r>
            <a:r>
              <a:rPr lang="en-US" altLang="ja-JP" dirty="0"/>
              <a:t>or normal </a:t>
            </a:r>
            <a:r>
              <a:rPr lang="en-US" altLang="ja-JP" dirty="0" smtClean="0"/>
              <a:t>NS will be identified for </a:t>
            </a:r>
            <a:r>
              <a:rPr lang="en-US" altLang="ja-JP" dirty="0" smtClean="0">
                <a:solidFill>
                  <a:srgbClr val="FF0000"/>
                </a:solidFill>
              </a:rPr>
              <a:t>LSI+61 303 </a:t>
            </a:r>
            <a:r>
              <a:rPr lang="en-US" altLang="ja-JP" dirty="0" smtClean="0"/>
              <a:t>and </a:t>
            </a:r>
            <a:r>
              <a:rPr lang="en-US" altLang="ja-JP" dirty="0" smtClean="0">
                <a:solidFill>
                  <a:srgbClr val="FF0000"/>
                </a:solidFill>
              </a:rPr>
              <a:t>HESS J0632+057</a:t>
            </a:r>
            <a:endParaRPr kumimoji="1" lang="en-US" altLang="ja-JP" dirty="0" smtClean="0">
              <a:solidFill>
                <a:srgbClr val="FF0000"/>
              </a:solidFill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5796136" y="1692134"/>
            <a:ext cx="3042961" cy="2168914"/>
            <a:chOff x="6155350" y="778965"/>
            <a:chExt cx="2449098" cy="1680206"/>
          </a:xfrm>
        </p:grpSpPr>
        <p:pic>
          <p:nvPicPr>
            <p:cNvPr id="4" name="Picture 2" descr="C:\Users\Masaki\Desktop\study\JASMINE\Gaia\gaia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7" y="833110"/>
              <a:ext cx="2448271" cy="1626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6155350" y="778965"/>
              <a:ext cx="14895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bg1"/>
                  </a:solidFill>
                </a:rPr>
                <a:t>Gaia </a:t>
              </a:r>
              <a:r>
                <a:rPr kumimoji="1" lang="en-US" altLang="ja-JP" sz="2000" dirty="0" smtClean="0">
                  <a:solidFill>
                    <a:schemeClr val="bg1"/>
                  </a:solidFill>
                </a:rPr>
                <a:t>(2013)</a:t>
              </a:r>
              <a:endParaRPr kumimoji="1" lang="ja-JP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5745278" y="4360366"/>
            <a:ext cx="3289496" cy="1872208"/>
            <a:chOff x="2854794" y="836712"/>
            <a:chExt cx="2797326" cy="1556791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2854794" y="836712"/>
              <a:ext cx="2797326" cy="1556791"/>
              <a:chOff x="-1" y="0"/>
              <a:chExt cx="3291287" cy="1988840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" y="0"/>
                <a:ext cx="3291287" cy="198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正方形/長方形 8"/>
              <p:cNvSpPr/>
              <p:nvPr/>
            </p:nvSpPr>
            <p:spPr>
              <a:xfrm>
                <a:off x="85177" y="404664"/>
                <a:ext cx="1750519" cy="73771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0" name="テキスト ボックス 9"/>
            <p:cNvSpPr txBox="1"/>
            <p:nvPr/>
          </p:nvSpPr>
          <p:spPr>
            <a:xfrm>
              <a:off x="2966422" y="1106917"/>
              <a:ext cx="842708" cy="307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(</a:t>
              </a:r>
              <a:r>
                <a:rPr kumimoji="1" lang="en-US" altLang="ja-JP" dirty="0" smtClean="0">
                  <a:solidFill>
                    <a:schemeClr val="bg1"/>
                  </a:solidFill>
                </a:rPr>
                <a:t>2020s?)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7758977" y="3522494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chemeClr val="bg1"/>
                </a:solidFill>
              </a:rPr>
              <a:t>©</a:t>
            </a:r>
            <a:r>
              <a:rPr lang="en-US" altLang="ja-JP" sz="1600" i="1" dirty="0" smtClean="0">
                <a:solidFill>
                  <a:schemeClr val="bg1"/>
                </a:solidFill>
              </a:rPr>
              <a:t>ESA/ATG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156040" y="5877272"/>
            <a:ext cx="878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smtClean="0">
                <a:solidFill>
                  <a:schemeClr val="bg1"/>
                </a:solidFill>
              </a:rPr>
              <a:t>©</a:t>
            </a:r>
            <a:r>
              <a:rPr lang="en-US" altLang="ja-JP" sz="1600" i="1" smtClean="0">
                <a:solidFill>
                  <a:schemeClr val="bg1"/>
                </a:solidFill>
              </a:rPr>
              <a:t>NAOJ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652120" y="6165304"/>
            <a:ext cx="35148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J</a:t>
            </a:r>
            <a:r>
              <a:rPr kumimoji="1" lang="en-US" altLang="ja-JP" sz="2000" dirty="0" smtClean="0"/>
              <a:t>apan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A</a:t>
            </a:r>
            <a:r>
              <a:rPr kumimoji="1" lang="en-US" altLang="ja-JP" sz="2000" dirty="0" smtClean="0"/>
              <a:t>strometry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S</a:t>
            </a:r>
            <a:r>
              <a:rPr kumimoji="1" lang="en-US" altLang="ja-JP" sz="2000" dirty="0" smtClean="0"/>
              <a:t>atellite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</a:rPr>
              <a:t>M</a:t>
            </a:r>
            <a:r>
              <a:rPr lang="en-US" altLang="ja-JP" sz="2000" dirty="0" smtClean="0"/>
              <a:t>ission for 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IN</a:t>
            </a:r>
            <a:r>
              <a:rPr lang="en-US" altLang="ja-JP" sz="2000" dirty="0" err="1" smtClean="0"/>
              <a:t>frared</a:t>
            </a:r>
            <a:r>
              <a:rPr lang="en-US" altLang="ja-JP" sz="2000" dirty="0" smtClean="0"/>
              <a:t> </a:t>
            </a:r>
            <a:r>
              <a:rPr lang="en-US" altLang="ja-JP" sz="2000" dirty="0" smtClean="0">
                <a:solidFill>
                  <a:srgbClr val="FF0000"/>
                </a:solidFill>
              </a:rPr>
              <a:t>E</a:t>
            </a:r>
            <a:r>
              <a:rPr lang="en-US" altLang="ja-JP" sz="2000" dirty="0" smtClean="0"/>
              <a:t>xploration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1890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Astrometric observations enable us to identify the compact object in gamma-ray binaries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We calculate the confidence level as a function of M</a:t>
            </a:r>
            <a:r>
              <a:rPr lang="en-US" altLang="ja-JP" baseline="-25000" dirty="0" smtClean="0"/>
              <a:t>c</a:t>
            </a:r>
            <a:r>
              <a:rPr lang="en-US" altLang="ja-JP" dirty="0" smtClean="0"/>
              <a:t> and σ</a:t>
            </a:r>
            <a:r>
              <a:rPr lang="en-US" altLang="ja-JP" baseline="-25000" dirty="0" smtClean="0"/>
              <a:t>π</a:t>
            </a:r>
            <a:r>
              <a:rPr lang="ja-JP" altLang="en-US" dirty="0"/>
              <a:t> </a:t>
            </a:r>
            <a:r>
              <a:rPr lang="en-US" altLang="ja-JP" dirty="0" smtClean="0"/>
              <a:t>for gamma-ray binaries 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LSI+61 303 and HESS J0632+057 is promising systems for the identification of the compact object by Gaia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609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7622" y="116632"/>
            <a:ext cx="8960882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Astrometry for </a:t>
            </a:r>
            <a:r>
              <a:rPr lang="en-US" altLang="ja-JP" dirty="0" smtClean="0"/>
              <a:t>X-ray/</a:t>
            </a:r>
            <a:r>
              <a:rPr kumimoji="1" lang="en-US" altLang="ja-JP" dirty="0" smtClean="0"/>
              <a:t>gamma-ray binaries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611560" y="1479140"/>
            <a:ext cx="2808312" cy="19442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874304" y="1983195"/>
            <a:ext cx="2190926" cy="1258869"/>
            <a:chOff x="7254935" y="3806094"/>
            <a:chExt cx="1171701" cy="718184"/>
          </a:xfrm>
        </p:grpSpPr>
        <p:sp>
          <p:nvSpPr>
            <p:cNvPr id="6" name="円弧 5"/>
            <p:cNvSpPr/>
            <p:nvPr/>
          </p:nvSpPr>
          <p:spPr>
            <a:xfrm>
              <a:off x="7301599" y="4073279"/>
              <a:ext cx="432048" cy="432000"/>
            </a:xfrm>
            <a:prstGeom prst="arc">
              <a:avLst>
                <a:gd name="adj1" fmla="val 11890627"/>
                <a:gd name="adj2" fmla="val 11877408"/>
              </a:avLst>
            </a:prstGeom>
            <a:solidFill>
              <a:srgbClr val="FFFF00"/>
            </a:solidFill>
            <a:ln>
              <a:noFill/>
            </a:ln>
            <a:effectLst>
              <a:glow rad="127000">
                <a:srgbClr val="FFFF00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8288895" y="4160448"/>
              <a:ext cx="137741" cy="13638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円弧 7"/>
            <p:cNvSpPr/>
            <p:nvPr/>
          </p:nvSpPr>
          <p:spPr>
            <a:xfrm>
              <a:off x="7254935" y="3806094"/>
              <a:ext cx="1086825" cy="699234"/>
            </a:xfrm>
            <a:prstGeom prst="arc">
              <a:avLst/>
            </a:prstGeom>
            <a:ln w="25400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円弧 8"/>
            <p:cNvSpPr/>
            <p:nvPr/>
          </p:nvSpPr>
          <p:spPr>
            <a:xfrm rot="10800000">
              <a:off x="7530029" y="4160448"/>
              <a:ext cx="692558" cy="363830"/>
            </a:xfrm>
            <a:prstGeom prst="arc">
              <a:avLst/>
            </a:prstGeom>
            <a:ln w="25400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637068" y="1432811"/>
            <a:ext cx="18342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Celestial sphere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37354" y="2706051"/>
            <a:ext cx="11144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Compact</a:t>
            </a:r>
          </a:p>
          <a:p>
            <a:r>
              <a:rPr lang="en-US" altLang="ja-JP" sz="2000" dirty="0" smtClean="0">
                <a:solidFill>
                  <a:schemeClr val="bg1"/>
                </a:solidFill>
              </a:rPr>
              <a:t>object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03694" y="1911188"/>
            <a:ext cx="1376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Optical star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grpSp>
        <p:nvGrpSpPr>
          <p:cNvPr id="34" name="グループ化 33"/>
          <p:cNvGrpSpPr/>
          <p:nvPr/>
        </p:nvGrpSpPr>
        <p:grpSpPr>
          <a:xfrm>
            <a:off x="3635896" y="1366780"/>
            <a:ext cx="3996443" cy="2206236"/>
            <a:chOff x="3635896" y="1366780"/>
            <a:chExt cx="3996443" cy="2206236"/>
          </a:xfrm>
        </p:grpSpPr>
        <p:sp>
          <p:nvSpPr>
            <p:cNvPr id="14" name="右矢印 13"/>
            <p:cNvSpPr/>
            <p:nvPr/>
          </p:nvSpPr>
          <p:spPr>
            <a:xfrm>
              <a:off x="3635896" y="1723998"/>
              <a:ext cx="576064" cy="12297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1488852"/>
              <a:ext cx="2470145" cy="1934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正方形/長方形 20"/>
            <p:cNvSpPr/>
            <p:nvPr/>
          </p:nvSpPr>
          <p:spPr>
            <a:xfrm>
              <a:off x="4521865" y="1366780"/>
              <a:ext cx="3110474" cy="2206236"/>
            </a:xfrm>
            <a:prstGeom prst="rect">
              <a:avLst/>
            </a:prstGeom>
            <a:solidFill>
              <a:schemeClr val="bg1">
                <a:lumMod val="5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弧 18"/>
            <p:cNvSpPr/>
            <p:nvPr/>
          </p:nvSpPr>
          <p:spPr>
            <a:xfrm>
              <a:off x="5220072" y="3106748"/>
              <a:ext cx="403937" cy="378616"/>
            </a:xfrm>
            <a:prstGeom prst="arc">
              <a:avLst>
                <a:gd name="adj1" fmla="val 11890627"/>
                <a:gd name="adj2" fmla="val 11877408"/>
              </a:avLst>
            </a:prstGeom>
            <a:solidFill>
              <a:srgbClr val="FFFF00"/>
            </a:solidFill>
            <a:ln>
              <a:noFill/>
            </a:ln>
            <a:effectLst>
              <a:glow rad="127000">
                <a:srgbClr val="FFFF00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下矢印 15"/>
          <p:cNvSpPr/>
          <p:nvPr/>
        </p:nvSpPr>
        <p:spPr>
          <a:xfrm rot="3760775">
            <a:off x="3712034" y="3142511"/>
            <a:ext cx="711321" cy="1242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5" name="グループ化 34"/>
          <p:cNvGrpSpPr/>
          <p:nvPr/>
        </p:nvGrpSpPr>
        <p:grpSpPr>
          <a:xfrm>
            <a:off x="827584" y="3933056"/>
            <a:ext cx="2611585" cy="2422260"/>
            <a:chOff x="827584" y="3933056"/>
            <a:chExt cx="2611585" cy="2422260"/>
          </a:xfrm>
        </p:grpSpPr>
        <p:pic>
          <p:nvPicPr>
            <p:cNvPr id="23" name="Picture 2" descr="http://www.aanda.org/articles/aa/full_html/2009/13/aa10368-08/img148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863" y="4062606"/>
              <a:ext cx="2251002" cy="2163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正方形/長方形 23"/>
            <p:cNvSpPr/>
            <p:nvPr/>
          </p:nvSpPr>
          <p:spPr>
            <a:xfrm>
              <a:off x="827584" y="3933056"/>
              <a:ext cx="2611585" cy="2422260"/>
            </a:xfrm>
            <a:prstGeom prst="rect">
              <a:avLst/>
            </a:prstGeom>
            <a:solidFill>
              <a:schemeClr val="bg1">
                <a:lumMod val="5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弧 24"/>
            <p:cNvSpPr/>
            <p:nvPr/>
          </p:nvSpPr>
          <p:spPr>
            <a:xfrm>
              <a:off x="2068201" y="5574774"/>
              <a:ext cx="403937" cy="378616"/>
            </a:xfrm>
            <a:prstGeom prst="arc">
              <a:avLst>
                <a:gd name="adj1" fmla="val 11890627"/>
                <a:gd name="adj2" fmla="val 11877408"/>
              </a:avLst>
            </a:prstGeom>
            <a:solidFill>
              <a:srgbClr val="FFFF00"/>
            </a:solidFill>
            <a:ln>
              <a:noFill/>
            </a:ln>
            <a:effectLst>
              <a:glow rad="127000">
                <a:srgbClr val="FFFF00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8" name="グループ化 37"/>
          <p:cNvGrpSpPr/>
          <p:nvPr/>
        </p:nvGrpSpPr>
        <p:grpSpPr>
          <a:xfrm>
            <a:off x="3572969" y="5374767"/>
            <a:ext cx="3043462" cy="1111923"/>
            <a:chOff x="3572969" y="5374767"/>
            <a:chExt cx="3043462" cy="1111923"/>
          </a:xfrm>
        </p:grpSpPr>
        <p:sp>
          <p:nvSpPr>
            <p:cNvPr id="30" name="テキスト ボックス 29"/>
            <p:cNvSpPr txBox="1"/>
            <p:nvPr/>
          </p:nvSpPr>
          <p:spPr>
            <a:xfrm>
              <a:off x="3572969" y="6025025"/>
              <a:ext cx="3043462" cy="461665"/>
            </a:xfrm>
            <a:prstGeom prst="rect">
              <a:avLst/>
            </a:prstGeom>
            <a:noFill/>
            <a:ln w="25400"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400" dirty="0" smtClean="0"/>
                <a:t>Primary mass, distance</a:t>
              </a:r>
              <a:endParaRPr kumimoji="1" lang="ja-JP" altLang="en-US" sz="2400" dirty="0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4813248" y="5374767"/>
              <a:ext cx="4651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4400" dirty="0" smtClean="0"/>
                <a:t>+</a:t>
              </a:r>
              <a:endParaRPr kumimoji="1" lang="ja-JP" altLang="en-US" sz="4400" dirty="0"/>
            </a:p>
          </p:txBody>
        </p:sp>
      </p:grpSp>
      <p:grpSp>
        <p:nvGrpSpPr>
          <p:cNvPr id="39" name="グループ化 38"/>
          <p:cNvGrpSpPr/>
          <p:nvPr/>
        </p:nvGrpSpPr>
        <p:grpSpPr>
          <a:xfrm>
            <a:off x="6364404" y="4488532"/>
            <a:ext cx="2720742" cy="955035"/>
            <a:chOff x="6364404" y="4488532"/>
            <a:chExt cx="2720742" cy="955035"/>
          </a:xfrm>
        </p:grpSpPr>
        <p:sp>
          <p:nvSpPr>
            <p:cNvPr id="28" name="テキスト ボックス 27"/>
            <p:cNvSpPr txBox="1"/>
            <p:nvPr/>
          </p:nvSpPr>
          <p:spPr>
            <a:xfrm>
              <a:off x="6876255" y="4543770"/>
              <a:ext cx="2208891" cy="830997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Mass of the compact object</a:t>
              </a:r>
              <a:endParaRPr kumimoji="1" lang="ja-JP" altLang="en-US" sz="2400" dirty="0"/>
            </a:p>
          </p:txBody>
        </p:sp>
        <p:sp>
          <p:nvSpPr>
            <p:cNvPr id="27" name="下矢印 26"/>
            <p:cNvSpPr/>
            <p:nvPr/>
          </p:nvSpPr>
          <p:spPr>
            <a:xfrm rot="16200000">
              <a:off x="6138914" y="4714022"/>
              <a:ext cx="955035" cy="504056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1" name="グループ化 40"/>
          <p:cNvGrpSpPr/>
          <p:nvPr/>
        </p:nvGrpSpPr>
        <p:grpSpPr>
          <a:xfrm>
            <a:off x="6671977" y="5389746"/>
            <a:ext cx="2472023" cy="1476110"/>
            <a:chOff x="6671977" y="5389746"/>
            <a:chExt cx="2472023" cy="1476110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7233862" y="5665527"/>
              <a:ext cx="191013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FF0000"/>
                  </a:solidFill>
                </a:rPr>
                <a:t>White dwarf?</a:t>
              </a:r>
            </a:p>
            <a:p>
              <a:r>
                <a:rPr lang="en-US" altLang="ja-JP" sz="2400" dirty="0" smtClean="0">
                  <a:solidFill>
                    <a:srgbClr val="FF0000"/>
                  </a:solidFill>
                </a:rPr>
                <a:t>Neutron star?</a:t>
              </a:r>
            </a:p>
            <a:p>
              <a:r>
                <a:rPr lang="en-US" altLang="ja-JP" sz="2400" dirty="0" smtClean="0">
                  <a:solidFill>
                    <a:srgbClr val="FF0000"/>
                  </a:solidFill>
                </a:rPr>
                <a:t>Black hole?</a:t>
              </a:r>
            </a:p>
          </p:txBody>
        </p:sp>
        <p:sp>
          <p:nvSpPr>
            <p:cNvPr id="33" name="下矢印 32"/>
            <p:cNvSpPr/>
            <p:nvPr/>
          </p:nvSpPr>
          <p:spPr>
            <a:xfrm>
              <a:off x="8165421" y="5481228"/>
              <a:ext cx="750039" cy="216023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6671977" y="5389746"/>
              <a:ext cx="15169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High precision</a:t>
              </a:r>
              <a:endParaRPr kumimoji="1" lang="ja-JP" altLang="en-US" dirty="0"/>
            </a:p>
          </p:txBody>
        </p:sp>
      </p:grpSp>
      <p:grpSp>
        <p:nvGrpSpPr>
          <p:cNvPr id="44" name="グループ化 43"/>
          <p:cNvGrpSpPr/>
          <p:nvPr/>
        </p:nvGrpSpPr>
        <p:grpSpPr>
          <a:xfrm>
            <a:off x="3352688" y="3898825"/>
            <a:ext cx="2875496" cy="1690415"/>
            <a:chOff x="3352688" y="3898825"/>
            <a:chExt cx="2875496" cy="1690415"/>
          </a:xfrm>
        </p:grpSpPr>
        <p:sp>
          <p:nvSpPr>
            <p:cNvPr id="29" name="テキスト ボックス 28"/>
            <p:cNvSpPr txBox="1"/>
            <p:nvPr/>
          </p:nvSpPr>
          <p:spPr>
            <a:xfrm>
              <a:off x="3961217" y="4204245"/>
              <a:ext cx="2266967" cy="1384995"/>
            </a:xfrm>
            <a:prstGeom prst="rect">
              <a:avLst/>
            </a:prstGeom>
            <a:noFill/>
            <a:ln w="25400"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2800" dirty="0"/>
                <a:t>a</a:t>
              </a:r>
              <a:r>
                <a:rPr kumimoji="1" lang="en-US" altLang="ja-JP" sz="2800" dirty="0" smtClean="0"/>
                <a:t> = …</a:t>
              </a:r>
              <a:r>
                <a:rPr kumimoji="1" lang="ja-JP" altLang="en-US" sz="2800" dirty="0" smtClean="0"/>
                <a:t>　　</a:t>
              </a:r>
              <a:r>
                <a:rPr lang="en-US" altLang="ja-JP" sz="2800" dirty="0" smtClean="0"/>
                <a:t>ω = …</a:t>
              </a:r>
              <a:endParaRPr kumimoji="1" lang="en-US" altLang="ja-JP" sz="2800" dirty="0" smtClean="0"/>
            </a:p>
            <a:p>
              <a:r>
                <a:rPr lang="en-US" altLang="ja-JP" sz="2800" dirty="0"/>
                <a:t>e</a:t>
              </a:r>
              <a:r>
                <a:rPr lang="en-US" altLang="ja-JP" sz="2800" dirty="0" smtClean="0"/>
                <a:t> = …</a:t>
              </a:r>
              <a:r>
                <a:rPr lang="ja-JP" altLang="en-US" sz="2800" dirty="0" smtClean="0"/>
                <a:t>　　</a:t>
              </a:r>
              <a:r>
                <a:rPr lang="en-US" altLang="ja-JP" sz="2800" dirty="0" smtClean="0"/>
                <a:t>Ω = …</a:t>
              </a:r>
            </a:p>
            <a:p>
              <a:r>
                <a:rPr lang="en-US" altLang="ja-JP" sz="2800" dirty="0" err="1" smtClean="0"/>
                <a:t>i</a:t>
              </a:r>
              <a:r>
                <a:rPr lang="en-US" altLang="ja-JP" sz="2800" dirty="0" smtClean="0"/>
                <a:t> </a:t>
              </a:r>
              <a:r>
                <a:rPr kumimoji="1" lang="en-US" altLang="ja-JP" sz="2800" dirty="0" smtClean="0"/>
                <a:t> = …</a:t>
              </a:r>
              <a:r>
                <a:rPr kumimoji="1" lang="ja-JP" altLang="en-US" sz="2800" dirty="0" smtClean="0"/>
                <a:t>　　</a:t>
              </a:r>
              <a:r>
                <a:rPr kumimoji="1" lang="en-US" altLang="ja-JP" sz="2800" dirty="0" smtClean="0"/>
                <a:t>P =</a:t>
              </a:r>
              <a:r>
                <a:rPr lang="ja-JP" altLang="en-US" sz="2800" dirty="0"/>
                <a:t> </a:t>
              </a:r>
              <a:r>
                <a:rPr lang="en-US" altLang="ja-JP" sz="2800" dirty="0" smtClean="0"/>
                <a:t>…</a:t>
              </a:r>
              <a:endParaRPr kumimoji="1" lang="en-US" altLang="ja-JP" sz="2800" dirty="0" smtClean="0"/>
            </a:p>
          </p:txBody>
        </p:sp>
        <p:sp>
          <p:nvSpPr>
            <p:cNvPr id="26" name="右矢印 25"/>
            <p:cNvSpPr/>
            <p:nvPr/>
          </p:nvSpPr>
          <p:spPr>
            <a:xfrm>
              <a:off x="3352688" y="4181871"/>
              <a:ext cx="576064" cy="12297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4084570" y="3898825"/>
              <a:ext cx="20135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All orbital elements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8256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80528" y="-27384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WD or NS? : γ </a:t>
            </a:r>
            <a:r>
              <a:rPr lang="en-US" altLang="ja-JP" dirty="0" err="1" smtClean="0"/>
              <a:t>Cas</a:t>
            </a:r>
            <a:r>
              <a:rPr lang="en-US" altLang="ja-JP" dirty="0" smtClean="0"/>
              <a:t> (HMXB)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610" y="2060849"/>
            <a:ext cx="8507288" cy="4797152"/>
          </a:xfrm>
        </p:spPr>
        <p:txBody>
          <a:bodyPr>
            <a:normAutofit fontScale="92500" lnSpcReduction="10000"/>
          </a:bodyPr>
          <a:lstStyle/>
          <a:p>
            <a:pPr defTabSz="896938"/>
            <a:r>
              <a:rPr lang="en-US" altLang="ja-JP" sz="3500" dirty="0" smtClean="0"/>
              <a:t>X-ray source associated with a Be star</a:t>
            </a:r>
            <a:endParaRPr lang="en-US" altLang="ja-JP" sz="3500" dirty="0"/>
          </a:p>
          <a:p>
            <a:pPr marL="900113" defTabSz="896938"/>
            <a:r>
              <a:rPr lang="en-US" altLang="ja-JP" sz="3000" dirty="0" smtClean="0"/>
              <a:t>Shows peculiar behaviors, different from usual</a:t>
            </a:r>
            <a:r>
              <a:rPr lang="en-US" altLang="ja-JP" sz="3500" dirty="0" smtClean="0"/>
              <a:t> </a:t>
            </a:r>
            <a:r>
              <a:rPr lang="en-US" altLang="ja-JP" sz="3000" dirty="0" smtClean="0"/>
              <a:t>X-ray binaries:</a:t>
            </a:r>
            <a:endParaRPr lang="en-US" altLang="ja-JP" sz="3000" dirty="0"/>
          </a:p>
          <a:p>
            <a:pPr marL="1439863" indent="-346075" defTabSz="896938"/>
            <a:r>
              <a:rPr lang="en-US" altLang="ja-JP" sz="3000" dirty="0" smtClean="0"/>
              <a:t>e.g., very low luminosity: L</a:t>
            </a:r>
            <a:r>
              <a:rPr lang="en-US" altLang="ja-JP" sz="3000" baseline="-25000" dirty="0" smtClean="0"/>
              <a:t>x</a:t>
            </a:r>
            <a:r>
              <a:rPr lang="en-US" altLang="ja-JP" sz="3000" dirty="0" smtClean="0"/>
              <a:t>~10</a:t>
            </a:r>
            <a:r>
              <a:rPr lang="en-US" altLang="ja-JP" sz="3000" baseline="30000" dirty="0" smtClean="0"/>
              <a:t>32-33</a:t>
            </a:r>
            <a:r>
              <a:rPr lang="en-US" altLang="ja-JP" sz="3000" dirty="0" smtClean="0"/>
              <a:t>erg/s</a:t>
            </a:r>
            <a:endParaRPr lang="en-US" altLang="ja-JP" sz="3000" dirty="0"/>
          </a:p>
          <a:p>
            <a:pPr defTabSz="896938"/>
            <a:r>
              <a:rPr lang="en-US" altLang="ja-JP" sz="3500" dirty="0" smtClean="0"/>
              <a:t>Candidate scenarios for explaining this X-ray:</a:t>
            </a:r>
            <a:endParaRPr lang="en-US" altLang="ja-JP" sz="3500" dirty="0"/>
          </a:p>
          <a:p>
            <a:pPr marL="722313" indent="0" defTabSz="896938">
              <a:buNone/>
            </a:pPr>
            <a:r>
              <a:rPr lang="en-US" altLang="ja-JP" sz="3500" dirty="0"/>
              <a:t>(1) Be-WD (or </a:t>
            </a:r>
            <a:r>
              <a:rPr lang="en-US" altLang="ja-JP" sz="3500" dirty="0" smtClean="0"/>
              <a:t>NS)</a:t>
            </a:r>
            <a:r>
              <a:rPr lang="ja-JP" altLang="en-US" sz="3500" dirty="0"/>
              <a:t> </a:t>
            </a:r>
            <a:r>
              <a:rPr lang="ja-JP" altLang="en-US" sz="3500" dirty="0" smtClean="0"/>
              <a:t>     </a:t>
            </a:r>
            <a:r>
              <a:rPr lang="en-US" altLang="ja-JP" sz="3500" dirty="0" smtClean="0"/>
              <a:t>(1</a:t>
            </a:r>
            <a:r>
              <a:rPr lang="en-US" altLang="ja-JP" sz="3500" dirty="0"/>
              <a:t>)</a:t>
            </a:r>
            <a:r>
              <a:rPr lang="ja-JP" altLang="en-US" sz="3500" dirty="0"/>
              <a:t>　　　　　　</a:t>
            </a:r>
            <a:r>
              <a:rPr lang="en-US" altLang="ja-JP" sz="3500" dirty="0"/>
              <a:t>(2)</a:t>
            </a:r>
          </a:p>
          <a:p>
            <a:pPr marL="722313" indent="0" defTabSz="896938">
              <a:buNone/>
            </a:pPr>
            <a:r>
              <a:rPr lang="en-US" altLang="ja-JP" sz="2100" dirty="0" smtClean="0"/>
              <a:t>e.g., Lopes de Oliveira et al. 2007</a:t>
            </a:r>
          </a:p>
          <a:p>
            <a:pPr marL="722313" indent="0" defTabSz="896938">
              <a:buNone/>
            </a:pPr>
            <a:r>
              <a:rPr lang="en-US" altLang="ja-JP" sz="3500" dirty="0" smtClean="0"/>
              <a:t>(</a:t>
            </a:r>
            <a:r>
              <a:rPr lang="en-US" altLang="ja-JP" sz="3500" dirty="0"/>
              <a:t>2) single </a:t>
            </a:r>
            <a:r>
              <a:rPr lang="en-US" altLang="ja-JP" sz="3500" dirty="0" smtClean="0"/>
              <a:t>Be</a:t>
            </a:r>
          </a:p>
          <a:p>
            <a:pPr marL="722313" indent="0" defTabSz="896938">
              <a:buNone/>
            </a:pPr>
            <a:r>
              <a:rPr lang="en-US" altLang="ja-JP" sz="2100" dirty="0" smtClean="0"/>
              <a:t>e.g., Robinson et al. 2002</a:t>
            </a:r>
            <a:endParaRPr lang="en-US" altLang="ja-JP" sz="1900" dirty="0" smtClean="0"/>
          </a:p>
          <a:p>
            <a:pPr marL="355600" defTabSz="896938"/>
            <a:r>
              <a:rPr lang="en-US" altLang="ja-JP" sz="3500" dirty="0" smtClean="0">
                <a:solidFill>
                  <a:srgbClr val="FF0000"/>
                </a:solidFill>
              </a:rPr>
              <a:t>The compact object is not identified; WD or NS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076" y="5003885"/>
            <a:ext cx="1894412" cy="106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38" y="4700033"/>
            <a:ext cx="1465271" cy="146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5168798" y="4700033"/>
            <a:ext cx="830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Be star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66369" y="5276097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bg1"/>
                </a:solidFill>
              </a:rPr>
              <a:t>WDorNS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070076" y="5723964"/>
            <a:ext cx="830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Be star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フリーフォーム 8"/>
          <p:cNvSpPr/>
          <p:nvPr/>
        </p:nvSpPr>
        <p:spPr>
          <a:xfrm rot="18276690">
            <a:off x="7795564" y="5184864"/>
            <a:ext cx="653280" cy="176506"/>
          </a:xfrm>
          <a:custGeom>
            <a:avLst/>
            <a:gdLst>
              <a:gd name="connsiteX0" fmla="*/ 0 w 1657350"/>
              <a:gd name="connsiteY0" fmla="*/ 233935 h 445266"/>
              <a:gd name="connsiteX1" fmla="*/ 158003 w 1657350"/>
              <a:gd name="connsiteY1" fmla="*/ 5335 h 445266"/>
              <a:gd name="connsiteX2" fmla="*/ 373156 w 1657350"/>
              <a:gd name="connsiteY2" fmla="*/ 435641 h 445266"/>
              <a:gd name="connsiteX3" fmla="*/ 584947 w 1657350"/>
              <a:gd name="connsiteY3" fmla="*/ 5335 h 445266"/>
              <a:gd name="connsiteX4" fmla="*/ 803462 w 1657350"/>
              <a:gd name="connsiteY4" fmla="*/ 432279 h 445266"/>
              <a:gd name="connsiteX5" fmla="*/ 1018615 w 1657350"/>
              <a:gd name="connsiteY5" fmla="*/ 1973 h 445266"/>
              <a:gd name="connsiteX6" fmla="*/ 1237130 w 1657350"/>
              <a:gd name="connsiteY6" fmla="*/ 439003 h 445266"/>
              <a:gd name="connsiteX7" fmla="*/ 1378324 w 1657350"/>
              <a:gd name="connsiteY7" fmla="*/ 257467 h 445266"/>
              <a:gd name="connsiteX8" fmla="*/ 1657350 w 1657350"/>
              <a:gd name="connsiteY8" fmla="*/ 217126 h 445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7350" h="445266">
                <a:moveTo>
                  <a:pt x="0" y="233935"/>
                </a:moveTo>
                <a:cubicBezTo>
                  <a:pt x="47905" y="102826"/>
                  <a:pt x="95810" y="-28283"/>
                  <a:pt x="158003" y="5335"/>
                </a:cubicBezTo>
                <a:cubicBezTo>
                  <a:pt x="220196" y="38953"/>
                  <a:pt x="301999" y="435641"/>
                  <a:pt x="373156" y="435641"/>
                </a:cubicBezTo>
                <a:cubicBezTo>
                  <a:pt x="444313" y="435641"/>
                  <a:pt x="513229" y="5895"/>
                  <a:pt x="584947" y="5335"/>
                </a:cubicBezTo>
                <a:cubicBezTo>
                  <a:pt x="656665" y="4775"/>
                  <a:pt x="731184" y="432839"/>
                  <a:pt x="803462" y="432279"/>
                </a:cubicBezTo>
                <a:cubicBezTo>
                  <a:pt x="875740" y="431719"/>
                  <a:pt x="946337" y="852"/>
                  <a:pt x="1018615" y="1973"/>
                </a:cubicBezTo>
                <a:cubicBezTo>
                  <a:pt x="1090893" y="3094"/>
                  <a:pt x="1177179" y="396421"/>
                  <a:pt x="1237130" y="439003"/>
                </a:cubicBezTo>
                <a:cubicBezTo>
                  <a:pt x="1297081" y="481585"/>
                  <a:pt x="1308287" y="294446"/>
                  <a:pt x="1378324" y="257467"/>
                </a:cubicBezTo>
                <a:cubicBezTo>
                  <a:pt x="1448361" y="220488"/>
                  <a:pt x="1552855" y="218807"/>
                  <a:pt x="1657350" y="217126"/>
                </a:cubicBezTo>
              </a:path>
            </a:pathLst>
          </a:custGeom>
          <a:noFill/>
          <a:ln>
            <a:solidFill>
              <a:srgbClr val="FFFF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/>
          <p:cNvSpPr/>
          <p:nvPr/>
        </p:nvSpPr>
        <p:spPr>
          <a:xfrm rot="20394066">
            <a:off x="8053733" y="5460337"/>
            <a:ext cx="653280" cy="176506"/>
          </a:xfrm>
          <a:custGeom>
            <a:avLst/>
            <a:gdLst>
              <a:gd name="connsiteX0" fmla="*/ 0 w 1657350"/>
              <a:gd name="connsiteY0" fmla="*/ 233935 h 445266"/>
              <a:gd name="connsiteX1" fmla="*/ 158003 w 1657350"/>
              <a:gd name="connsiteY1" fmla="*/ 5335 h 445266"/>
              <a:gd name="connsiteX2" fmla="*/ 373156 w 1657350"/>
              <a:gd name="connsiteY2" fmla="*/ 435641 h 445266"/>
              <a:gd name="connsiteX3" fmla="*/ 584947 w 1657350"/>
              <a:gd name="connsiteY3" fmla="*/ 5335 h 445266"/>
              <a:gd name="connsiteX4" fmla="*/ 803462 w 1657350"/>
              <a:gd name="connsiteY4" fmla="*/ 432279 h 445266"/>
              <a:gd name="connsiteX5" fmla="*/ 1018615 w 1657350"/>
              <a:gd name="connsiteY5" fmla="*/ 1973 h 445266"/>
              <a:gd name="connsiteX6" fmla="*/ 1237130 w 1657350"/>
              <a:gd name="connsiteY6" fmla="*/ 439003 h 445266"/>
              <a:gd name="connsiteX7" fmla="*/ 1378324 w 1657350"/>
              <a:gd name="connsiteY7" fmla="*/ 257467 h 445266"/>
              <a:gd name="connsiteX8" fmla="*/ 1657350 w 1657350"/>
              <a:gd name="connsiteY8" fmla="*/ 217126 h 445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7350" h="445266">
                <a:moveTo>
                  <a:pt x="0" y="233935"/>
                </a:moveTo>
                <a:cubicBezTo>
                  <a:pt x="47905" y="102826"/>
                  <a:pt x="95810" y="-28283"/>
                  <a:pt x="158003" y="5335"/>
                </a:cubicBezTo>
                <a:cubicBezTo>
                  <a:pt x="220196" y="38953"/>
                  <a:pt x="301999" y="435641"/>
                  <a:pt x="373156" y="435641"/>
                </a:cubicBezTo>
                <a:cubicBezTo>
                  <a:pt x="444313" y="435641"/>
                  <a:pt x="513229" y="5895"/>
                  <a:pt x="584947" y="5335"/>
                </a:cubicBezTo>
                <a:cubicBezTo>
                  <a:pt x="656665" y="4775"/>
                  <a:pt x="731184" y="432839"/>
                  <a:pt x="803462" y="432279"/>
                </a:cubicBezTo>
                <a:cubicBezTo>
                  <a:pt x="875740" y="431719"/>
                  <a:pt x="946337" y="852"/>
                  <a:pt x="1018615" y="1973"/>
                </a:cubicBezTo>
                <a:cubicBezTo>
                  <a:pt x="1090893" y="3094"/>
                  <a:pt x="1177179" y="396421"/>
                  <a:pt x="1237130" y="439003"/>
                </a:cubicBezTo>
                <a:cubicBezTo>
                  <a:pt x="1297081" y="481585"/>
                  <a:pt x="1308287" y="294446"/>
                  <a:pt x="1378324" y="257467"/>
                </a:cubicBezTo>
                <a:cubicBezTo>
                  <a:pt x="1448361" y="220488"/>
                  <a:pt x="1552855" y="218807"/>
                  <a:pt x="1657350" y="217126"/>
                </a:cubicBezTo>
              </a:path>
            </a:pathLst>
          </a:custGeom>
          <a:noFill/>
          <a:ln>
            <a:solidFill>
              <a:srgbClr val="FFFF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296083" y="5003884"/>
            <a:ext cx="661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X-ray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2" name="フリーフォーム 11"/>
          <p:cNvSpPr/>
          <p:nvPr/>
        </p:nvSpPr>
        <p:spPr>
          <a:xfrm rot="20673336">
            <a:off x="5689486" y="5588746"/>
            <a:ext cx="587784" cy="178739"/>
          </a:xfrm>
          <a:custGeom>
            <a:avLst/>
            <a:gdLst>
              <a:gd name="connsiteX0" fmla="*/ 0 w 1657350"/>
              <a:gd name="connsiteY0" fmla="*/ 233935 h 445266"/>
              <a:gd name="connsiteX1" fmla="*/ 158003 w 1657350"/>
              <a:gd name="connsiteY1" fmla="*/ 5335 h 445266"/>
              <a:gd name="connsiteX2" fmla="*/ 373156 w 1657350"/>
              <a:gd name="connsiteY2" fmla="*/ 435641 h 445266"/>
              <a:gd name="connsiteX3" fmla="*/ 584947 w 1657350"/>
              <a:gd name="connsiteY3" fmla="*/ 5335 h 445266"/>
              <a:gd name="connsiteX4" fmla="*/ 803462 w 1657350"/>
              <a:gd name="connsiteY4" fmla="*/ 432279 h 445266"/>
              <a:gd name="connsiteX5" fmla="*/ 1018615 w 1657350"/>
              <a:gd name="connsiteY5" fmla="*/ 1973 h 445266"/>
              <a:gd name="connsiteX6" fmla="*/ 1237130 w 1657350"/>
              <a:gd name="connsiteY6" fmla="*/ 439003 h 445266"/>
              <a:gd name="connsiteX7" fmla="*/ 1378324 w 1657350"/>
              <a:gd name="connsiteY7" fmla="*/ 257467 h 445266"/>
              <a:gd name="connsiteX8" fmla="*/ 1657350 w 1657350"/>
              <a:gd name="connsiteY8" fmla="*/ 217126 h 445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7350" h="445266">
                <a:moveTo>
                  <a:pt x="0" y="233935"/>
                </a:moveTo>
                <a:cubicBezTo>
                  <a:pt x="47905" y="102826"/>
                  <a:pt x="95810" y="-28283"/>
                  <a:pt x="158003" y="5335"/>
                </a:cubicBezTo>
                <a:cubicBezTo>
                  <a:pt x="220196" y="38953"/>
                  <a:pt x="301999" y="435641"/>
                  <a:pt x="373156" y="435641"/>
                </a:cubicBezTo>
                <a:cubicBezTo>
                  <a:pt x="444313" y="435641"/>
                  <a:pt x="513229" y="5895"/>
                  <a:pt x="584947" y="5335"/>
                </a:cubicBezTo>
                <a:cubicBezTo>
                  <a:pt x="656665" y="4775"/>
                  <a:pt x="731184" y="432839"/>
                  <a:pt x="803462" y="432279"/>
                </a:cubicBezTo>
                <a:cubicBezTo>
                  <a:pt x="875740" y="431719"/>
                  <a:pt x="946337" y="852"/>
                  <a:pt x="1018615" y="1973"/>
                </a:cubicBezTo>
                <a:cubicBezTo>
                  <a:pt x="1090893" y="3094"/>
                  <a:pt x="1177179" y="396421"/>
                  <a:pt x="1237130" y="439003"/>
                </a:cubicBezTo>
                <a:cubicBezTo>
                  <a:pt x="1297081" y="481585"/>
                  <a:pt x="1308287" y="294446"/>
                  <a:pt x="1378324" y="257467"/>
                </a:cubicBezTo>
                <a:cubicBezTo>
                  <a:pt x="1448361" y="220488"/>
                  <a:pt x="1552855" y="218807"/>
                  <a:pt x="1657350" y="217126"/>
                </a:cubicBezTo>
              </a:path>
            </a:pathLst>
          </a:custGeom>
          <a:noFill/>
          <a:ln>
            <a:solidFill>
              <a:srgbClr val="FFFF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/>
          <p:cNvSpPr/>
          <p:nvPr/>
        </p:nvSpPr>
        <p:spPr>
          <a:xfrm rot="970453">
            <a:off x="5612501" y="5866553"/>
            <a:ext cx="653280" cy="176506"/>
          </a:xfrm>
          <a:custGeom>
            <a:avLst/>
            <a:gdLst>
              <a:gd name="connsiteX0" fmla="*/ 0 w 1657350"/>
              <a:gd name="connsiteY0" fmla="*/ 233935 h 445266"/>
              <a:gd name="connsiteX1" fmla="*/ 158003 w 1657350"/>
              <a:gd name="connsiteY1" fmla="*/ 5335 h 445266"/>
              <a:gd name="connsiteX2" fmla="*/ 373156 w 1657350"/>
              <a:gd name="connsiteY2" fmla="*/ 435641 h 445266"/>
              <a:gd name="connsiteX3" fmla="*/ 584947 w 1657350"/>
              <a:gd name="connsiteY3" fmla="*/ 5335 h 445266"/>
              <a:gd name="connsiteX4" fmla="*/ 803462 w 1657350"/>
              <a:gd name="connsiteY4" fmla="*/ 432279 h 445266"/>
              <a:gd name="connsiteX5" fmla="*/ 1018615 w 1657350"/>
              <a:gd name="connsiteY5" fmla="*/ 1973 h 445266"/>
              <a:gd name="connsiteX6" fmla="*/ 1237130 w 1657350"/>
              <a:gd name="connsiteY6" fmla="*/ 439003 h 445266"/>
              <a:gd name="connsiteX7" fmla="*/ 1378324 w 1657350"/>
              <a:gd name="connsiteY7" fmla="*/ 257467 h 445266"/>
              <a:gd name="connsiteX8" fmla="*/ 1657350 w 1657350"/>
              <a:gd name="connsiteY8" fmla="*/ 217126 h 445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7350" h="445266">
                <a:moveTo>
                  <a:pt x="0" y="233935"/>
                </a:moveTo>
                <a:cubicBezTo>
                  <a:pt x="47905" y="102826"/>
                  <a:pt x="95810" y="-28283"/>
                  <a:pt x="158003" y="5335"/>
                </a:cubicBezTo>
                <a:cubicBezTo>
                  <a:pt x="220196" y="38953"/>
                  <a:pt x="301999" y="435641"/>
                  <a:pt x="373156" y="435641"/>
                </a:cubicBezTo>
                <a:cubicBezTo>
                  <a:pt x="444313" y="435641"/>
                  <a:pt x="513229" y="5895"/>
                  <a:pt x="584947" y="5335"/>
                </a:cubicBezTo>
                <a:cubicBezTo>
                  <a:pt x="656665" y="4775"/>
                  <a:pt x="731184" y="432839"/>
                  <a:pt x="803462" y="432279"/>
                </a:cubicBezTo>
                <a:cubicBezTo>
                  <a:pt x="875740" y="431719"/>
                  <a:pt x="946337" y="852"/>
                  <a:pt x="1018615" y="1973"/>
                </a:cubicBezTo>
                <a:cubicBezTo>
                  <a:pt x="1090893" y="3094"/>
                  <a:pt x="1177179" y="396421"/>
                  <a:pt x="1237130" y="439003"/>
                </a:cubicBezTo>
                <a:cubicBezTo>
                  <a:pt x="1297081" y="481585"/>
                  <a:pt x="1308287" y="294446"/>
                  <a:pt x="1378324" y="257467"/>
                </a:cubicBezTo>
                <a:cubicBezTo>
                  <a:pt x="1448361" y="220488"/>
                  <a:pt x="1552855" y="218807"/>
                  <a:pt x="1657350" y="217126"/>
                </a:cubicBezTo>
              </a:path>
            </a:pathLst>
          </a:custGeom>
          <a:noFill/>
          <a:ln>
            <a:solidFill>
              <a:srgbClr val="FFFF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998897" y="5657857"/>
            <a:ext cx="661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X-ray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952" y="-819472"/>
            <a:ext cx="288032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円/楕円 15"/>
          <p:cNvSpPr/>
          <p:nvPr/>
        </p:nvSpPr>
        <p:spPr>
          <a:xfrm>
            <a:off x="8195364" y="404664"/>
            <a:ext cx="337076" cy="3570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953955" y="1713861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Wikipedia</a:t>
            </a:r>
            <a:endParaRPr kumimoji="1" lang="ja-JP" altLang="en-US" dirty="0"/>
          </a:p>
        </p:txBody>
      </p:sp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194620"/>
              </p:ext>
            </p:extLst>
          </p:nvPr>
        </p:nvGraphicFramePr>
        <p:xfrm>
          <a:off x="457200" y="980728"/>
          <a:ext cx="6552728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1008112"/>
                <a:gridCol w="864096"/>
                <a:gridCol w="1152128"/>
                <a:gridCol w="1512168"/>
              </a:tblGrid>
              <a:tr h="616068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Object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Distance(</a:t>
                      </a:r>
                      <a:r>
                        <a:rPr kumimoji="1" lang="en-US" altLang="ja-JP" sz="1800" dirty="0" err="1" smtClean="0"/>
                        <a:t>kpc</a:t>
                      </a:r>
                      <a:r>
                        <a:rPr kumimoji="1" lang="en-US" altLang="ja-JP" sz="1800" dirty="0" smtClean="0"/>
                        <a:t>)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period(days)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Stellar</a:t>
                      </a:r>
                      <a:r>
                        <a:rPr kumimoji="1" lang="en-US" altLang="ja-JP" sz="1800" baseline="0" dirty="0" smtClean="0"/>
                        <a:t> mass </a:t>
                      </a:r>
                      <a:r>
                        <a:rPr kumimoji="1" lang="en-US" altLang="ja-JP" sz="1800" dirty="0" smtClean="0"/>
                        <a:t>(M</a:t>
                      </a:r>
                      <a:r>
                        <a:rPr kumimoji="1" lang="en-US" altLang="ja-JP" sz="1800" baseline="-25000" dirty="0" smtClean="0"/>
                        <a:t>o</a:t>
                      </a:r>
                      <a:r>
                        <a:rPr kumimoji="1" lang="en-US" altLang="ja-JP" sz="1800" dirty="0" smtClean="0"/>
                        <a:t>)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Consists</a:t>
                      </a:r>
                      <a:r>
                        <a:rPr kumimoji="1" lang="en-US" altLang="ja-JP" sz="1800" baseline="0" dirty="0" smtClean="0"/>
                        <a:t> of …</a:t>
                      </a:r>
                      <a:endParaRPr kumimoji="1" lang="ja-JP" altLang="en-US" sz="18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352039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γ </a:t>
                      </a:r>
                      <a:r>
                        <a:rPr kumimoji="1" lang="en-US" altLang="ja-JP" sz="1800" dirty="0" err="1" smtClean="0"/>
                        <a:t>Cas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>
                          <a:latin typeface="+mn-lt"/>
                        </a:rPr>
                        <a:t>0.17</a:t>
                      </a:r>
                      <a:endParaRPr kumimoji="1" lang="ja-JP" altLang="en-US" sz="18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</a:rPr>
                        <a:t>204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</a:rPr>
                        <a:t>Be</a:t>
                      </a:r>
                      <a:r>
                        <a:rPr kumimoji="1" lang="en-US" altLang="ja-JP" sz="1800" baseline="0" dirty="0" smtClean="0">
                          <a:solidFill>
                            <a:schemeClr val="tx1"/>
                          </a:solidFill>
                        </a:rPr>
                        <a:t> + ?? 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86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925252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Mass precision</a:t>
            </a:r>
            <a:r>
              <a:rPr kumimoji="1" lang="en-US" altLang="ja-JP" dirty="0" smtClean="0"/>
              <a:t> of X-ray/gamma-ray binaries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5373216"/>
            <a:ext cx="9144000" cy="1584176"/>
          </a:xfrm>
        </p:spPr>
        <p:txBody>
          <a:bodyPr>
            <a:normAutofit fontScale="85000" lnSpcReduction="10000"/>
          </a:bodyPr>
          <a:lstStyle/>
          <a:p>
            <a:r>
              <a:rPr lang="en-US" altLang="ja-JP" dirty="0" smtClean="0"/>
              <a:t>γ </a:t>
            </a:r>
            <a:r>
              <a:rPr lang="en-US" altLang="ja-JP" dirty="0" err="1" smtClean="0"/>
              <a:t>Cas</a:t>
            </a:r>
            <a:r>
              <a:rPr lang="en-US" altLang="ja-JP" dirty="0" smtClean="0"/>
              <a:t>: high enough to </a:t>
            </a:r>
            <a:r>
              <a:rPr lang="en-US" altLang="ja-JP" dirty="0" smtClean="0">
                <a:solidFill>
                  <a:srgbClr val="FF0000"/>
                </a:solidFill>
              </a:rPr>
              <a:t>identify the compact object (WD or NS)</a:t>
            </a:r>
          </a:p>
          <a:p>
            <a:r>
              <a:rPr lang="en-US" altLang="ja-JP" dirty="0" smtClean="0"/>
              <a:t>Latter two gamma-ray binaries: high enough to </a:t>
            </a:r>
            <a:r>
              <a:rPr lang="en-US" altLang="ja-JP" dirty="0" smtClean="0">
                <a:solidFill>
                  <a:srgbClr val="FF0000"/>
                </a:solidFill>
              </a:rPr>
              <a:t>identify the compact object (NS or BH)</a:t>
            </a:r>
            <a:endParaRPr lang="en-US" altLang="ja-JP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00954"/>
              </p:ext>
            </p:extLst>
          </p:nvPr>
        </p:nvGraphicFramePr>
        <p:xfrm>
          <a:off x="107504" y="2420888"/>
          <a:ext cx="8856984" cy="2802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1152128"/>
                <a:gridCol w="936104"/>
                <a:gridCol w="1296144"/>
                <a:gridCol w="1584176"/>
                <a:gridCol w="1728192"/>
              </a:tblGrid>
              <a:tr h="576064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Object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Distance(</a:t>
                      </a:r>
                      <a:r>
                        <a:rPr kumimoji="1" lang="en-US" altLang="ja-JP" sz="2000" dirty="0" err="1" smtClean="0"/>
                        <a:t>kpc</a:t>
                      </a:r>
                      <a:r>
                        <a:rPr kumimoji="1" lang="en-US" altLang="ja-JP" sz="2000" dirty="0" smtClean="0"/>
                        <a:t>)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period(days)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Stellar</a:t>
                      </a:r>
                      <a:r>
                        <a:rPr kumimoji="1" lang="en-US" altLang="ja-JP" sz="2000" baseline="0" dirty="0" smtClean="0"/>
                        <a:t> mass </a:t>
                      </a:r>
                      <a:r>
                        <a:rPr kumimoji="1" lang="en-US" altLang="ja-JP" sz="2000" dirty="0" smtClean="0"/>
                        <a:t>(M</a:t>
                      </a:r>
                      <a:r>
                        <a:rPr kumimoji="1" lang="en-US" altLang="ja-JP" sz="2000" baseline="-25000" dirty="0" smtClean="0"/>
                        <a:t>o</a:t>
                      </a:r>
                      <a:r>
                        <a:rPr kumimoji="1" lang="en-US" altLang="ja-JP" sz="2000" dirty="0" smtClean="0"/>
                        <a:t>)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Consists</a:t>
                      </a:r>
                      <a:r>
                        <a:rPr kumimoji="1" lang="en-US" altLang="ja-JP" sz="2000" baseline="0" dirty="0" smtClean="0"/>
                        <a:t> of …</a:t>
                      </a:r>
                      <a:endParaRPr kumimoji="1" lang="ja-JP" altLang="en-US" sz="2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Mass</a:t>
                      </a:r>
                      <a:r>
                        <a:rPr kumimoji="1" lang="en-US" altLang="ja-JP" sz="2000" baseline="0" dirty="0" smtClean="0"/>
                        <a:t> precision</a:t>
                      </a:r>
                      <a:r>
                        <a:rPr kumimoji="1" lang="ja-JP" altLang="en-US" sz="2000" dirty="0" smtClean="0"/>
                        <a:t> </a:t>
                      </a:r>
                      <a:r>
                        <a:rPr kumimoji="1" lang="en-US" altLang="ja-JP" sz="2000" dirty="0" smtClean="0"/>
                        <a:t>(M</a:t>
                      </a:r>
                      <a:r>
                        <a:rPr kumimoji="1" lang="en-US" altLang="ja-JP" sz="2000" baseline="-25000" dirty="0" smtClean="0"/>
                        <a:t>o</a:t>
                      </a:r>
                      <a:r>
                        <a:rPr kumimoji="1" lang="en-US" altLang="ja-JP" sz="2000" dirty="0" smtClean="0"/>
                        <a:t>)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</a:tr>
              <a:tr h="420292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γ </a:t>
                      </a:r>
                      <a:r>
                        <a:rPr kumimoji="1" lang="en-US" altLang="ja-JP" sz="2000" dirty="0" err="1" smtClean="0"/>
                        <a:t>Cas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>
                          <a:latin typeface="+mn-lt"/>
                        </a:rPr>
                        <a:t>0.17</a:t>
                      </a:r>
                      <a:endParaRPr kumimoji="1" lang="ja-JP" altLang="en-US" sz="20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204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Be</a:t>
                      </a:r>
                      <a:r>
                        <a:rPr kumimoji="1" lang="en-US" altLang="ja-JP" sz="2000" baseline="0" dirty="0" smtClean="0">
                          <a:solidFill>
                            <a:schemeClr val="tx1"/>
                          </a:solidFill>
                        </a:rPr>
                        <a:t> + ??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</a:rPr>
                        <a:t>0.03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20292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LS</a:t>
                      </a:r>
                      <a:r>
                        <a:rPr kumimoji="1" lang="en-US" altLang="ja-JP" sz="2000" baseline="0" dirty="0" smtClean="0"/>
                        <a:t> 5039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>
                          <a:latin typeface="+mn-lt"/>
                        </a:rPr>
                        <a:t>2.5</a:t>
                      </a:r>
                      <a:endParaRPr kumimoji="1" lang="ja-JP" altLang="en-US" sz="20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3.9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O6.5+?? </a:t>
                      </a:r>
                      <a:endParaRPr kumimoji="1" lang="ja-JP" altLang="en-US" sz="14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20292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1FGL J1018.6-5856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>
                          <a:latin typeface="+mn-lt"/>
                        </a:rPr>
                        <a:t>5</a:t>
                      </a:r>
                      <a:endParaRPr kumimoji="1" lang="ja-JP" altLang="en-US" sz="20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O6 + ??</a:t>
                      </a:r>
                      <a:endParaRPr kumimoji="1" lang="ja-JP" altLang="en-US" sz="2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20292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LSI +61 303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>
                          <a:latin typeface="+mn-lt"/>
                        </a:rPr>
                        <a:t>1.9</a:t>
                      </a:r>
                      <a:endParaRPr kumimoji="1" lang="ja-JP" altLang="en-US" sz="20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B0e + ??</a:t>
                      </a:r>
                      <a:endParaRPr kumimoji="1" lang="ja-JP" altLang="en-US" sz="2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20292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HESS J0632+057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>
                          <a:latin typeface="+mn-lt"/>
                        </a:rPr>
                        <a:t>1.4</a:t>
                      </a:r>
                      <a:endParaRPr kumimoji="1" lang="ja-JP" altLang="en-US" sz="20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320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B0e</a:t>
                      </a:r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1" lang="en-US" altLang="ja-JP" sz="2000" dirty="0" smtClean="0"/>
                        <a:t>+</a:t>
                      </a:r>
                      <a:r>
                        <a:rPr kumimoji="1" lang="en-US" altLang="ja-JP" sz="2000" baseline="0" dirty="0" smtClean="0"/>
                        <a:t> ??</a:t>
                      </a:r>
                      <a:endParaRPr kumimoji="1" lang="ja-JP" altLang="en-US" sz="2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</a:rPr>
                        <a:t>0.5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03623"/>
            <a:ext cx="3720334" cy="111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曲折矢印 5"/>
          <p:cNvSpPr/>
          <p:nvPr/>
        </p:nvSpPr>
        <p:spPr>
          <a:xfrm rot="5400000">
            <a:off x="7226934" y="1566154"/>
            <a:ext cx="594788" cy="100811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552" y="98072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The relation between </a:t>
            </a:r>
            <a:r>
              <a:rPr lang="en-US" altLang="ja-JP" sz="2400" dirty="0" smtClean="0"/>
              <a:t>the precision of mass </a:t>
            </a:r>
            <a:r>
              <a:rPr lang="en-US" altLang="ja-JP" sz="2400" dirty="0" err="1" smtClean="0"/>
              <a:t>σ</a:t>
            </a:r>
            <a:r>
              <a:rPr lang="en-US" altLang="ja-JP" sz="2400" baseline="-25000" dirty="0" err="1" smtClean="0"/>
              <a:t>m</a:t>
            </a:r>
            <a:r>
              <a:rPr lang="en-US" altLang="ja-JP" sz="2400" baseline="-25000" dirty="0"/>
              <a:t> </a:t>
            </a:r>
            <a:r>
              <a:rPr kumimoji="1" lang="en-US" altLang="ja-JP" sz="2400" dirty="0" smtClean="0"/>
              <a:t>and that of SMA </a:t>
            </a:r>
            <a:r>
              <a:rPr kumimoji="1" lang="en-US" altLang="ja-JP" sz="2400" dirty="0" err="1" smtClean="0"/>
              <a:t>σ</a:t>
            </a:r>
            <a:r>
              <a:rPr kumimoji="1" lang="en-US" altLang="ja-JP" sz="2400" baseline="-25000" dirty="0" err="1" smtClean="0"/>
              <a:t>a</a:t>
            </a:r>
            <a:endParaRPr kumimoji="1" lang="ja-JP" altLang="en-US" sz="2400" baseline="-25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947419" y="1268760"/>
            <a:ext cx="1305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(~10μas for </a:t>
            </a:r>
          </a:p>
          <a:p>
            <a:r>
              <a:rPr kumimoji="1" lang="en-US" altLang="ja-JP" dirty="0" smtClean="0"/>
              <a:t>Gaia or SJ)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95168" y="1988840"/>
            <a:ext cx="1174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↑</a:t>
            </a:r>
            <a:r>
              <a:rPr lang="en-US" altLang="ja-JP" dirty="0" smtClean="0"/>
              <a:t>distance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4914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altLang="ja-JP" dirty="0" smtClean="0"/>
              <a:t>Introduction</a:t>
            </a:r>
            <a:endParaRPr kumimoji="1" lang="en-US" altLang="ja-JP" sz="2400" dirty="0" smtClean="0"/>
          </a:p>
          <a:p>
            <a:pPr lvl="1"/>
            <a:r>
              <a:rPr lang="en-US" altLang="ja-JP" dirty="0" smtClean="0"/>
              <a:t>Identification of compact objects by measuring dynamical masses</a:t>
            </a:r>
          </a:p>
          <a:p>
            <a:r>
              <a:rPr lang="en-US" altLang="ja-JP" dirty="0" smtClean="0"/>
              <a:t>Method</a:t>
            </a:r>
          </a:p>
          <a:p>
            <a:pPr lvl="1"/>
            <a:r>
              <a:rPr lang="en-US" altLang="ja-JP" dirty="0" smtClean="0"/>
              <a:t>Confidence levels as a function of binary parameters</a:t>
            </a:r>
            <a:endParaRPr lang="en-US" altLang="ja-JP" dirty="0"/>
          </a:p>
          <a:p>
            <a:r>
              <a:rPr kumimoji="1" lang="en-US" altLang="ja-JP" sz="3200" dirty="0" smtClean="0"/>
              <a:t>Results</a:t>
            </a:r>
          </a:p>
          <a:p>
            <a:pPr lvl="1"/>
            <a:r>
              <a:rPr lang="en-US" altLang="ja-JP" sz="2800" dirty="0" smtClean="0"/>
              <a:t>For LS 5039, LS I +61 303, </a:t>
            </a:r>
            <a:r>
              <a:rPr lang="en-US" altLang="ja-JP" dirty="0"/>
              <a:t>1FGL </a:t>
            </a:r>
            <a:r>
              <a:rPr lang="en-US" altLang="ja-JP" dirty="0" smtClean="0"/>
              <a:t>J1018.6-5856, HESS J0632+057</a:t>
            </a:r>
            <a:endParaRPr kumimoji="1" lang="en-US" altLang="ja-JP" sz="2800" dirty="0" smtClean="0"/>
          </a:p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97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NS or BH</a:t>
            </a:r>
            <a:r>
              <a:rPr kumimoji="1" lang="en-US" altLang="ja-JP" dirty="0" smtClean="0"/>
              <a:t>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1841" y="3717032"/>
            <a:ext cx="5674295" cy="3168352"/>
          </a:xfrm>
        </p:spPr>
        <p:txBody>
          <a:bodyPr>
            <a:normAutofit fontScale="85000" lnSpcReduction="10000"/>
          </a:bodyPr>
          <a:lstStyle/>
          <a:p>
            <a:r>
              <a:rPr lang="en-US" altLang="ja-JP" dirty="0" smtClean="0"/>
              <a:t>Two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/>
              <a:t>emission scenarios are </a:t>
            </a:r>
            <a:r>
              <a:rPr lang="en-US" altLang="ja-JP" dirty="0" smtClean="0"/>
              <a:t>propos</a:t>
            </a:r>
            <a:r>
              <a:rPr kumimoji="1" lang="en-US" altLang="ja-JP" dirty="0" smtClean="0"/>
              <a:t>ed</a:t>
            </a:r>
          </a:p>
          <a:p>
            <a:pPr lvl="1"/>
            <a:r>
              <a:rPr lang="en-US" altLang="ja-JP" dirty="0" smtClean="0"/>
              <a:t>(A) Accretion &amp; Jet </a:t>
            </a:r>
            <a:r>
              <a:rPr lang="en-US" altLang="ja-JP" sz="2400" dirty="0" smtClean="0"/>
              <a:t>(BH is favored)</a:t>
            </a:r>
            <a:endParaRPr lang="en-US" altLang="ja-JP" dirty="0"/>
          </a:p>
          <a:p>
            <a:pPr lvl="1"/>
            <a:r>
              <a:rPr lang="en-US" altLang="ja-JP" dirty="0" smtClean="0"/>
              <a:t>(B) </a:t>
            </a:r>
            <a:r>
              <a:rPr lang="en-US" altLang="ja-JP" dirty="0"/>
              <a:t>Wind collision </a:t>
            </a:r>
            <a:r>
              <a:rPr lang="en-US" altLang="ja-JP" sz="2400" dirty="0" smtClean="0"/>
              <a:t>(NS </a:t>
            </a:r>
            <a:r>
              <a:rPr lang="en-US" altLang="ja-JP" sz="2400" dirty="0"/>
              <a:t>is favored)</a:t>
            </a:r>
            <a:endParaRPr lang="en-US" altLang="ja-JP" dirty="0" smtClean="0"/>
          </a:p>
          <a:p>
            <a:r>
              <a:rPr lang="en-US" altLang="ja-JP" dirty="0" smtClean="0"/>
              <a:t>But which scenario is realized is under discussion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The compact object is not </a:t>
            </a:r>
            <a:r>
              <a:rPr lang="en-US" altLang="ja-JP" dirty="0" smtClean="0">
                <a:solidFill>
                  <a:srgbClr val="FF0000"/>
                </a:solidFill>
              </a:rPr>
              <a:t>identified</a:t>
            </a:r>
            <a:endParaRPr lang="en-US" altLang="ja-JP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327" y="1268760"/>
            <a:ext cx="318167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3717032"/>
            <a:ext cx="3131840" cy="234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7748645" y="5517232"/>
            <a:ext cx="1431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Mirabel 2012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884077" y="3275692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BH scenario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884077" y="5687594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NS</a:t>
            </a:r>
            <a:r>
              <a:rPr kumimoji="1" lang="en-US" altLang="ja-JP" dirty="0" smtClean="0">
                <a:solidFill>
                  <a:schemeClr val="bg1"/>
                </a:solidFill>
              </a:rPr>
              <a:t> scenario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532661"/>
              </p:ext>
            </p:extLst>
          </p:nvPr>
        </p:nvGraphicFramePr>
        <p:xfrm>
          <a:off x="107504" y="1268759"/>
          <a:ext cx="5688632" cy="2357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936104"/>
                <a:gridCol w="792088"/>
                <a:gridCol w="1080120"/>
                <a:gridCol w="1296144"/>
              </a:tblGrid>
              <a:tr h="605265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Object</a:t>
                      </a:r>
                      <a:endParaRPr kumimoji="1" lang="ja-JP" altLang="en-US" sz="1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Distance(</a:t>
                      </a:r>
                      <a:r>
                        <a:rPr kumimoji="1" lang="en-US" altLang="ja-JP" sz="1600" dirty="0" err="1" smtClean="0"/>
                        <a:t>kpc</a:t>
                      </a:r>
                      <a:r>
                        <a:rPr kumimoji="1" lang="en-US" altLang="ja-JP" sz="1600" dirty="0" smtClean="0"/>
                        <a:t>)</a:t>
                      </a:r>
                      <a:endParaRPr kumimoji="1" lang="ja-JP" altLang="en-US" sz="1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period(days)</a:t>
                      </a:r>
                      <a:endParaRPr kumimoji="1" lang="ja-JP" altLang="en-US" sz="1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Stellar</a:t>
                      </a:r>
                      <a:r>
                        <a:rPr kumimoji="1" lang="en-US" altLang="ja-JP" sz="1600" baseline="0" dirty="0" smtClean="0"/>
                        <a:t> mass </a:t>
                      </a:r>
                      <a:r>
                        <a:rPr kumimoji="1" lang="en-US" altLang="ja-JP" sz="1600" dirty="0" smtClean="0"/>
                        <a:t>(M</a:t>
                      </a:r>
                      <a:r>
                        <a:rPr kumimoji="1" lang="en-US" altLang="ja-JP" sz="1600" baseline="-25000" dirty="0" smtClean="0"/>
                        <a:t>o</a:t>
                      </a:r>
                      <a:r>
                        <a:rPr kumimoji="1" lang="en-US" altLang="ja-JP" sz="1600" dirty="0" smtClean="0"/>
                        <a:t>)</a:t>
                      </a:r>
                      <a:endParaRPr kumimoji="1" lang="ja-JP" altLang="en-US" sz="1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Consists</a:t>
                      </a:r>
                      <a:r>
                        <a:rPr kumimoji="1" lang="en-US" altLang="ja-JP" sz="1600" baseline="0" dirty="0" smtClean="0"/>
                        <a:t> of …</a:t>
                      </a:r>
                      <a:endParaRPr kumimoji="1" lang="ja-JP" altLang="en-US" sz="16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350417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LS</a:t>
                      </a:r>
                      <a:r>
                        <a:rPr kumimoji="1" lang="en-US" altLang="ja-JP" sz="1600" baseline="0" dirty="0" smtClean="0"/>
                        <a:t> 5039</a:t>
                      </a:r>
                      <a:endParaRPr kumimoji="1" lang="ja-JP" altLang="en-US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>
                          <a:latin typeface="+mn-lt"/>
                        </a:rPr>
                        <a:t>2.5</a:t>
                      </a:r>
                      <a:endParaRPr kumimoji="1" lang="ja-JP" altLang="en-US" sz="16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3.9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O6.5+</a:t>
                      </a:r>
                      <a:r>
                        <a:rPr kumimoji="1" lang="en-US" altLang="ja-JP" sz="16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</a:rPr>
                        <a:t>??</a:t>
                      </a:r>
                      <a:r>
                        <a:rPr kumimoji="1" lang="en-US" altLang="ja-JP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endParaRPr kumimoji="1" lang="ja-JP" altLang="en-US" sz="11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0417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1FGL J1018.6-5856</a:t>
                      </a:r>
                      <a:endParaRPr kumimoji="1" lang="ja-JP" altLang="en-US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>
                          <a:latin typeface="+mn-lt"/>
                        </a:rPr>
                        <a:t>5</a:t>
                      </a:r>
                      <a:endParaRPr kumimoji="1" lang="ja-JP" altLang="en-US" sz="16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16.6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O6 + </a:t>
                      </a:r>
                      <a:r>
                        <a:rPr kumimoji="1" lang="en-US" altLang="ja-JP" sz="1600" dirty="0" smtClean="0">
                          <a:solidFill>
                            <a:srgbClr val="FF0000"/>
                          </a:solidFill>
                        </a:rPr>
                        <a:t>??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0417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LSI +61 303</a:t>
                      </a:r>
                      <a:endParaRPr kumimoji="1" lang="ja-JP" altLang="en-US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>
                          <a:latin typeface="+mn-lt"/>
                        </a:rPr>
                        <a:t>1.9</a:t>
                      </a:r>
                      <a:endParaRPr kumimoji="1" lang="ja-JP" altLang="en-US" sz="16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26.5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B0e + </a:t>
                      </a:r>
                      <a:r>
                        <a:rPr kumimoji="1" lang="en-US" altLang="ja-JP" sz="16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</a:rPr>
                        <a:t>??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0417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HESS J0632+057</a:t>
                      </a:r>
                      <a:endParaRPr kumimoji="1" lang="ja-JP" altLang="en-US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>
                          <a:latin typeface="+mn-lt"/>
                        </a:rPr>
                        <a:t>1.4</a:t>
                      </a:r>
                      <a:endParaRPr kumimoji="1" lang="ja-JP" altLang="en-US" sz="16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321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B0e</a:t>
                      </a:r>
                      <a:r>
                        <a:rPr kumimoji="1" lang="en-US" altLang="ja-JP" sz="16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1" lang="en-US" altLang="ja-JP" sz="1600" dirty="0" smtClean="0"/>
                        <a:t>+</a:t>
                      </a:r>
                      <a:r>
                        <a:rPr kumimoji="1" lang="en-US" altLang="ja-JP" sz="1600" baseline="0" dirty="0" smtClean="0"/>
                        <a:t> </a:t>
                      </a:r>
                      <a:r>
                        <a:rPr kumimoji="1" lang="en-US" altLang="ja-JP" sz="1600" baseline="0" dirty="0" smtClean="0">
                          <a:solidFill>
                            <a:srgbClr val="FF0000"/>
                          </a:solidFill>
                        </a:rPr>
                        <a:t>??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0417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PSR B1259-63</a:t>
                      </a:r>
                      <a:endParaRPr kumimoji="1" lang="ja-JP" altLang="en-US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>
                          <a:latin typeface="+mn-lt"/>
                        </a:rPr>
                        <a:t>2.3</a:t>
                      </a:r>
                      <a:endParaRPr kumimoji="1" lang="ja-JP" altLang="en-US" sz="16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1237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O9.5e</a:t>
                      </a:r>
                      <a:r>
                        <a:rPr kumimoji="1" lang="en-US" altLang="ja-JP" sz="1600" baseline="0" dirty="0" smtClean="0"/>
                        <a:t> + NS</a:t>
                      </a:r>
                      <a:endParaRPr kumimoji="1" lang="ja-JP" altLang="en-US" sz="16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6588224" y="6093296"/>
            <a:ext cx="25673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(Mirabel 2012, Sci., 335,175)</a:t>
            </a:r>
            <a:endParaRPr kumimoji="1" lang="ja-JP" altLang="en-US" sz="1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496" y="836712"/>
            <a:ext cx="370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Galactic gamma-ray binaries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7539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Identification by mass measurement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Mass distributions of NS and BH</a:t>
            </a:r>
          </a:p>
          <a:p>
            <a:r>
              <a:rPr lang="en-US" altLang="ja-JP" dirty="0" smtClean="0"/>
              <a:t>We can set the boundary mass </a:t>
            </a:r>
            <a:r>
              <a:rPr lang="en-US" altLang="ja-JP" dirty="0" err="1" smtClean="0">
                <a:solidFill>
                  <a:srgbClr val="FF0000"/>
                </a:solidFill>
              </a:rPr>
              <a:t>M</a:t>
            </a:r>
            <a:r>
              <a:rPr lang="en-US" altLang="ja-JP" baseline="-25000" dirty="0" err="1" smtClean="0">
                <a:solidFill>
                  <a:srgbClr val="FF0000"/>
                </a:solidFill>
              </a:rPr>
              <a:t>bou</a:t>
            </a:r>
            <a:r>
              <a:rPr lang="en-US" altLang="ja-JP" dirty="0" smtClean="0">
                <a:solidFill>
                  <a:srgbClr val="FF0000"/>
                </a:solidFill>
              </a:rPr>
              <a:t> at 2.5M</a:t>
            </a:r>
            <a:r>
              <a:rPr lang="en-US" altLang="ja-JP" baseline="-25000" dirty="0" smtClean="0">
                <a:solidFill>
                  <a:srgbClr val="FF0000"/>
                </a:solidFill>
                <a:sym typeface="Wingdings 2"/>
              </a:rPr>
              <a:t></a:t>
            </a:r>
            <a:endParaRPr lang="en-US" altLang="ja-JP" baseline="-25000" dirty="0">
              <a:solidFill>
                <a:srgbClr val="FF0000"/>
              </a:solidFill>
            </a:endParaRPr>
          </a:p>
          <a:p>
            <a:endParaRPr kumimoji="1" lang="en-US" altLang="ja-JP" dirty="0" smtClean="0"/>
          </a:p>
          <a:p>
            <a:endParaRPr lang="en-US" altLang="ja-JP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3847703" cy="358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22322"/>
            <a:ext cx="3972422" cy="370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コネクタ 5"/>
          <p:cNvCxnSpPr/>
          <p:nvPr/>
        </p:nvCxnSpPr>
        <p:spPr>
          <a:xfrm>
            <a:off x="3957180" y="2852936"/>
            <a:ext cx="0" cy="300993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6084168" y="2919401"/>
            <a:ext cx="0" cy="300993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1724484" y="6577607"/>
            <a:ext cx="24874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err="1" smtClean="0"/>
              <a:t>Kiziltan</a:t>
            </a:r>
            <a:r>
              <a:rPr lang="en-US" altLang="ja-JP" sz="1400" dirty="0" smtClean="0"/>
              <a:t> et al. 2013, </a:t>
            </a:r>
            <a:r>
              <a:rPr lang="en-US" altLang="ja-JP" sz="1400" dirty="0" err="1" smtClean="0"/>
              <a:t>ApJ</a:t>
            </a:r>
            <a:r>
              <a:rPr lang="en-US" altLang="ja-JP" sz="1400" dirty="0" smtClean="0"/>
              <a:t>, 778, 66</a:t>
            </a:r>
            <a:endParaRPr kumimoji="1"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062112" y="6577607"/>
            <a:ext cx="21184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err="1" smtClean="0"/>
              <a:t>Ozel</a:t>
            </a:r>
            <a:r>
              <a:rPr lang="en-US" altLang="ja-JP" sz="1400" dirty="0" smtClean="0"/>
              <a:t> et al. 2010, 725, 1918</a:t>
            </a:r>
            <a:endParaRPr kumimoji="1" lang="ja-JP" altLang="en-US" sz="1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496" y="2852936"/>
            <a:ext cx="203318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Neutron star</a:t>
            </a:r>
            <a:endParaRPr kumimoji="1" lang="ja-JP" altLang="en-US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452320" y="2924944"/>
            <a:ext cx="166904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Blac</a:t>
            </a:r>
            <a:r>
              <a:rPr lang="en-US" altLang="ja-JP" sz="2800" dirty="0" smtClean="0"/>
              <a:t>k hole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6276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Dynamical m</a:t>
            </a:r>
            <a:r>
              <a:rPr kumimoji="1" lang="en-US" altLang="ja-JP" dirty="0" smtClean="0"/>
              <a:t>ass of a </a:t>
            </a:r>
            <a:r>
              <a:rPr lang="en-US" altLang="ja-JP" dirty="0" smtClean="0"/>
              <a:t>compact </a:t>
            </a:r>
            <a:r>
              <a:rPr lang="en-US" altLang="ja-JP" dirty="0"/>
              <a:t>object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M</a:t>
            </a:r>
            <a:r>
              <a:rPr lang="en-US" altLang="ja-JP" baseline="-25000" dirty="0"/>
              <a:t>c</a:t>
            </a:r>
            <a:r>
              <a:rPr lang="en-US" altLang="ja-JP" dirty="0"/>
              <a:t>=M</a:t>
            </a:r>
            <a:r>
              <a:rPr lang="en-US" altLang="ja-JP" baseline="-25000" dirty="0"/>
              <a:t>c</a:t>
            </a:r>
            <a:r>
              <a:rPr lang="en-US" altLang="ja-JP" dirty="0"/>
              <a:t>(M</a:t>
            </a:r>
            <a:r>
              <a:rPr lang="en-US" altLang="ja-JP" baseline="-25000" dirty="0"/>
              <a:t>*</a:t>
            </a:r>
            <a:r>
              <a:rPr lang="en-US" altLang="ja-JP" dirty="0"/>
              <a:t>,</a:t>
            </a:r>
            <a:r>
              <a:rPr lang="en-US" altLang="ja-JP" dirty="0" err="1"/>
              <a:t>P</a:t>
            </a:r>
            <a:r>
              <a:rPr lang="en-US" altLang="ja-JP" baseline="-25000" dirty="0" err="1"/>
              <a:t>orb</a:t>
            </a:r>
            <a:r>
              <a:rPr lang="en-US" altLang="ja-JP" dirty="0" err="1"/>
              <a:t>,a</a:t>
            </a:r>
            <a:r>
              <a:rPr lang="en-US" altLang="ja-JP" baseline="-25000" dirty="0"/>
              <a:t>*</a:t>
            </a:r>
            <a:r>
              <a:rPr lang="en-US" altLang="ja-JP" dirty="0"/>
              <a:t>,D</a:t>
            </a:r>
            <a:r>
              <a:rPr lang="en-US" altLang="ja-JP" dirty="0" smtClean="0"/>
              <a:t>): mass of compact object</a:t>
            </a:r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High accuracy measurements of </a:t>
            </a:r>
            <a:r>
              <a:rPr lang="en-US" altLang="ja-JP" dirty="0" smtClean="0"/>
              <a:t>M</a:t>
            </a:r>
            <a:r>
              <a:rPr lang="en-US" altLang="ja-JP" baseline="-25000" dirty="0" smtClean="0"/>
              <a:t>*</a:t>
            </a:r>
            <a:r>
              <a:rPr lang="en-US" altLang="ja-JP" dirty="0" smtClean="0"/>
              <a:t>,</a:t>
            </a:r>
            <a:r>
              <a:rPr lang="en-US" altLang="ja-JP" dirty="0" err="1" smtClean="0"/>
              <a:t>P</a:t>
            </a:r>
            <a:r>
              <a:rPr lang="en-US" altLang="ja-JP" baseline="-25000" dirty="0" err="1" smtClean="0"/>
              <a:t>orb</a:t>
            </a:r>
            <a:r>
              <a:rPr lang="en-US" altLang="ja-JP" dirty="0" err="1" smtClean="0"/>
              <a:t>,a</a:t>
            </a:r>
            <a:r>
              <a:rPr lang="en-US" altLang="ja-JP" baseline="-25000" dirty="0" smtClean="0"/>
              <a:t>*</a:t>
            </a:r>
            <a:r>
              <a:rPr lang="en-US" altLang="ja-JP" dirty="0" smtClean="0"/>
              <a:t>,D</a:t>
            </a:r>
            <a:r>
              <a:rPr kumimoji="1" lang="en-US" altLang="ja-JP" dirty="0" smtClean="0"/>
              <a:t> enable us to accurately estimate of M</a:t>
            </a:r>
            <a:r>
              <a:rPr kumimoji="1" lang="en-US" altLang="ja-JP" baseline="-25000" dirty="0" smtClean="0"/>
              <a:t>c</a:t>
            </a:r>
          </a:p>
          <a:p>
            <a:r>
              <a:rPr lang="en-US" altLang="ja-JP" dirty="0" smtClean="0"/>
              <a:t>a</a:t>
            </a:r>
            <a:r>
              <a:rPr lang="en-US" altLang="ja-JP" baseline="-25000" dirty="0" smtClean="0"/>
              <a:t>*</a:t>
            </a:r>
            <a:r>
              <a:rPr lang="en-US" altLang="ja-JP" dirty="0" smtClean="0"/>
              <a:t> and D are obtained by </a:t>
            </a:r>
            <a:r>
              <a:rPr lang="en-US" altLang="ja-JP" dirty="0" smtClean="0">
                <a:solidFill>
                  <a:srgbClr val="FF0000"/>
                </a:solidFill>
              </a:rPr>
              <a:t>astrometric observations</a:t>
            </a:r>
            <a:endParaRPr kumimoji="1" lang="en-US" altLang="ja-JP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48880"/>
            <a:ext cx="5329475" cy="119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707904" y="3717032"/>
            <a:ext cx="539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(a*: semi-major axis of the companion in unit of radian)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419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Astrometry for a star in a </a:t>
            </a:r>
            <a:r>
              <a:rPr kumimoji="1" lang="en-US" altLang="ja-JP" dirty="0" smtClean="0"/>
              <a:t>binary</a:t>
            </a:r>
            <a:endParaRPr kumimoji="1" lang="ja-JP" altLang="en-US" dirty="0"/>
          </a:p>
        </p:txBody>
      </p:sp>
      <p:pic>
        <p:nvPicPr>
          <p:cNvPr id="2050" name="Picture 2" descr="http://www.aanda.org/articles/aa/full_html/2009/13/aa10368-08/img148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418" y="2008585"/>
            <a:ext cx="2171130" cy="281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piff.rit.edu/classes/phys230/lectures/mass/hip_orbi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934" y="2823648"/>
            <a:ext cx="2745503" cy="221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nspirehep.net/record/1185740/files/astrometric-pat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40633"/>
            <a:ext cx="2736304" cy="264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07504" y="2132856"/>
            <a:ext cx="3420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http://inspirehep.net/record/1185740/plots</a:t>
            </a:r>
            <a:endParaRPr kumimoji="1" lang="ja-JP" altLang="en-US" sz="1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0232" y="1772816"/>
            <a:ext cx="25285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Kraus et al. 2009, A&amp;A, 497, 195</a:t>
            </a:r>
            <a:endParaRPr kumimoji="1" lang="ja-JP" altLang="en-US" sz="1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99420" y="2247584"/>
            <a:ext cx="2828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http://spiff.rit.edu/classes/phys230</a:t>
            </a:r>
            <a:r>
              <a:rPr lang="en-US" altLang="ja-JP" sz="1400" dirty="0" smtClean="0"/>
              <a:t>/</a:t>
            </a:r>
          </a:p>
          <a:p>
            <a:r>
              <a:rPr lang="en-US" altLang="ja-JP" sz="1400" dirty="0" smtClean="0"/>
              <a:t>lectures/mass/mass.html</a:t>
            </a:r>
            <a:endParaRPr kumimoji="1" lang="ja-JP" altLang="en-US" sz="1400" dirty="0"/>
          </a:p>
        </p:txBody>
      </p:sp>
      <p:sp>
        <p:nvSpPr>
          <p:cNvPr id="7" name="十字形 6"/>
          <p:cNvSpPr/>
          <p:nvPr/>
        </p:nvSpPr>
        <p:spPr>
          <a:xfrm>
            <a:off x="6232437" y="3510240"/>
            <a:ext cx="535911" cy="504056"/>
          </a:xfrm>
          <a:prstGeom prst="plus">
            <a:avLst>
              <a:gd name="adj" fmla="val 414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805798" y="3501008"/>
            <a:ext cx="601207" cy="119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2805799" y="3873544"/>
            <a:ext cx="601207" cy="119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3691" y="4941168"/>
            <a:ext cx="26121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Stellar motion on</a:t>
            </a:r>
          </a:p>
          <a:p>
            <a:r>
              <a:rPr lang="en-US" altLang="ja-JP" sz="2400" dirty="0" smtClean="0"/>
              <a:t>the celestial sphere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948264" y="4746368"/>
            <a:ext cx="16237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stellar</a:t>
            </a:r>
            <a:r>
              <a:rPr kumimoji="1" lang="en-US" altLang="ja-JP" sz="2400" dirty="0" smtClean="0"/>
              <a:t> orbit</a:t>
            </a:r>
          </a:p>
          <a:p>
            <a:r>
              <a:rPr lang="en-US" altLang="ja-JP" dirty="0" smtClean="0"/>
              <a:t>(projected)</a:t>
            </a:r>
            <a:endParaRPr kumimoji="1" lang="en-US" altLang="ja-JP" sz="2400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851920" y="4941168"/>
            <a:ext cx="2059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Helical motion</a:t>
            </a:r>
            <a:endParaRPr kumimoji="1" lang="en-US" altLang="ja-JP" sz="2400" dirty="0" smtClean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104781"/>
            <a:ext cx="8940612" cy="1964179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The binary motion can affect trajectories of stars due to its finite size of orbit</a:t>
            </a:r>
            <a:endParaRPr kumimoji="1" lang="ja-JP" altLang="en-US" sz="2800" dirty="0"/>
          </a:p>
        </p:txBody>
      </p:sp>
      <p:sp>
        <p:nvSpPr>
          <p:cNvPr id="11" name="下矢印 10"/>
          <p:cNvSpPr/>
          <p:nvPr/>
        </p:nvSpPr>
        <p:spPr>
          <a:xfrm>
            <a:off x="4355976" y="5402833"/>
            <a:ext cx="1224136" cy="4715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067944" y="5877272"/>
            <a:ext cx="18202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Distance 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D</a:t>
            </a:r>
          </a:p>
          <a:p>
            <a:r>
              <a:rPr lang="en-US" altLang="ja-JP" sz="2800" dirty="0" smtClean="0"/>
              <a:t>(parallax π)</a:t>
            </a:r>
            <a:endParaRPr kumimoji="1" lang="ja-JP" altLang="en-US" sz="2800" dirty="0"/>
          </a:p>
        </p:txBody>
      </p:sp>
      <p:sp>
        <p:nvSpPr>
          <p:cNvPr id="19" name="下矢印 18"/>
          <p:cNvSpPr/>
          <p:nvPr/>
        </p:nvSpPr>
        <p:spPr>
          <a:xfrm>
            <a:off x="7274243" y="5477745"/>
            <a:ext cx="1224136" cy="4715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300192" y="5877272"/>
            <a:ext cx="292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Semi-major axis a</a:t>
            </a:r>
            <a:r>
              <a:rPr kumimoji="1" lang="en-US" altLang="ja-JP" sz="2800" baseline="-25000" dirty="0" smtClean="0">
                <a:solidFill>
                  <a:srgbClr val="FF0000"/>
                </a:solidFill>
              </a:rPr>
              <a:t>*</a:t>
            </a:r>
            <a:endParaRPr kumimoji="1" lang="ja-JP" alt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5536" y="3020759"/>
            <a:ext cx="8461932" cy="1200329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3600" dirty="0" smtClean="0">
                <a:solidFill>
                  <a:srgbClr val="FF0000"/>
                </a:solidFill>
              </a:rPr>
              <a:t>How accurately</a:t>
            </a:r>
            <a:r>
              <a:rPr lang="en-US" altLang="ja-JP" sz="3600" dirty="0" smtClean="0"/>
              <a:t> can we identify the compact</a:t>
            </a:r>
          </a:p>
          <a:p>
            <a:r>
              <a:rPr kumimoji="1" lang="en-US" altLang="ja-JP" sz="3600" dirty="0" smtClean="0"/>
              <a:t>object in gamma-ray binaries?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4722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Method (1): Precision </a:t>
            </a:r>
            <a:r>
              <a:rPr kumimoji="1" lang="en-US" altLang="ja-JP" dirty="0" smtClean="0"/>
              <a:t>of M</a:t>
            </a:r>
            <a:r>
              <a:rPr kumimoji="1" lang="en-US" altLang="ja-JP" baseline="-25000" dirty="0" smtClean="0"/>
              <a:t>c</a:t>
            </a:r>
            <a:endParaRPr kumimoji="1" lang="ja-JP" altLang="en-US" baseline="-25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From the formula of the error propagation</a:t>
            </a:r>
          </a:p>
          <a:p>
            <a:endParaRPr lang="en-US" altLang="ja-JP" dirty="0"/>
          </a:p>
          <a:p>
            <a:endParaRPr kumimoji="1" lang="en-US" altLang="ja-JP" dirty="0" smtClean="0"/>
          </a:p>
          <a:p>
            <a:pPr lvl="1"/>
            <a:r>
              <a:rPr lang="en-US" altLang="ja-JP" dirty="0" smtClean="0"/>
              <a:t>Main contribution is the latter two terms</a:t>
            </a:r>
          </a:p>
          <a:p>
            <a:pPr lvl="1"/>
            <a:r>
              <a:rPr lang="en-US" altLang="ja-JP" dirty="0" err="1" smtClean="0"/>
              <a:t>σ</a:t>
            </a:r>
            <a:r>
              <a:rPr lang="en-US" altLang="ja-JP" baseline="-25000" dirty="0" err="1" smtClean="0"/>
              <a:t>a</a:t>
            </a:r>
            <a:r>
              <a:rPr lang="en-US" altLang="ja-JP" dirty="0" smtClean="0"/>
              <a:t> ~ </a:t>
            </a:r>
            <a:r>
              <a:rPr lang="en-US" altLang="ja-JP" dirty="0" smtClean="0">
                <a:solidFill>
                  <a:srgbClr val="FF0000"/>
                </a:solidFill>
              </a:rPr>
              <a:t>σ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π</a:t>
            </a:r>
            <a:r>
              <a:rPr lang="ja-JP" altLang="en-US" dirty="0" smtClean="0"/>
              <a:t> </a:t>
            </a:r>
            <a:r>
              <a:rPr lang="en-US" altLang="ja-JP" dirty="0" smtClean="0"/>
              <a:t>and </a:t>
            </a:r>
            <a:r>
              <a:rPr lang="en-US" altLang="ja-JP" dirty="0" err="1" smtClean="0"/>
              <a:t>σ</a:t>
            </a:r>
            <a:r>
              <a:rPr lang="en-US" altLang="ja-JP" baseline="-25000" dirty="0" err="1" smtClean="0"/>
              <a:t>D</a:t>
            </a:r>
            <a:r>
              <a:rPr lang="en-US" altLang="ja-JP" dirty="0" smtClean="0"/>
              <a:t>/D</a:t>
            </a:r>
            <a:r>
              <a:rPr lang="ja-JP" altLang="en-US" dirty="0"/>
              <a:t> </a:t>
            </a:r>
            <a:r>
              <a:rPr lang="en-US" altLang="ja-JP" dirty="0" smtClean="0"/>
              <a:t>= </a:t>
            </a:r>
            <a:r>
              <a:rPr lang="en-US" altLang="ja-JP" dirty="0" smtClean="0">
                <a:solidFill>
                  <a:srgbClr val="FF0000"/>
                </a:solidFill>
              </a:rPr>
              <a:t>σ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π</a:t>
            </a:r>
            <a:r>
              <a:rPr lang="en-US" altLang="ja-JP" dirty="0" smtClean="0"/>
              <a:t>/π (&lt;- </a:t>
            </a:r>
            <a:r>
              <a:rPr lang="en-US" altLang="ja-JP" dirty="0" smtClean="0"/>
              <a:t>π</a:t>
            </a:r>
            <a:r>
              <a:rPr lang="ja-JP" altLang="en-US" dirty="0" smtClean="0"/>
              <a:t>∝</a:t>
            </a:r>
            <a:r>
              <a:rPr lang="en-US" altLang="ja-JP" dirty="0" smtClean="0"/>
              <a:t>1/D</a:t>
            </a:r>
            <a:r>
              <a:rPr lang="en-US" altLang="ja-JP" dirty="0" smtClean="0"/>
              <a:t>)</a:t>
            </a:r>
            <a:endParaRPr lang="en-US" altLang="ja-JP" dirty="0"/>
          </a:p>
          <a:p>
            <a:r>
              <a:rPr lang="en-US" altLang="ja-JP" dirty="0" err="1" smtClean="0"/>
              <a:t>σ</a:t>
            </a:r>
            <a:r>
              <a:rPr lang="en-US" altLang="ja-JP" baseline="-25000" dirty="0" err="1" smtClean="0"/>
              <a:t>Mc</a:t>
            </a:r>
            <a:r>
              <a:rPr lang="en-US" altLang="ja-JP" dirty="0" smtClean="0"/>
              <a:t> is a function of </a:t>
            </a:r>
            <a:r>
              <a:rPr lang="en-US" altLang="ja-JP" dirty="0" smtClean="0">
                <a:solidFill>
                  <a:srgbClr val="00B0F0"/>
                </a:solidFill>
              </a:rPr>
              <a:t>M</a:t>
            </a:r>
            <a:r>
              <a:rPr lang="en-US" altLang="ja-JP" baseline="-25000" dirty="0" smtClean="0">
                <a:solidFill>
                  <a:srgbClr val="00B0F0"/>
                </a:solidFill>
              </a:rPr>
              <a:t>c</a:t>
            </a:r>
            <a:r>
              <a:rPr lang="en-US" altLang="ja-JP" dirty="0" smtClean="0">
                <a:solidFill>
                  <a:srgbClr val="00B0F0"/>
                </a:solidFill>
              </a:rPr>
              <a:t>, σ</a:t>
            </a:r>
            <a:r>
              <a:rPr lang="en-US" altLang="ja-JP" baseline="-25000" dirty="0" smtClean="0">
                <a:solidFill>
                  <a:srgbClr val="00B0F0"/>
                </a:solidFill>
              </a:rPr>
              <a:t>π</a:t>
            </a:r>
            <a:r>
              <a:rPr lang="en-US" altLang="ja-JP" dirty="0" smtClean="0"/>
              <a:t>, and object parameters </a:t>
            </a:r>
            <a:r>
              <a:rPr lang="en-US" altLang="ja-JP" sz="2400" dirty="0" smtClean="0"/>
              <a:t>(M</a:t>
            </a:r>
            <a:r>
              <a:rPr lang="en-US" altLang="ja-JP" sz="2400" baseline="-25000" dirty="0" smtClean="0"/>
              <a:t>*</a:t>
            </a:r>
            <a:r>
              <a:rPr lang="en-US" altLang="ja-JP" sz="2400" dirty="0" smtClean="0"/>
              <a:t>, </a:t>
            </a:r>
            <a:r>
              <a:rPr lang="en-US" altLang="ja-JP" sz="2400" dirty="0" err="1" smtClean="0"/>
              <a:t>σ</a:t>
            </a:r>
            <a:r>
              <a:rPr lang="en-US" altLang="ja-JP" sz="2400" baseline="-25000" dirty="0" err="1" smtClean="0"/>
              <a:t>M</a:t>
            </a:r>
            <a:r>
              <a:rPr lang="en-US" altLang="ja-JP" sz="2400" baseline="-25000" dirty="0" smtClean="0"/>
              <a:t>*</a:t>
            </a:r>
            <a:r>
              <a:rPr lang="en-US" altLang="ja-JP" sz="2400" dirty="0" smtClean="0"/>
              <a:t>, </a:t>
            </a:r>
            <a:r>
              <a:rPr lang="en-US" altLang="ja-JP" sz="2400" dirty="0" err="1" smtClean="0"/>
              <a:t>P</a:t>
            </a:r>
            <a:r>
              <a:rPr lang="en-US" altLang="ja-JP" sz="2400" baseline="-25000" dirty="0" err="1" smtClean="0"/>
              <a:t>orb</a:t>
            </a:r>
            <a:r>
              <a:rPr lang="en-US" altLang="ja-JP" sz="2400" dirty="0" smtClean="0"/>
              <a:t>, </a:t>
            </a:r>
            <a:r>
              <a:rPr lang="en-US" altLang="ja-JP" sz="2400" dirty="0" err="1" smtClean="0"/>
              <a:t>σ</a:t>
            </a:r>
            <a:r>
              <a:rPr lang="en-US" altLang="ja-JP" sz="2400" baseline="-25000" dirty="0" err="1" smtClean="0"/>
              <a:t>P</a:t>
            </a:r>
            <a:r>
              <a:rPr lang="en-US" altLang="ja-JP" sz="2400" dirty="0" smtClean="0"/>
              <a:t>, D)</a:t>
            </a:r>
          </a:p>
          <a:p>
            <a:pPr marL="457200" lvl="1" indent="0">
              <a:buNone/>
            </a:pPr>
            <a:r>
              <a:rPr lang="en-US" altLang="ja-JP" dirty="0" smtClean="0"/>
              <a:t>&lt;- </a:t>
            </a:r>
            <a:r>
              <a:rPr kumimoji="1" lang="en-US" altLang="ja-JP" dirty="0" smtClean="0"/>
              <a:t>a</a:t>
            </a:r>
            <a:r>
              <a:rPr kumimoji="1" lang="en-US" altLang="ja-JP" baseline="-25000" dirty="0" smtClean="0"/>
              <a:t>*</a:t>
            </a:r>
            <a:r>
              <a:rPr kumimoji="1" lang="en-US" altLang="ja-JP" dirty="0" smtClean="0"/>
              <a:t> is a function of M</a:t>
            </a:r>
            <a:r>
              <a:rPr kumimoji="1" lang="en-US" altLang="ja-JP" baseline="-25000" dirty="0" smtClean="0"/>
              <a:t>c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P</a:t>
            </a:r>
            <a:r>
              <a:rPr kumimoji="1" lang="en-US" altLang="ja-JP" baseline="-25000" dirty="0" err="1" smtClean="0"/>
              <a:t>orb</a:t>
            </a:r>
            <a:r>
              <a:rPr kumimoji="1" lang="en-US" altLang="ja-JP" dirty="0" smtClean="0"/>
              <a:t>, D, M</a:t>
            </a:r>
            <a:r>
              <a:rPr kumimoji="1" lang="en-US" altLang="ja-JP" baseline="-25000" dirty="0" smtClean="0"/>
              <a:t>*</a:t>
            </a:r>
            <a:endParaRPr kumimoji="1" lang="ja-JP" altLang="en-US" baseline="-25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0230"/>
            <a:ext cx="8316416" cy="82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7188294" y="2258833"/>
            <a:ext cx="1632178" cy="7993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836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グループ化 25"/>
          <p:cNvGrpSpPr/>
          <p:nvPr/>
        </p:nvGrpSpPr>
        <p:grpSpPr>
          <a:xfrm>
            <a:off x="2984528" y="4132639"/>
            <a:ext cx="730945" cy="426017"/>
            <a:chOff x="2984528" y="4132639"/>
            <a:chExt cx="730945" cy="426017"/>
          </a:xfrm>
        </p:grpSpPr>
        <p:sp>
          <p:nvSpPr>
            <p:cNvPr id="24" name="二等辺三角形 23"/>
            <p:cNvSpPr/>
            <p:nvPr/>
          </p:nvSpPr>
          <p:spPr>
            <a:xfrm>
              <a:off x="2984528" y="4424712"/>
              <a:ext cx="638968" cy="133944"/>
            </a:xfrm>
            <a:prstGeom prst="triangle">
              <a:avLst/>
            </a:prstGeom>
            <a:solidFill>
              <a:srgbClr val="FF0000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二等辺三角形 24"/>
            <p:cNvSpPr/>
            <p:nvPr/>
          </p:nvSpPr>
          <p:spPr>
            <a:xfrm rot="1394489">
              <a:off x="3383901" y="4132639"/>
              <a:ext cx="331572" cy="379073"/>
            </a:xfrm>
            <a:prstGeom prst="triangle">
              <a:avLst/>
            </a:prstGeom>
            <a:solidFill>
              <a:srgbClr val="FF0000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Method </a:t>
            </a:r>
            <a:r>
              <a:rPr lang="en-US" altLang="ja-JP" dirty="0" smtClean="0"/>
              <a:t>(2): C. L.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/>
              <a:t>of the identification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84784"/>
            <a:ext cx="8435280" cy="5112568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M</a:t>
            </a:r>
            <a:r>
              <a:rPr kumimoji="1" lang="en-US" altLang="ja-JP" baseline="-25000" dirty="0" smtClean="0"/>
              <a:t>c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σ</a:t>
            </a:r>
            <a:r>
              <a:rPr kumimoji="1" lang="en-US" altLang="ja-JP" baseline="-25000" dirty="0" err="1" smtClean="0"/>
              <a:t>Mc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M</a:t>
            </a:r>
            <a:r>
              <a:rPr kumimoji="1" lang="en-US" altLang="ja-JP" baseline="-25000" dirty="0" err="1" smtClean="0"/>
              <a:t>bou</a:t>
            </a:r>
            <a:r>
              <a:rPr kumimoji="1" lang="en-US" altLang="ja-JP" dirty="0" smtClean="0"/>
              <a:t> (=2.5M</a:t>
            </a:r>
            <a:r>
              <a:rPr lang="en-US" altLang="ja-JP" baseline="-25000" dirty="0" smtClean="0">
                <a:sym typeface="Wingdings 2"/>
              </a:rPr>
              <a:t></a:t>
            </a:r>
            <a:r>
              <a:rPr kumimoji="1" lang="en-US" altLang="ja-JP" dirty="0" smtClean="0"/>
              <a:t>) -&gt; false probability (FP)</a:t>
            </a:r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en-US" altLang="ja-JP" dirty="0" smtClean="0"/>
              <a:t>Object, M</a:t>
            </a:r>
            <a:r>
              <a:rPr kumimoji="1" lang="en-US" altLang="ja-JP" baseline="-25000" dirty="0" smtClean="0"/>
              <a:t>c</a:t>
            </a:r>
            <a:r>
              <a:rPr kumimoji="1" lang="en-US" altLang="ja-JP" dirty="0" smtClean="0"/>
              <a:t>, σ</a:t>
            </a:r>
            <a:r>
              <a:rPr lang="en-US" altLang="ja-JP" baseline="-25000" dirty="0"/>
              <a:t>π</a:t>
            </a:r>
            <a:r>
              <a:rPr kumimoji="1" lang="en-US" altLang="ja-JP" dirty="0" smtClean="0"/>
              <a:t> -&gt; </a:t>
            </a:r>
            <a:r>
              <a:rPr kumimoji="1" lang="en-US" altLang="ja-JP" dirty="0" smtClean="0">
                <a:solidFill>
                  <a:srgbClr val="FF0000"/>
                </a:solidFill>
              </a:rPr>
              <a:t>confidence level </a:t>
            </a:r>
            <a:r>
              <a:rPr kumimoji="1" lang="en-US" altLang="ja-JP" dirty="0" smtClean="0"/>
              <a:t>(CL: 1-FP)</a:t>
            </a:r>
          </a:p>
          <a:p>
            <a:pPr lvl="1"/>
            <a:r>
              <a:rPr lang="en-US" altLang="ja-JP" dirty="0" smtClean="0"/>
              <a:t>σ</a:t>
            </a:r>
            <a:r>
              <a:rPr lang="en-US" altLang="ja-JP" baseline="-25000" dirty="0" smtClean="0"/>
              <a:t>π</a:t>
            </a:r>
            <a:r>
              <a:rPr lang="en-US" altLang="ja-JP" dirty="0" smtClean="0"/>
              <a:t>= 1,10,100 </a:t>
            </a:r>
            <a:r>
              <a:rPr lang="en-US" altLang="ja-JP" dirty="0" err="1" smtClean="0"/>
              <a:t>μas</a:t>
            </a:r>
            <a:r>
              <a:rPr lang="ja-JP" altLang="en-US" dirty="0"/>
              <a:t> </a:t>
            </a:r>
            <a:r>
              <a:rPr lang="en-US" altLang="ja-JP" dirty="0" smtClean="0"/>
              <a:t>(=10</a:t>
            </a:r>
            <a:r>
              <a:rPr lang="en-US" altLang="ja-JP" baseline="30000" dirty="0" smtClean="0"/>
              <a:t>-6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arcsec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2843808" y="4571056"/>
            <a:ext cx="30243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4067944" y="4509120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B050"/>
                </a:solidFill>
              </a:rPr>
              <a:t>Mc</a:t>
            </a:r>
            <a:endParaRPr kumimoji="1" lang="ja-JP" altLang="en-US" sz="2400" dirty="0">
              <a:solidFill>
                <a:srgbClr val="00B05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95736" y="2276872"/>
            <a:ext cx="673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PDF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06932" y="2768308"/>
            <a:ext cx="771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solidFill>
                  <a:srgbClr val="FF0000"/>
                </a:solidFill>
              </a:rPr>
              <a:t>M</a:t>
            </a:r>
            <a:r>
              <a:rPr kumimoji="1" lang="en-US" altLang="ja-JP" sz="2400" baseline="-25000" dirty="0" err="1" smtClean="0">
                <a:solidFill>
                  <a:srgbClr val="FF0000"/>
                </a:solidFill>
              </a:rPr>
              <a:t>bou</a:t>
            </a:r>
            <a:endParaRPr kumimoji="1" lang="ja-JP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04330" y="3372799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solidFill>
                  <a:srgbClr val="00B0F0"/>
                </a:solidFill>
              </a:rPr>
              <a:t>σ</a:t>
            </a:r>
            <a:r>
              <a:rPr kumimoji="1" lang="en-US" altLang="ja-JP" sz="2400" baseline="-25000" dirty="0" err="1" smtClean="0">
                <a:solidFill>
                  <a:srgbClr val="00B0F0"/>
                </a:solidFill>
              </a:rPr>
              <a:t>Mc</a:t>
            </a:r>
            <a:endParaRPr kumimoji="1" lang="ja-JP" altLang="en-US" sz="2400" baseline="-25000" dirty="0">
              <a:solidFill>
                <a:srgbClr val="00B0F0"/>
              </a:solidFill>
            </a:endParaRPr>
          </a:p>
        </p:txBody>
      </p:sp>
      <p:sp>
        <p:nvSpPr>
          <p:cNvPr id="11" name="フリーフォーム 10"/>
          <p:cNvSpPr/>
          <p:nvPr/>
        </p:nvSpPr>
        <p:spPr>
          <a:xfrm>
            <a:off x="2996928" y="2538323"/>
            <a:ext cx="2583184" cy="2003425"/>
          </a:xfrm>
          <a:custGeom>
            <a:avLst/>
            <a:gdLst>
              <a:gd name="connsiteX0" fmla="*/ 0 w 2369127"/>
              <a:gd name="connsiteY0" fmla="*/ 2003425 h 2003425"/>
              <a:gd name="connsiteX1" fmla="*/ 631767 w 2369127"/>
              <a:gd name="connsiteY1" fmla="*/ 1521287 h 2003425"/>
              <a:gd name="connsiteX2" fmla="*/ 1221971 w 2369127"/>
              <a:gd name="connsiteY2" fmla="*/ 58 h 2003425"/>
              <a:gd name="connsiteX3" fmla="*/ 1795549 w 2369127"/>
              <a:gd name="connsiteY3" fmla="*/ 1579476 h 2003425"/>
              <a:gd name="connsiteX4" fmla="*/ 2369127 w 2369127"/>
              <a:gd name="connsiteY4" fmla="*/ 1986800 h 200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9127" h="2003425">
                <a:moveTo>
                  <a:pt x="0" y="2003425"/>
                </a:moveTo>
                <a:cubicBezTo>
                  <a:pt x="214052" y="1929303"/>
                  <a:pt x="428105" y="1855181"/>
                  <a:pt x="631767" y="1521287"/>
                </a:cubicBezTo>
                <a:cubicBezTo>
                  <a:pt x="835429" y="1187392"/>
                  <a:pt x="1028007" y="-9640"/>
                  <a:pt x="1221971" y="58"/>
                </a:cubicBezTo>
                <a:cubicBezTo>
                  <a:pt x="1415935" y="9756"/>
                  <a:pt x="1604356" y="1248352"/>
                  <a:pt x="1795549" y="1579476"/>
                </a:cubicBezTo>
                <a:cubicBezTo>
                  <a:pt x="1986742" y="1910600"/>
                  <a:pt x="2177934" y="1948700"/>
                  <a:pt x="2369127" y="19868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/>
          <p:cNvCxnSpPr/>
          <p:nvPr/>
        </p:nvCxnSpPr>
        <p:spPr>
          <a:xfrm flipV="1">
            <a:off x="2852192" y="2276872"/>
            <a:ext cx="0" cy="23126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5868144" y="4156262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M</a:t>
            </a:r>
            <a:r>
              <a:rPr kumimoji="1" lang="en-US" altLang="ja-JP" sz="2400" dirty="0" smtClean="0"/>
              <a:t>ass</a:t>
            </a:r>
            <a:endParaRPr kumimoji="1" lang="ja-JP" altLang="en-US" sz="2400" dirty="0"/>
          </a:p>
        </p:txBody>
      </p:sp>
      <p:cxnSp>
        <p:nvCxnSpPr>
          <p:cNvPr id="12" name="直線コネクタ 11"/>
          <p:cNvCxnSpPr/>
          <p:nvPr/>
        </p:nvCxnSpPr>
        <p:spPr>
          <a:xfrm>
            <a:off x="3635896" y="3212976"/>
            <a:ext cx="0" cy="14041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4325533" y="2525303"/>
            <a:ext cx="0" cy="2055825"/>
          </a:xfrm>
          <a:prstGeom prst="line">
            <a:avLst/>
          </a:prstGeom>
          <a:ln w="254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H="1">
            <a:off x="4325533" y="3705615"/>
            <a:ext cx="462492" cy="0"/>
          </a:xfrm>
          <a:prstGeom prst="line">
            <a:avLst/>
          </a:prstGeom>
          <a:ln w="25400">
            <a:solidFill>
              <a:srgbClr val="00B0F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4562592" y="2247255"/>
            <a:ext cx="1161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BH case</a:t>
            </a:r>
            <a:endParaRPr kumimoji="1" lang="ja-JP" altLang="en-US" sz="2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699792" y="4581128"/>
            <a:ext cx="1202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False Prob.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07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Results: LS 5039, J1018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147248" cy="1972815"/>
          </a:xfrm>
        </p:spPr>
        <p:txBody>
          <a:bodyPr/>
          <a:lstStyle/>
          <a:p>
            <a:r>
              <a:rPr kumimoji="1" lang="en-US" altLang="ja-JP" dirty="0" smtClean="0"/>
              <a:t>NS or BH is identified with a 1-μas precision</a:t>
            </a:r>
          </a:p>
          <a:p>
            <a:r>
              <a:rPr lang="en-US" altLang="ja-JP" dirty="0" smtClean="0"/>
              <a:t>Heavy BH (&gt;10</a:t>
            </a:r>
            <a:r>
              <a:rPr lang="en-US" altLang="ja-JP" dirty="0"/>
              <a:t>M</a:t>
            </a:r>
            <a:r>
              <a:rPr lang="en-US" altLang="ja-JP" baseline="-25000" dirty="0">
                <a:sym typeface="Wingdings 2"/>
              </a:rPr>
              <a:t></a:t>
            </a:r>
            <a:r>
              <a:rPr lang="en-US" altLang="ja-JP" dirty="0" smtClean="0"/>
              <a:t>) is identified with a 10-μas precision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07" y="3573016"/>
            <a:ext cx="3765569" cy="266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942" y="3573616"/>
            <a:ext cx="3763216" cy="266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1796940" y="3669963"/>
            <a:ext cx="755381" cy="2304256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6172802" y="3661650"/>
            <a:ext cx="775462" cy="2304256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01196" y="3212976"/>
            <a:ext cx="1146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LS 5039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937700" y="3212976"/>
            <a:ext cx="1591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1FGL J1018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13364" y="6093296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Mc (</a:t>
            </a:r>
            <a:r>
              <a:rPr lang="en-US" altLang="ja-JP" sz="2400" dirty="0"/>
              <a:t>M</a:t>
            </a:r>
            <a:r>
              <a:rPr lang="en-US" altLang="ja-JP" sz="2400" baseline="-25000" dirty="0">
                <a:sym typeface="Wingdings 2"/>
              </a:rPr>
              <a:t>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444208" y="6093296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Mc (</a:t>
            </a:r>
            <a:r>
              <a:rPr lang="en-US" altLang="ja-JP" sz="2400" dirty="0"/>
              <a:t>M</a:t>
            </a:r>
            <a:r>
              <a:rPr lang="en-US" altLang="ja-JP" sz="2400" baseline="-25000" dirty="0">
                <a:sym typeface="Wingdings 2"/>
              </a:rPr>
              <a:t>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 rot="16200000">
            <a:off x="-786394" y="4610931"/>
            <a:ext cx="224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Confidence level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43608" y="3861048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1μas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563888" y="4355812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10μas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203848" y="5363924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100μas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436096" y="3995772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1μas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956376" y="4355812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10μas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596336" y="5363924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100μas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00101" y="6519446"/>
            <a:ext cx="53438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(Shaded areas are th</a:t>
            </a:r>
            <a:r>
              <a:rPr lang="en-US" altLang="ja-JP" sz="1600" dirty="0" smtClean="0"/>
              <a:t>e region where few objects are expected)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8191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947</Words>
  <Application>Microsoft Office PowerPoint</Application>
  <PresentationFormat>画面に合わせる (4:3)</PresentationFormat>
  <Paragraphs>243</Paragraphs>
  <Slides>15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Office ​​テーマ</vt:lpstr>
      <vt:lpstr>Identification of compact objects 　　　　　　in gamma-ray binaries  by high-precision astrometry</vt:lpstr>
      <vt:lpstr>Outline</vt:lpstr>
      <vt:lpstr>NS or BH?</vt:lpstr>
      <vt:lpstr>Identification by mass measurement</vt:lpstr>
      <vt:lpstr>Dynamical mass of a compact object </vt:lpstr>
      <vt:lpstr>Astrometry for a star in a binary</vt:lpstr>
      <vt:lpstr>Method (1): Precision of Mc</vt:lpstr>
      <vt:lpstr>Method (2): C. L. of the identification</vt:lpstr>
      <vt:lpstr>Results: LS 5039, J1018</vt:lpstr>
      <vt:lpstr>Results: LSI+61 303, HESS J0632+057</vt:lpstr>
      <vt:lpstr>High-precision astrometry</vt:lpstr>
      <vt:lpstr>Summary</vt:lpstr>
      <vt:lpstr>Astrometry for X-ray/gamma-ray binaries</vt:lpstr>
      <vt:lpstr>WD or NS? : γ Cas (HMXB)</vt:lpstr>
      <vt:lpstr>Mass precision of X-ray/gamma-ray binaries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Identification of compact objects 　　　　　　in gamma-ray binaries  by high-precision astrometry</dc:title>
  <dc:creator>Masaki</dc:creator>
  <cp:lastModifiedBy>Masaki</cp:lastModifiedBy>
  <cp:revision>30</cp:revision>
  <dcterms:created xsi:type="dcterms:W3CDTF">2017-06-29T10:18:49Z</dcterms:created>
  <dcterms:modified xsi:type="dcterms:W3CDTF">2017-07-03T12:38:27Z</dcterms:modified>
</cp:coreProperties>
</file>