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6"/>
  </p:notesMasterIdLst>
  <p:sldIdLst>
    <p:sldId id="257" r:id="rId2"/>
    <p:sldId id="256" r:id="rId3"/>
    <p:sldId id="258" r:id="rId4"/>
    <p:sldId id="259" r:id="rId5"/>
    <p:sldId id="316" r:id="rId6"/>
    <p:sldId id="317" r:id="rId7"/>
    <p:sldId id="318" r:id="rId8"/>
    <p:sldId id="319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320" r:id="rId35"/>
    <p:sldId id="321" r:id="rId36"/>
    <p:sldId id="322" r:id="rId37"/>
    <p:sldId id="323" r:id="rId38"/>
    <p:sldId id="325" r:id="rId39"/>
    <p:sldId id="324" r:id="rId40"/>
    <p:sldId id="326" r:id="rId41"/>
    <p:sldId id="327" r:id="rId42"/>
    <p:sldId id="338" r:id="rId43"/>
    <p:sldId id="337" r:id="rId44"/>
    <p:sldId id="339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40" r:id="rId54"/>
    <p:sldId id="341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70DFB-1976-4C1D-BE1F-E0B7B3703E44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D5C17-8CAC-4065-A1EC-0CBE28A74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32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0B8D2-25F9-4712-9797-A4944ACF249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73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0B8D2-25F9-4712-9797-A4944ACF249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1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0B8D2-25F9-4712-9797-A4944ACF249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0B8D2-25F9-4712-9797-A4944ACF249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83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0B8D2-25F9-4712-9797-A4944ACF249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3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0B8D2-25F9-4712-9797-A4944ACF249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35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0B8D2-25F9-4712-9797-A4944ACF249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44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0B8D2-25F9-4712-9797-A4944ACF249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34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99D1-BA80-4184-AE91-740F99EE3DA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AC80-DA1A-4384-800B-01566504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79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99D1-BA80-4184-AE91-740F99EE3DA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AC80-DA1A-4384-800B-01566504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6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99D1-BA80-4184-AE91-740F99EE3DA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AC80-DA1A-4384-800B-01566504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6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99D1-BA80-4184-AE91-740F99EE3DA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AC80-DA1A-4384-800B-01566504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3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99D1-BA80-4184-AE91-740F99EE3DA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AC80-DA1A-4384-800B-01566504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33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99D1-BA80-4184-AE91-740F99EE3DA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AC80-DA1A-4384-800B-01566504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99D1-BA80-4184-AE91-740F99EE3DA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AC80-DA1A-4384-800B-01566504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2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99D1-BA80-4184-AE91-740F99EE3DA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AC80-DA1A-4384-800B-01566504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2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99D1-BA80-4184-AE91-740F99EE3DA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AC80-DA1A-4384-800B-01566504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86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99D1-BA80-4184-AE91-740F99EE3DA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AC80-DA1A-4384-800B-01566504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99D1-BA80-4184-AE91-740F99EE3DA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AAC80-DA1A-4384-800B-01566504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11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799D1-BA80-4184-AE91-740F99EE3DAD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AAC80-DA1A-4384-800B-01566504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63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54B059-6589-4440-B8E6-A03760D2F922}"/>
              </a:ext>
            </a:extLst>
          </p:cNvPr>
          <p:cNvSpPr txBox="1"/>
          <p:nvPr/>
        </p:nvSpPr>
        <p:spPr>
          <a:xfrm>
            <a:off x="4454385" y="3839473"/>
            <a:ext cx="40782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Laptop</a:t>
            </a:r>
            <a:r>
              <a:rPr lang="en-US" sz="2800" dirty="0"/>
              <a:t>: </a:t>
            </a:r>
          </a:p>
          <a:p>
            <a:r>
              <a:rPr lang="en-US" sz="2800" dirty="0"/>
              <a:t>tinyurl.com/cmpr360video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F80BC-6DE9-40B6-B666-6002C0B69016}"/>
              </a:ext>
            </a:extLst>
          </p:cNvPr>
          <p:cNvSpPr txBox="1"/>
          <p:nvPr/>
        </p:nvSpPr>
        <p:spPr>
          <a:xfrm>
            <a:off x="4454385" y="1434324"/>
            <a:ext cx="63835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Other smartphones</a:t>
            </a:r>
            <a:r>
              <a:rPr lang="en-US" sz="2800" dirty="0"/>
              <a:t>: Open</a:t>
            </a:r>
          </a:p>
          <a:p>
            <a:r>
              <a:rPr lang="en-US" sz="2800" dirty="0">
                <a:solidFill>
                  <a:srgbClr val="FFFF00"/>
                </a:solidFill>
              </a:rPr>
              <a:t>YouTube App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Search </a:t>
            </a:r>
          </a:p>
          <a:p>
            <a:r>
              <a:rPr lang="en-US" sz="2800" dirty="0"/>
              <a:t>“Christopher Russell </a:t>
            </a:r>
          </a:p>
          <a:p>
            <a:r>
              <a:rPr lang="en-US" sz="2800" dirty="0"/>
              <a:t>astronomy”</a:t>
            </a:r>
          </a:p>
          <a:p>
            <a:r>
              <a:rPr lang="en-US" sz="2800" dirty="0"/>
              <a:t>my icon: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49A61F-3943-40F5-B90F-A36555818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6" t="24524" r="72000" b="48064"/>
          <a:stretch/>
        </p:blipFill>
        <p:spPr>
          <a:xfrm>
            <a:off x="6332985" y="2757763"/>
            <a:ext cx="1577126" cy="1589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1150FC-5A65-480F-B2D6-068E1899B6B0}"/>
              </a:ext>
            </a:extLst>
          </p:cNvPr>
          <p:cNvSpPr txBox="1"/>
          <p:nvPr/>
        </p:nvSpPr>
        <p:spPr>
          <a:xfrm>
            <a:off x="4454385" y="4946330"/>
            <a:ext cx="6043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Smartphone and Laptop</a:t>
            </a:r>
            <a:r>
              <a:rPr lang="en-US" sz="2800" dirty="0"/>
              <a:t>: </a:t>
            </a:r>
          </a:p>
          <a:p>
            <a:r>
              <a:rPr lang="en-US" sz="2800" dirty="0"/>
              <a:t>Choose video “</a:t>
            </a:r>
            <a:r>
              <a:rPr lang="en-US" sz="2800" dirty="0">
                <a:solidFill>
                  <a:srgbClr val="FFFF00"/>
                </a:solidFill>
              </a:rPr>
              <a:t>Galactic Center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Column Density – high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frequency, 30 fps</a:t>
            </a:r>
            <a:r>
              <a:rPr lang="en-US" sz="2800" dirty="0"/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80891-BA94-4A34-B8EA-B653766534EC}"/>
              </a:ext>
            </a:extLst>
          </p:cNvPr>
          <p:cNvSpPr txBox="1"/>
          <p:nvPr/>
        </p:nvSpPr>
        <p:spPr>
          <a:xfrm>
            <a:off x="0" y="12465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First* Sharable</a:t>
            </a:r>
            <a:r>
              <a:rPr lang="en-US" sz="4000" dirty="0">
                <a:solidFill>
                  <a:srgbClr val="FFFF00"/>
                </a:solidFill>
              </a:rPr>
              <a:t> 360° video</a:t>
            </a:r>
            <a:r>
              <a:rPr lang="en-US" sz="4000" dirty="0"/>
              <a:t> of an </a:t>
            </a:r>
          </a:p>
          <a:p>
            <a:pPr algn="ctr"/>
            <a:r>
              <a:rPr lang="en-US" sz="4000" dirty="0"/>
              <a:t>astrophysical simulation!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D385AC-18A3-419A-83D1-0AC55C0A8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9383" y="1686042"/>
            <a:ext cx="4526585" cy="45265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EA3B28-20AE-459C-85EA-7F01A2D5AA90}"/>
              </a:ext>
            </a:extLst>
          </p:cNvPr>
          <p:cNvSpPr txBox="1"/>
          <p:nvPr/>
        </p:nvSpPr>
        <p:spPr>
          <a:xfrm>
            <a:off x="336753" y="6212627"/>
            <a:ext cx="3001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*Please let me know if others </a:t>
            </a:r>
          </a:p>
          <a:p>
            <a:r>
              <a:rPr lang="en-US" dirty="0"/>
              <a:t>  have done this, too.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56701-551A-475D-8D65-57A676AA1860}"/>
              </a:ext>
            </a:extLst>
          </p:cNvPr>
          <p:cNvSpPr txBox="1"/>
          <p:nvPr/>
        </p:nvSpPr>
        <p:spPr>
          <a:xfrm>
            <a:off x="336753" y="1434324"/>
            <a:ext cx="31863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Android</a:t>
            </a:r>
            <a:r>
              <a:rPr lang="en-US" sz="2800" dirty="0"/>
              <a:t>: QR code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</a:p>
          <a:p>
            <a:r>
              <a:rPr lang="en-US" sz="2800" dirty="0">
                <a:solidFill>
                  <a:srgbClr val="FFFF00"/>
                </a:solidFill>
                <a:sym typeface="Wingdings" panose="05000000000000000000" pitchFamily="2" charset="2"/>
              </a:rPr>
              <a:t>              </a:t>
            </a:r>
            <a:r>
              <a:rPr lang="en-US" sz="2800" dirty="0">
                <a:solidFill>
                  <a:srgbClr val="FFFF00"/>
                </a:solidFill>
              </a:rPr>
              <a:t>YouTube app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577284-4682-40D2-B497-2E907F5A8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2" y="2467778"/>
            <a:ext cx="3716100" cy="3716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605F2D-4F6B-4656-946C-0FE5B2503494}"/>
              </a:ext>
            </a:extLst>
          </p:cNvPr>
          <p:cNvSpPr txBox="1"/>
          <p:nvPr/>
        </p:nvSpPr>
        <p:spPr>
          <a:xfrm>
            <a:off x="7592993" y="6396335"/>
            <a:ext cx="1551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Note: This slide was on display during the coffee break, which was right before my talk.</a:t>
            </a:r>
          </a:p>
        </p:txBody>
      </p:sp>
    </p:spTree>
    <p:extLst>
      <p:ext uri="{BB962C8B-B14F-4D97-AF65-F5344CB8AC3E}">
        <p14:creationId xmlns:p14="http://schemas.microsoft.com/office/powerpoint/2010/main" val="213520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7117-2AEA-4CEE-9465-37725CFBA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62A4C3-41CF-4B0D-B7DF-E22353150F48}"/>
              </a:ext>
            </a:extLst>
          </p:cNvPr>
          <p:cNvCxnSpPr/>
          <p:nvPr/>
        </p:nvCxnSpPr>
        <p:spPr>
          <a:xfrm>
            <a:off x="1218724" y="2701766"/>
            <a:ext cx="329184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86DC93-02B1-407E-88F9-3EC99C6992ED}"/>
              </a:ext>
            </a:extLst>
          </p:cNvPr>
          <p:cNvCxnSpPr/>
          <p:nvPr/>
        </p:nvCxnSpPr>
        <p:spPr>
          <a:xfrm>
            <a:off x="2854643" y="1028700"/>
            <a:ext cx="0" cy="336042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D748F5-CC61-43E9-BF11-B69637393A4F}"/>
              </a:ext>
            </a:extLst>
          </p:cNvPr>
          <p:cNvCxnSpPr>
            <a:cxnSpLocks/>
          </p:cNvCxnSpPr>
          <p:nvPr/>
        </p:nvCxnSpPr>
        <p:spPr>
          <a:xfrm flipH="1">
            <a:off x="2864644" y="1855946"/>
            <a:ext cx="1745933" cy="84582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FF1110A7-0BA5-4AC3-A67D-AAE2AC987F99}"/>
              </a:ext>
            </a:extLst>
          </p:cNvPr>
          <p:cNvSpPr/>
          <p:nvPr/>
        </p:nvSpPr>
        <p:spPr>
          <a:xfrm>
            <a:off x="2968228" y="2507457"/>
            <a:ext cx="342900" cy="342662"/>
          </a:xfrm>
          <a:prstGeom prst="arc">
            <a:avLst>
              <a:gd name="adj1" fmla="val 17851013"/>
              <a:gd name="adj2" fmla="val 474439"/>
            </a:avLst>
          </a:prstGeom>
          <a:ln w="38100">
            <a:solidFill>
              <a:schemeClr val="tx1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472A10D9-372F-4279-80AD-9CC0E3AC031A}"/>
              </a:ext>
            </a:extLst>
          </p:cNvPr>
          <p:cNvSpPr/>
          <p:nvPr/>
        </p:nvSpPr>
        <p:spPr>
          <a:xfrm>
            <a:off x="2683193" y="2530435"/>
            <a:ext cx="342900" cy="342662"/>
          </a:xfrm>
          <a:prstGeom prst="arc">
            <a:avLst>
              <a:gd name="adj1" fmla="val 5404651"/>
              <a:gd name="adj2" fmla="val 20180329"/>
            </a:avLst>
          </a:prstGeom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3C6C6-C118-4E3D-B395-F74E8E120437}"/>
              </a:ext>
            </a:extLst>
          </p:cNvPr>
          <p:cNvSpPr txBox="1"/>
          <p:nvPr/>
        </p:nvSpPr>
        <p:spPr>
          <a:xfrm>
            <a:off x="3309175" y="240333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48B5D7-335D-4A60-9F7C-181D251884D2}"/>
              </a:ext>
            </a:extLst>
          </p:cNvPr>
          <p:cNvSpPr txBox="1"/>
          <p:nvPr/>
        </p:nvSpPr>
        <p:spPr>
          <a:xfrm>
            <a:off x="2445665" y="2278856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7791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198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3827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180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900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162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3512DA-38F7-426D-B06A-DE76C5733235}"/>
              </a:ext>
            </a:extLst>
          </p:cNvPr>
          <p:cNvCxnSpPr/>
          <p:nvPr/>
        </p:nvCxnSpPr>
        <p:spPr>
          <a:xfrm>
            <a:off x="1218724" y="2708910"/>
            <a:ext cx="3291840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2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144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086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126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440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108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785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90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5637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72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985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37A6E-88E6-4BB5-9E70-612CDA8D9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62" t="41002" r="23040" b="19154"/>
          <a:stretch/>
        </p:blipFill>
        <p:spPr>
          <a:xfrm>
            <a:off x="6916019" y="2952280"/>
            <a:ext cx="2065154" cy="7132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1CF6F41-6DCB-4A60-ADF6-949C8093C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1276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Dynamically modeling </a:t>
            </a:r>
            <a:br>
              <a:rPr lang="en-US" dirty="0"/>
            </a:br>
            <a:r>
              <a:rPr lang="en-US" dirty="0"/>
              <a:t>non-</a:t>
            </a:r>
            <a:r>
              <a:rPr lang="el-GR" dirty="0"/>
              <a:t>γ</a:t>
            </a:r>
            <a:r>
              <a:rPr lang="en-US" dirty="0"/>
              <a:t>-ray observables </a:t>
            </a:r>
            <a:br>
              <a:rPr lang="en-US" dirty="0"/>
            </a:br>
            <a:r>
              <a:rPr lang="en-US" dirty="0"/>
              <a:t>of </a:t>
            </a:r>
            <a:r>
              <a:rPr lang="el-GR" dirty="0"/>
              <a:t>γ</a:t>
            </a:r>
            <a:r>
              <a:rPr lang="en-US" dirty="0"/>
              <a:t>-ray-emitting binaries:</a:t>
            </a:r>
            <a:br>
              <a:rPr lang="en-US" dirty="0"/>
            </a:br>
            <a:r>
              <a:rPr lang="el-GR" sz="4400" dirty="0">
                <a:solidFill>
                  <a:srgbClr val="FFFF00"/>
                </a:solidFill>
              </a:rPr>
              <a:t>η</a:t>
            </a:r>
            <a:r>
              <a:rPr lang="en-US" sz="4400" dirty="0">
                <a:solidFill>
                  <a:srgbClr val="FFFF00"/>
                </a:solidFill>
              </a:rPr>
              <a:t> Carinae and PSR B1259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7BF181D-90F2-4803-BD11-92EBD03EB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260" y="3296884"/>
            <a:ext cx="7398230" cy="3116865"/>
          </a:xfrm>
        </p:spPr>
        <p:txBody>
          <a:bodyPr>
            <a:normAutofit/>
          </a:bodyPr>
          <a:lstStyle/>
          <a:p>
            <a:r>
              <a:rPr lang="en-US" sz="2800" dirty="0"/>
              <a:t>Christopher M. P. Russell</a:t>
            </a:r>
          </a:p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NASA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Goddard Space Flight Center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             Kenji Hamaguchi      </a:t>
            </a:r>
            <a:r>
              <a:rPr lang="en-US" sz="1200" dirty="0"/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NASA/GSFC &amp; UMBC</a:t>
            </a:r>
          </a:p>
          <a:p>
            <a:pPr algn="l"/>
            <a:r>
              <a:rPr lang="en-US" dirty="0"/>
              <a:t>             </a:t>
            </a:r>
            <a:r>
              <a:rPr lang="en-US" dirty="0" err="1"/>
              <a:t>Atsuo</a:t>
            </a:r>
            <a:r>
              <a:rPr lang="en-US" dirty="0"/>
              <a:t> Okazaki          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Hokkai-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Gakuen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94EC1-8008-46F9-96AA-B53E25873046}"/>
              </a:ext>
            </a:extLst>
          </p:cNvPr>
          <p:cNvSpPr txBox="1"/>
          <p:nvPr/>
        </p:nvSpPr>
        <p:spPr>
          <a:xfrm>
            <a:off x="0" y="64871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Variable Galactic Gamma-ray Sources IV              July 6, 2017</a:t>
            </a:r>
          </a:p>
        </p:txBody>
      </p:sp>
      <p:pic>
        <p:nvPicPr>
          <p:cNvPr id="9" name="Picture 2" descr="http://www.logospike.com/wp-content/uploads/2014/11/Nasa_logo-7.png">
            <a:extLst>
              <a:ext uri="{FF2B5EF4-FFF2-40B4-BE49-F238E27FC236}">
                <a16:creationId xmlns:a16="http://schemas.microsoft.com/office/drawing/2014/main" id="{2BA6FC20-F5A5-4776-A0E5-865F0037A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1" t="24598" r="32501" b="24249"/>
          <a:stretch/>
        </p:blipFill>
        <p:spPr bwMode="auto">
          <a:xfrm>
            <a:off x="495083" y="3296884"/>
            <a:ext cx="1648678" cy="136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handra X-Ray Center">
            <a:extLst>
              <a:ext uri="{FF2B5EF4-FFF2-40B4-BE49-F238E27FC236}">
                <a16:creationId xmlns:a16="http://schemas.microsoft.com/office/drawing/2014/main" id="{32104097-7ECB-42AD-8B09-221F63CE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153" y="3695241"/>
            <a:ext cx="1152885" cy="19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35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72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C23F69-868D-4237-B09E-074E7782F4E1}"/>
              </a:ext>
            </a:extLst>
          </p:cNvPr>
          <p:cNvCxnSpPr>
            <a:cxnSpLocks/>
          </p:cNvCxnSpPr>
          <p:nvPr/>
        </p:nvCxnSpPr>
        <p:spPr>
          <a:xfrm flipH="1">
            <a:off x="2864646" y="1782886"/>
            <a:ext cx="1438844" cy="926024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F03E94-DB4B-4F16-B0AF-7B6DB36A72E3}"/>
              </a:ext>
            </a:extLst>
          </p:cNvPr>
          <p:cNvCxnSpPr>
            <a:cxnSpLocks/>
          </p:cNvCxnSpPr>
          <p:nvPr/>
        </p:nvCxnSpPr>
        <p:spPr>
          <a:xfrm>
            <a:off x="3986401" y="1978521"/>
            <a:ext cx="0" cy="1023916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CFA460-15FC-49C4-AE3E-77C20E731D23}"/>
              </a:ext>
            </a:extLst>
          </p:cNvPr>
          <p:cNvCxnSpPr>
            <a:cxnSpLocks/>
          </p:cNvCxnSpPr>
          <p:nvPr/>
        </p:nvCxnSpPr>
        <p:spPr>
          <a:xfrm>
            <a:off x="3817640" y="2781970"/>
            <a:ext cx="6999" cy="171332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4D2F56-F074-42F5-9EB0-24DDD7108AAD}"/>
              </a:ext>
            </a:extLst>
          </p:cNvPr>
          <p:cNvCxnSpPr>
            <a:cxnSpLocks/>
          </p:cNvCxnSpPr>
          <p:nvPr/>
        </p:nvCxnSpPr>
        <p:spPr>
          <a:xfrm flipH="1" flipV="1">
            <a:off x="3814614" y="2781971"/>
            <a:ext cx="171787" cy="35996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91C1B530-9AF5-4746-A23C-FBC6210571D9}"/>
              </a:ext>
            </a:extLst>
          </p:cNvPr>
          <p:cNvSpPr/>
          <p:nvPr/>
        </p:nvSpPr>
        <p:spPr>
          <a:xfrm>
            <a:off x="2234768" y="2306118"/>
            <a:ext cx="970935" cy="511849"/>
          </a:xfrm>
          <a:prstGeom prst="arc">
            <a:avLst>
              <a:gd name="adj1" fmla="val 17851013"/>
              <a:gd name="adj2" fmla="val 21070097"/>
            </a:avLst>
          </a:prstGeom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E77CBF-A312-443D-A239-778B9974AEF1}"/>
              </a:ext>
            </a:extLst>
          </p:cNvPr>
          <p:cNvSpPr txBox="1"/>
          <p:nvPr/>
        </p:nvSpPr>
        <p:spPr>
          <a:xfrm>
            <a:off x="2966845" y="201999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0D61EB-6FEA-4FDE-9303-2D9FBE52223D}"/>
              </a:ext>
            </a:extLst>
          </p:cNvPr>
          <p:cNvSpPr txBox="1"/>
          <p:nvPr/>
        </p:nvSpPr>
        <p:spPr>
          <a:xfrm>
            <a:off x="4310190" y="1632272"/>
            <a:ext cx="68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Earth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C37EE1-A229-44F5-AF65-3AA57C766D87}"/>
              </a:ext>
            </a:extLst>
          </p:cNvPr>
          <p:cNvCxnSpPr>
            <a:cxnSpLocks/>
          </p:cNvCxnSpPr>
          <p:nvPr/>
        </p:nvCxnSpPr>
        <p:spPr>
          <a:xfrm>
            <a:off x="2854166" y="1749476"/>
            <a:ext cx="3780" cy="970850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267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7117-2AEA-4CEE-9465-37725CFBA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62A4C3-41CF-4B0D-B7DF-E22353150F48}"/>
              </a:ext>
            </a:extLst>
          </p:cNvPr>
          <p:cNvCxnSpPr/>
          <p:nvPr/>
        </p:nvCxnSpPr>
        <p:spPr>
          <a:xfrm>
            <a:off x="1218724" y="2701766"/>
            <a:ext cx="329184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86DC93-02B1-407E-88F9-3EC99C6992ED}"/>
              </a:ext>
            </a:extLst>
          </p:cNvPr>
          <p:cNvCxnSpPr/>
          <p:nvPr/>
        </p:nvCxnSpPr>
        <p:spPr>
          <a:xfrm>
            <a:off x="2854643" y="1028700"/>
            <a:ext cx="0" cy="336042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D748F5-CC61-43E9-BF11-B69637393A4F}"/>
              </a:ext>
            </a:extLst>
          </p:cNvPr>
          <p:cNvCxnSpPr>
            <a:cxnSpLocks/>
          </p:cNvCxnSpPr>
          <p:nvPr/>
        </p:nvCxnSpPr>
        <p:spPr>
          <a:xfrm flipH="1">
            <a:off x="2864644" y="1855946"/>
            <a:ext cx="1745933" cy="84582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FF1110A7-0BA5-4AC3-A67D-AAE2AC987F99}"/>
              </a:ext>
            </a:extLst>
          </p:cNvPr>
          <p:cNvSpPr/>
          <p:nvPr/>
        </p:nvSpPr>
        <p:spPr>
          <a:xfrm>
            <a:off x="2968228" y="2507457"/>
            <a:ext cx="342900" cy="342662"/>
          </a:xfrm>
          <a:prstGeom prst="arc">
            <a:avLst>
              <a:gd name="adj1" fmla="val 17851013"/>
              <a:gd name="adj2" fmla="val 474439"/>
            </a:avLst>
          </a:prstGeom>
          <a:ln w="38100">
            <a:solidFill>
              <a:schemeClr val="tx1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472A10D9-372F-4279-80AD-9CC0E3AC031A}"/>
              </a:ext>
            </a:extLst>
          </p:cNvPr>
          <p:cNvSpPr/>
          <p:nvPr/>
        </p:nvSpPr>
        <p:spPr>
          <a:xfrm>
            <a:off x="2683193" y="2530435"/>
            <a:ext cx="342900" cy="342662"/>
          </a:xfrm>
          <a:prstGeom prst="arc">
            <a:avLst>
              <a:gd name="adj1" fmla="val 5404651"/>
              <a:gd name="adj2" fmla="val 20180329"/>
            </a:avLst>
          </a:prstGeom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3C6C6-C118-4E3D-B395-F74E8E120437}"/>
              </a:ext>
            </a:extLst>
          </p:cNvPr>
          <p:cNvSpPr txBox="1"/>
          <p:nvPr/>
        </p:nvSpPr>
        <p:spPr>
          <a:xfrm>
            <a:off x="3309175" y="240333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48B5D7-335D-4A60-9F7C-181D251884D2}"/>
              </a:ext>
            </a:extLst>
          </p:cNvPr>
          <p:cNvSpPr txBox="1"/>
          <p:nvPr/>
        </p:nvSpPr>
        <p:spPr>
          <a:xfrm>
            <a:off x="2445665" y="2278856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991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4440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198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783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180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0209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162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3512DA-38F7-426D-B06A-DE76C5733235}"/>
              </a:ext>
            </a:extLst>
          </p:cNvPr>
          <p:cNvCxnSpPr/>
          <p:nvPr/>
        </p:nvCxnSpPr>
        <p:spPr>
          <a:xfrm>
            <a:off x="1218724" y="2708910"/>
            <a:ext cx="3291840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17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144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9410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126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482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108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055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90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100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54B059-6589-4440-B8E6-A03760D2F922}"/>
              </a:ext>
            </a:extLst>
          </p:cNvPr>
          <p:cNvSpPr txBox="1"/>
          <p:nvPr/>
        </p:nvSpPr>
        <p:spPr>
          <a:xfrm>
            <a:off x="4454385" y="3839473"/>
            <a:ext cx="40782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Laptop</a:t>
            </a:r>
            <a:r>
              <a:rPr lang="en-US" sz="2800" dirty="0"/>
              <a:t>: </a:t>
            </a:r>
          </a:p>
          <a:p>
            <a:r>
              <a:rPr lang="en-US" sz="2800" dirty="0"/>
              <a:t>tinyurl.com/cmpr360video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F80BC-6DE9-40B6-B666-6002C0B69016}"/>
              </a:ext>
            </a:extLst>
          </p:cNvPr>
          <p:cNvSpPr txBox="1"/>
          <p:nvPr/>
        </p:nvSpPr>
        <p:spPr>
          <a:xfrm>
            <a:off x="4442662" y="1434324"/>
            <a:ext cx="63835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Other smartphones</a:t>
            </a:r>
            <a:r>
              <a:rPr lang="en-US" sz="2800" dirty="0"/>
              <a:t>: Open</a:t>
            </a:r>
          </a:p>
          <a:p>
            <a:r>
              <a:rPr lang="en-US" sz="2800" dirty="0">
                <a:solidFill>
                  <a:srgbClr val="FFFF00"/>
                </a:solidFill>
              </a:rPr>
              <a:t>YouTube App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Search </a:t>
            </a:r>
          </a:p>
          <a:p>
            <a:r>
              <a:rPr lang="en-US" sz="2800" dirty="0"/>
              <a:t>“Christopher Russell </a:t>
            </a:r>
          </a:p>
          <a:p>
            <a:r>
              <a:rPr lang="en-US" sz="2800" dirty="0"/>
              <a:t>astronomy”</a:t>
            </a:r>
          </a:p>
          <a:p>
            <a:r>
              <a:rPr lang="en-US" sz="2800" dirty="0"/>
              <a:t>my icon: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49A61F-3943-40F5-B90F-A36555818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6" t="24524" r="72000" b="48064"/>
          <a:stretch/>
        </p:blipFill>
        <p:spPr>
          <a:xfrm>
            <a:off x="6332985" y="2757763"/>
            <a:ext cx="1577126" cy="1589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1150FC-5A65-480F-B2D6-068E1899B6B0}"/>
              </a:ext>
            </a:extLst>
          </p:cNvPr>
          <p:cNvSpPr txBox="1"/>
          <p:nvPr/>
        </p:nvSpPr>
        <p:spPr>
          <a:xfrm>
            <a:off x="4454385" y="4946330"/>
            <a:ext cx="6043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Smartphone and Laptop</a:t>
            </a:r>
            <a:r>
              <a:rPr lang="en-US" sz="2800" dirty="0"/>
              <a:t>: </a:t>
            </a:r>
          </a:p>
          <a:p>
            <a:r>
              <a:rPr lang="en-US" sz="2800" dirty="0"/>
              <a:t>Choose video “</a:t>
            </a:r>
            <a:r>
              <a:rPr lang="en-US" sz="2800" dirty="0">
                <a:solidFill>
                  <a:srgbClr val="FFFF00"/>
                </a:solidFill>
              </a:rPr>
              <a:t>PSR B1259 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viewed from the Be star</a:t>
            </a:r>
            <a:r>
              <a:rPr lang="en-US" sz="2800" dirty="0"/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80891-BA94-4A34-B8EA-B653766534EC}"/>
              </a:ext>
            </a:extLst>
          </p:cNvPr>
          <p:cNvSpPr txBox="1"/>
          <p:nvPr/>
        </p:nvSpPr>
        <p:spPr>
          <a:xfrm>
            <a:off x="0" y="12465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360° video</a:t>
            </a:r>
            <a:r>
              <a:rPr lang="en-US" sz="4000" dirty="0"/>
              <a:t> of PSR B1259 containing</a:t>
            </a:r>
          </a:p>
          <a:p>
            <a:pPr algn="ctr"/>
            <a:r>
              <a:rPr lang="en-US" sz="4000" dirty="0"/>
              <a:t>Be disk, Be wind, &amp; pulsar wind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56701-551A-475D-8D65-57A676AA1860}"/>
              </a:ext>
            </a:extLst>
          </p:cNvPr>
          <p:cNvSpPr txBox="1"/>
          <p:nvPr/>
        </p:nvSpPr>
        <p:spPr>
          <a:xfrm>
            <a:off x="336753" y="1434324"/>
            <a:ext cx="31863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Android</a:t>
            </a:r>
            <a:r>
              <a:rPr lang="en-US" sz="2800" dirty="0"/>
              <a:t>: QR code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</a:p>
          <a:p>
            <a:r>
              <a:rPr lang="en-US" sz="2800" dirty="0">
                <a:solidFill>
                  <a:srgbClr val="FFFF00"/>
                </a:solidFill>
                <a:sym typeface="Wingdings" panose="05000000000000000000" pitchFamily="2" charset="2"/>
              </a:rPr>
              <a:t>              </a:t>
            </a:r>
            <a:r>
              <a:rPr lang="en-US" sz="2800" dirty="0">
                <a:solidFill>
                  <a:srgbClr val="FFFF00"/>
                </a:solidFill>
              </a:rPr>
              <a:t>YouTube app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41788-FB8D-4166-A8FB-E7544A73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" y="2468880"/>
            <a:ext cx="3712464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07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72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206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72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C23F69-868D-4237-B09E-074E7782F4E1}"/>
              </a:ext>
            </a:extLst>
          </p:cNvPr>
          <p:cNvCxnSpPr>
            <a:cxnSpLocks/>
          </p:cNvCxnSpPr>
          <p:nvPr/>
        </p:nvCxnSpPr>
        <p:spPr>
          <a:xfrm flipH="1">
            <a:off x="2864646" y="1782886"/>
            <a:ext cx="1438844" cy="926024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F03E94-DB4B-4F16-B0AF-7B6DB36A72E3}"/>
              </a:ext>
            </a:extLst>
          </p:cNvPr>
          <p:cNvCxnSpPr>
            <a:cxnSpLocks/>
          </p:cNvCxnSpPr>
          <p:nvPr/>
        </p:nvCxnSpPr>
        <p:spPr>
          <a:xfrm>
            <a:off x="3986401" y="1978521"/>
            <a:ext cx="0" cy="1023916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CFA460-15FC-49C4-AE3E-77C20E731D23}"/>
              </a:ext>
            </a:extLst>
          </p:cNvPr>
          <p:cNvCxnSpPr>
            <a:cxnSpLocks/>
          </p:cNvCxnSpPr>
          <p:nvPr/>
        </p:nvCxnSpPr>
        <p:spPr>
          <a:xfrm>
            <a:off x="3817640" y="2781970"/>
            <a:ext cx="6999" cy="171332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4D2F56-F074-42F5-9EB0-24DDD7108AAD}"/>
              </a:ext>
            </a:extLst>
          </p:cNvPr>
          <p:cNvCxnSpPr>
            <a:cxnSpLocks/>
          </p:cNvCxnSpPr>
          <p:nvPr/>
        </p:nvCxnSpPr>
        <p:spPr>
          <a:xfrm flipH="1" flipV="1">
            <a:off x="3814614" y="2781971"/>
            <a:ext cx="171787" cy="35996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91C1B530-9AF5-4746-A23C-FBC6210571D9}"/>
              </a:ext>
            </a:extLst>
          </p:cNvPr>
          <p:cNvSpPr/>
          <p:nvPr/>
        </p:nvSpPr>
        <p:spPr>
          <a:xfrm>
            <a:off x="2234768" y="2306118"/>
            <a:ext cx="970935" cy="511849"/>
          </a:xfrm>
          <a:prstGeom prst="arc">
            <a:avLst>
              <a:gd name="adj1" fmla="val 17851013"/>
              <a:gd name="adj2" fmla="val 21070097"/>
            </a:avLst>
          </a:prstGeom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E77CBF-A312-443D-A239-778B9974AEF1}"/>
              </a:ext>
            </a:extLst>
          </p:cNvPr>
          <p:cNvSpPr txBox="1"/>
          <p:nvPr/>
        </p:nvSpPr>
        <p:spPr>
          <a:xfrm>
            <a:off x="2966845" y="201999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0D61EB-6FEA-4FDE-9303-2D9FBE52223D}"/>
              </a:ext>
            </a:extLst>
          </p:cNvPr>
          <p:cNvSpPr txBox="1"/>
          <p:nvPr/>
        </p:nvSpPr>
        <p:spPr>
          <a:xfrm>
            <a:off x="4310190" y="1632272"/>
            <a:ext cx="68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Earth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C37EE1-A229-44F5-AF65-3AA57C766D87}"/>
              </a:ext>
            </a:extLst>
          </p:cNvPr>
          <p:cNvCxnSpPr>
            <a:cxnSpLocks/>
          </p:cNvCxnSpPr>
          <p:nvPr/>
        </p:nvCxnSpPr>
        <p:spPr>
          <a:xfrm>
            <a:off x="2854166" y="1749476"/>
            <a:ext cx="3780" cy="970850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71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9417FF-2270-47D4-95F5-8525FE3E5649}"/>
              </a:ext>
            </a:extLst>
          </p:cNvPr>
          <p:cNvSpPr/>
          <p:nvPr/>
        </p:nvSpPr>
        <p:spPr>
          <a:xfrm>
            <a:off x="628651" y="952500"/>
            <a:ext cx="3981926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786CDB-F311-4129-9E13-7BCEC47CF448}"/>
              </a:ext>
            </a:extLst>
          </p:cNvPr>
          <p:cNvGrpSpPr/>
          <p:nvPr/>
        </p:nvGrpSpPr>
        <p:grpSpPr>
          <a:xfrm>
            <a:off x="1218724" y="1028700"/>
            <a:ext cx="3391853" cy="3360420"/>
            <a:chOff x="1624965" y="228600"/>
            <a:chExt cx="4522470" cy="4480560"/>
          </a:xfrm>
          <a:scene3d>
            <a:camera prst="perspectiveRelaxedModerately">
              <a:rot lat="7200000" lon="0" rev="0"/>
            </a:camera>
            <a:lightRig rig="threePt" dir="t"/>
          </a:scene3d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839A7E-DE11-4627-9256-DC98FFB620D2}"/>
                </a:ext>
              </a:extLst>
            </p:cNvPr>
            <p:cNvGrpSpPr/>
            <p:nvPr/>
          </p:nvGrpSpPr>
          <p:grpSpPr>
            <a:xfrm>
              <a:off x="1624965" y="228600"/>
              <a:ext cx="4522470" cy="4480560"/>
              <a:chOff x="1624965" y="228600"/>
              <a:chExt cx="4522470" cy="4480560"/>
            </a:xfrm>
          </p:grpSpPr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4E147DC1-ED1E-4542-A724-1708FC7B536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9" r="50741" b="30000"/>
              <a:stretch/>
            </p:blipFill>
            <p:spPr>
              <a:xfrm>
                <a:off x="1624965" y="228600"/>
                <a:ext cx="4389120" cy="448056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062A4C3-41CF-4B0D-B7DF-E22353150F48}"/>
                  </a:ext>
                </a:extLst>
              </p:cNvPr>
              <p:cNvCxnSpPr/>
              <p:nvPr/>
            </p:nvCxnSpPr>
            <p:spPr>
              <a:xfrm>
                <a:off x="1624965" y="2459355"/>
                <a:ext cx="43891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486DC93-02B1-407E-88F9-3EC99C6992ED}"/>
                  </a:ext>
                </a:extLst>
              </p:cNvPr>
              <p:cNvCxnSpPr/>
              <p:nvPr/>
            </p:nvCxnSpPr>
            <p:spPr>
              <a:xfrm>
                <a:off x="3806190" y="228600"/>
                <a:ext cx="0" cy="44805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D748F5-CC61-43E9-BF11-B69637393A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9525" y="1331595"/>
                <a:ext cx="2327910" cy="1127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472A10D9-372F-4279-80AD-9CC0E3AC031A}"/>
                  </a:ext>
                </a:extLst>
              </p:cNvPr>
              <p:cNvSpPr/>
              <p:nvPr/>
            </p:nvSpPr>
            <p:spPr>
              <a:xfrm>
                <a:off x="3577590" y="2230913"/>
                <a:ext cx="457200" cy="456883"/>
              </a:xfrm>
              <a:prstGeom prst="arc">
                <a:avLst>
                  <a:gd name="adj1" fmla="val 5404651"/>
                  <a:gd name="adj2" fmla="val 20180329"/>
                </a:avLst>
              </a:prstGeom>
              <a:ln w="38100">
                <a:solidFill>
                  <a:schemeClr val="tx1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3C6C6-C118-4E3D-B395-F74E8E120437}"/>
                  </a:ext>
                </a:extLst>
              </p:cNvPr>
              <p:cNvSpPr txBox="1"/>
              <p:nvPr/>
            </p:nvSpPr>
            <p:spPr>
              <a:xfrm>
                <a:off x="4412234" y="2061448"/>
                <a:ext cx="4107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48B5D7-335D-4A60-9F7C-181D251884D2}"/>
                  </a:ext>
                </a:extLst>
              </p:cNvPr>
              <p:cNvSpPr txBox="1"/>
              <p:nvPr/>
            </p:nvSpPr>
            <p:spPr>
              <a:xfrm>
                <a:off x="3260887" y="1895475"/>
                <a:ext cx="4599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ω</a:t>
                </a:r>
                <a:endParaRPr lang="en-US" dirty="0"/>
              </a:p>
            </p:txBody>
          </p:sp>
        </p:grp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FF1110A7-0BA5-4AC3-A67D-AAE2AC987F99}"/>
                </a:ext>
              </a:extLst>
            </p:cNvPr>
            <p:cNvSpPr/>
            <p:nvPr/>
          </p:nvSpPr>
          <p:spPr>
            <a:xfrm>
              <a:off x="3957637" y="2200275"/>
              <a:ext cx="457200" cy="456883"/>
            </a:xfrm>
            <a:prstGeom prst="arc">
              <a:avLst>
                <a:gd name="adj1" fmla="val 17851013"/>
                <a:gd name="adj2" fmla="val 474439"/>
              </a:avLst>
            </a:prstGeom>
            <a:ln w="381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3B6DAA-BFD5-4F01-A30C-2E6175C1D630}"/>
              </a:ext>
            </a:extLst>
          </p:cNvPr>
          <p:cNvSpPr/>
          <p:nvPr/>
        </p:nvSpPr>
        <p:spPr>
          <a:xfrm>
            <a:off x="381001" y="1294359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15A96B-1073-4FA5-A8DF-4C4559546323}"/>
              </a:ext>
            </a:extLst>
          </p:cNvPr>
          <p:cNvSpPr/>
          <p:nvPr/>
        </p:nvSpPr>
        <p:spPr>
          <a:xfrm>
            <a:off x="381001" y="3766692"/>
            <a:ext cx="282512" cy="45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C23F69-868D-4237-B09E-074E7782F4E1}"/>
              </a:ext>
            </a:extLst>
          </p:cNvPr>
          <p:cNvCxnSpPr>
            <a:cxnSpLocks/>
          </p:cNvCxnSpPr>
          <p:nvPr/>
        </p:nvCxnSpPr>
        <p:spPr>
          <a:xfrm flipH="1">
            <a:off x="2864646" y="1782886"/>
            <a:ext cx="1438844" cy="926024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F03E94-DB4B-4F16-B0AF-7B6DB36A72E3}"/>
              </a:ext>
            </a:extLst>
          </p:cNvPr>
          <p:cNvCxnSpPr>
            <a:cxnSpLocks/>
          </p:cNvCxnSpPr>
          <p:nvPr/>
        </p:nvCxnSpPr>
        <p:spPr>
          <a:xfrm>
            <a:off x="3986401" y="1978521"/>
            <a:ext cx="0" cy="1023916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CFA460-15FC-49C4-AE3E-77C20E731D23}"/>
              </a:ext>
            </a:extLst>
          </p:cNvPr>
          <p:cNvCxnSpPr>
            <a:cxnSpLocks/>
          </p:cNvCxnSpPr>
          <p:nvPr/>
        </p:nvCxnSpPr>
        <p:spPr>
          <a:xfrm>
            <a:off x="3817640" y="2781970"/>
            <a:ext cx="6999" cy="171332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4D2F56-F074-42F5-9EB0-24DDD7108AAD}"/>
              </a:ext>
            </a:extLst>
          </p:cNvPr>
          <p:cNvCxnSpPr>
            <a:cxnSpLocks/>
          </p:cNvCxnSpPr>
          <p:nvPr/>
        </p:nvCxnSpPr>
        <p:spPr>
          <a:xfrm flipH="1" flipV="1">
            <a:off x="3814614" y="2781971"/>
            <a:ext cx="171787" cy="35996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91C1B530-9AF5-4746-A23C-FBC6210571D9}"/>
              </a:ext>
            </a:extLst>
          </p:cNvPr>
          <p:cNvSpPr/>
          <p:nvPr/>
        </p:nvSpPr>
        <p:spPr>
          <a:xfrm>
            <a:off x="2234768" y="2306118"/>
            <a:ext cx="970935" cy="511849"/>
          </a:xfrm>
          <a:prstGeom prst="arc">
            <a:avLst>
              <a:gd name="adj1" fmla="val 17851013"/>
              <a:gd name="adj2" fmla="val 21070097"/>
            </a:avLst>
          </a:prstGeom>
          <a:ln w="381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E77CBF-A312-443D-A239-778B9974AEF1}"/>
              </a:ext>
            </a:extLst>
          </p:cNvPr>
          <p:cNvSpPr txBox="1"/>
          <p:nvPr/>
        </p:nvSpPr>
        <p:spPr>
          <a:xfrm>
            <a:off x="2966845" y="201999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0D61EB-6FEA-4FDE-9303-2D9FBE52223D}"/>
              </a:ext>
            </a:extLst>
          </p:cNvPr>
          <p:cNvSpPr txBox="1"/>
          <p:nvPr/>
        </p:nvSpPr>
        <p:spPr>
          <a:xfrm>
            <a:off x="4310190" y="1632272"/>
            <a:ext cx="68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Earth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C37EE1-A229-44F5-AF65-3AA57C766D87}"/>
              </a:ext>
            </a:extLst>
          </p:cNvPr>
          <p:cNvCxnSpPr>
            <a:cxnSpLocks/>
          </p:cNvCxnSpPr>
          <p:nvPr/>
        </p:nvCxnSpPr>
        <p:spPr>
          <a:xfrm>
            <a:off x="2854166" y="1749476"/>
            <a:ext cx="3780" cy="970850"/>
          </a:xfrm>
          <a:prstGeom prst="line">
            <a:avLst/>
          </a:prstGeom>
          <a:ln w="38100">
            <a:solidFill>
              <a:schemeClr val="tx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57B5699-2D4F-48A3-8D3A-EE42F3A63A3F}"/>
              </a:ext>
            </a:extLst>
          </p:cNvPr>
          <p:cNvSpPr txBox="1"/>
          <p:nvPr/>
        </p:nvSpPr>
        <p:spPr>
          <a:xfrm>
            <a:off x="2097621" y="3721844"/>
            <a:ext cx="1763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</a:t>
            </a:r>
            <a:r>
              <a:rPr lang="en-US" dirty="0"/>
              <a:t> ~ 25°, ω ~ 245°</a:t>
            </a:r>
          </a:p>
          <a:p>
            <a:r>
              <a:rPr lang="en-US" dirty="0" err="1"/>
              <a:t>i</a:t>
            </a:r>
            <a:r>
              <a:rPr lang="en-US" dirty="0"/>
              <a:t> ~ 135°</a:t>
            </a:r>
          </a:p>
        </p:txBody>
      </p:sp>
    </p:spTree>
    <p:extLst>
      <p:ext uri="{BB962C8B-B14F-4D97-AF65-F5344CB8AC3E}">
        <p14:creationId xmlns:p14="http://schemas.microsoft.com/office/powerpoint/2010/main" val="4002993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2238A-3872-4C2F-95AC-396F56B6B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C3keVplusDens_R3MR1HR0Md3_NoInitCond">
            <a:hlinkClick r:id="" action="ppaction://media"/>
            <a:extLst>
              <a:ext uri="{FF2B5EF4-FFF2-40B4-BE49-F238E27FC236}">
                <a16:creationId xmlns:a16="http://schemas.microsoft.com/office/drawing/2014/main" id="{033890D6-9D46-40AC-A7C0-4E55183A4B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652" y="1028700"/>
            <a:ext cx="858269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3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C7C67-988C-46FC-9839-0431B0317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2-10 </a:t>
            </a:r>
            <a:r>
              <a:rPr lang="en-US" dirty="0" err="1"/>
              <a:t>keV</a:t>
            </a:r>
            <a:r>
              <a:rPr lang="en-US" dirty="0"/>
              <a:t> RXTE Light Curve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715B2-075B-425F-8031-03F73413E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0210"/>
            <a:ext cx="8229600" cy="415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04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F558B-8F47-4A53-AB69-FF5E8F77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937E0-33CB-4E5A-9B40-314AF05C8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C7_sim100HRtsC_DensTempVel">
            <a:hlinkClick r:id="" action="ppaction://media"/>
            <a:extLst>
              <a:ext uri="{FF2B5EF4-FFF2-40B4-BE49-F238E27FC236}">
                <a16:creationId xmlns:a16="http://schemas.microsoft.com/office/drawing/2014/main" id="{034EB2C3-FB63-4B89-AD1D-47918CC462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78" y="268306"/>
            <a:ext cx="8478644" cy="6358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9CA134-2F8E-4C49-B3CC-B3F454434BE5}"/>
              </a:ext>
            </a:extLst>
          </p:cNvPr>
          <p:cNvSpPr txBox="1"/>
          <p:nvPr/>
        </p:nvSpPr>
        <p:spPr>
          <a:xfrm>
            <a:off x="4743451" y="3520440"/>
            <a:ext cx="2758191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100" dirty="0"/>
              <a:t>ρ</a:t>
            </a:r>
            <a:r>
              <a:rPr lang="en-US" sz="2100" dirty="0"/>
              <a:t>	  		    T</a:t>
            </a:r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dirty="0"/>
              <a:t>			100ax100a</a:t>
            </a:r>
          </a:p>
          <a:p>
            <a:r>
              <a:rPr lang="en-US" sz="2100" dirty="0"/>
              <a:t>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C2FB7-853A-4965-89FD-B97EA885D262}"/>
              </a:ext>
            </a:extLst>
          </p:cNvPr>
          <p:cNvSpPr txBox="1"/>
          <p:nvPr/>
        </p:nvSpPr>
        <p:spPr>
          <a:xfrm>
            <a:off x="7595708" y="6257377"/>
            <a:ext cx="121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Russell+16</a:t>
            </a:r>
          </a:p>
        </p:txBody>
      </p:sp>
    </p:spTree>
    <p:extLst>
      <p:ext uri="{BB962C8B-B14F-4D97-AF65-F5344CB8AC3E}">
        <p14:creationId xmlns:p14="http://schemas.microsoft.com/office/powerpoint/2010/main" val="277152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E023D-E7F2-4AB0-889A-1C1263A9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Spectrum at periastron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FE227-0E4D-4BF5-A006-55772035A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805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Compute X-ray</a:t>
            </a:r>
            <a:br>
              <a:rPr lang="en-US" dirty="0"/>
            </a:br>
            <a:r>
              <a:rPr lang="en-US" dirty="0"/>
              <a:t>spectrum from</a:t>
            </a:r>
            <a:br>
              <a:rPr lang="en-US" dirty="0"/>
            </a:br>
            <a:r>
              <a:rPr lang="en-US" dirty="0"/>
              <a:t>r&lt;100a region</a:t>
            </a:r>
          </a:p>
          <a:p>
            <a:r>
              <a:rPr lang="en-US" dirty="0"/>
              <a:t>Model</a:t>
            </a: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/>
              <a:t>bounds X-ray</a:t>
            </a:r>
            <a:br>
              <a:rPr lang="en-US" dirty="0"/>
            </a:br>
            <a:r>
              <a:rPr lang="en-US" dirty="0"/>
              <a:t>observations</a:t>
            </a:r>
            <a:br>
              <a:rPr lang="en-US" dirty="0"/>
            </a:br>
            <a:r>
              <a:rPr lang="en-US" sz="2200" dirty="0">
                <a:solidFill>
                  <a:schemeClr val="tx1">
                    <a:lumMod val="75000"/>
                  </a:schemeClr>
                </a:solidFill>
              </a:rPr>
              <a:t>(subject to</a:t>
            </a:r>
            <a:br>
              <a:rPr lang="en-US" sz="22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75000"/>
                  </a:schemeClr>
                </a:solidFill>
              </a:rPr>
              <a:t>uncertainty in</a:t>
            </a:r>
            <a:br>
              <a:rPr lang="en-US" sz="22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75000"/>
                  </a:schemeClr>
                </a:solidFill>
              </a:rPr>
              <a:t>coupling of</a:t>
            </a:r>
            <a:br>
              <a:rPr lang="en-US" sz="22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75000"/>
                  </a:schemeClr>
                </a:solidFill>
              </a:rPr>
              <a:t>primary radiation</a:t>
            </a:r>
            <a:br>
              <a:rPr lang="en-US" sz="22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75000"/>
                  </a:schemeClr>
                </a:solidFill>
              </a:rPr>
              <a:t>to secondary wind)</a:t>
            </a:r>
            <a:endParaRPr lang="en-US" sz="2200" dirty="0"/>
          </a:p>
          <a:p>
            <a:r>
              <a:rPr lang="en-US" dirty="0">
                <a:solidFill>
                  <a:srgbClr val="FFFF00"/>
                </a:solidFill>
              </a:rPr>
              <a:t>Good handle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on thermal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X-ray emission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461902-6689-4C0D-B154-15C283E5DD55}"/>
              </a:ext>
            </a:extLst>
          </p:cNvPr>
          <p:cNvGrpSpPr/>
          <p:nvPr/>
        </p:nvGrpSpPr>
        <p:grpSpPr>
          <a:xfrm>
            <a:off x="3209573" y="3929151"/>
            <a:ext cx="5669437" cy="2793100"/>
            <a:chOff x="868680" y="-1"/>
            <a:chExt cx="7559249" cy="37241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0FE0F0-B93B-4618-B9B7-25E477A3A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75" t="82087" r="12433" b="7748"/>
            <a:stretch/>
          </p:blipFill>
          <p:spPr>
            <a:xfrm>
              <a:off x="868680" y="3188732"/>
              <a:ext cx="7559249" cy="535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FF020F-50C4-4D41-8624-6E0ABFE98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75" t="23159" r="12433" b="15990"/>
            <a:stretch/>
          </p:blipFill>
          <p:spPr>
            <a:xfrm>
              <a:off x="868680" y="-1"/>
              <a:ext cx="7559249" cy="320498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688525-D53D-45AC-B9CD-17C04E6363E0}"/>
              </a:ext>
            </a:extLst>
          </p:cNvPr>
          <p:cNvGrpSpPr/>
          <p:nvPr/>
        </p:nvGrpSpPr>
        <p:grpSpPr>
          <a:xfrm>
            <a:off x="3936894" y="1330190"/>
            <a:ext cx="4942116" cy="2482849"/>
            <a:chOff x="3573234" y="1009651"/>
            <a:chExt cx="4942116" cy="24828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4E6D18-A180-4CE0-82C9-3E46168F17C6}"/>
                </a:ext>
              </a:extLst>
            </p:cNvPr>
            <p:cNvGrpSpPr/>
            <p:nvPr/>
          </p:nvGrpSpPr>
          <p:grpSpPr>
            <a:xfrm>
              <a:off x="3573235" y="1009651"/>
              <a:ext cx="4942115" cy="2482125"/>
              <a:chOff x="4078514" y="101600"/>
              <a:chExt cx="6589487" cy="33095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02E9711-3768-49F7-8BAD-87E5F9CAE4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5001" t="4815" r="10951" b="52893"/>
              <a:stretch/>
            </p:blipFill>
            <p:spPr>
              <a:xfrm>
                <a:off x="4078514" y="101600"/>
                <a:ext cx="6589486" cy="2898965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03BF877-7CFB-40D9-A479-28DF56572B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429" t="82509" r="10953" b="10319"/>
              <a:stretch/>
            </p:blipFill>
            <p:spPr>
              <a:xfrm>
                <a:off x="4618567" y="2919431"/>
                <a:ext cx="6049434" cy="491669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67D16C-41F6-4EED-B5B2-39298E5FC43E}"/>
                </a:ext>
              </a:extLst>
            </p:cNvPr>
            <p:cNvSpPr/>
            <p:nvPr/>
          </p:nvSpPr>
          <p:spPr>
            <a:xfrm>
              <a:off x="3573234" y="3183875"/>
              <a:ext cx="424091" cy="3086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E6A44B8-789D-429F-8D97-876BFE30066B}"/>
              </a:ext>
            </a:extLst>
          </p:cNvPr>
          <p:cNvSpPr txBox="1"/>
          <p:nvPr/>
        </p:nvSpPr>
        <p:spPr>
          <a:xfrm>
            <a:off x="1993959" y="6350626"/>
            <a:ext cx="121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Russell+16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6AE947-50BE-43AE-BA48-4549F3E229CC}"/>
              </a:ext>
            </a:extLst>
          </p:cNvPr>
          <p:cNvSpPr txBox="1"/>
          <p:nvPr/>
        </p:nvSpPr>
        <p:spPr>
          <a:xfrm>
            <a:off x="3729027" y="5668458"/>
            <a:ext cx="2402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Chandra spectrum</a:t>
            </a:r>
          </a:p>
          <a:p>
            <a:r>
              <a:rPr lang="en-US" sz="1600" dirty="0">
                <a:solidFill>
                  <a:schemeClr val="bg1"/>
                </a:solidFill>
              </a:rPr>
              <a:t>data: Hamaguchi+07,14</a:t>
            </a:r>
          </a:p>
        </p:txBody>
      </p:sp>
    </p:spTree>
    <p:extLst>
      <p:ext uri="{BB962C8B-B14F-4D97-AF65-F5344CB8AC3E}">
        <p14:creationId xmlns:p14="http://schemas.microsoft.com/office/powerpoint/2010/main" val="2594594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E89B7-587E-43D0-8F37-049688C31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NuStar</a:t>
            </a:r>
            <a:r>
              <a:rPr lang="en-US" dirty="0"/>
              <a:t> spectra – beyond 10 </a:t>
            </a:r>
            <a:r>
              <a:rPr lang="en-US" dirty="0" err="1"/>
              <a:t>keV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8B689-F111-40CB-B695-597619A8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68" y="1450295"/>
            <a:ext cx="6802664" cy="5101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6371E7-31F2-485C-A6A1-7246F4B6B760}"/>
              </a:ext>
            </a:extLst>
          </p:cNvPr>
          <p:cNvSpPr/>
          <p:nvPr/>
        </p:nvSpPr>
        <p:spPr>
          <a:xfrm>
            <a:off x="7079456" y="4804229"/>
            <a:ext cx="235743" cy="1940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5557E-FDF6-43DB-B0E0-B22409F84B09}"/>
              </a:ext>
            </a:extLst>
          </p:cNvPr>
          <p:cNvSpPr/>
          <p:nvPr/>
        </p:nvSpPr>
        <p:spPr>
          <a:xfrm>
            <a:off x="7269479" y="4956630"/>
            <a:ext cx="45719" cy="33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9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E89B7-587E-43D0-8F37-049688C31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NuStar</a:t>
            </a:r>
            <a:r>
              <a:rPr lang="en-US" dirty="0"/>
              <a:t> spectra – beyond 10 </a:t>
            </a:r>
            <a:r>
              <a:rPr lang="en-US" dirty="0" err="1"/>
              <a:t>keV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8B689-F111-40CB-B695-597619A8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68" y="1450295"/>
            <a:ext cx="6802664" cy="5101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6371E7-31F2-485C-A6A1-7246F4B6B760}"/>
              </a:ext>
            </a:extLst>
          </p:cNvPr>
          <p:cNvSpPr/>
          <p:nvPr/>
        </p:nvSpPr>
        <p:spPr>
          <a:xfrm>
            <a:off x="7079456" y="4804229"/>
            <a:ext cx="235743" cy="1940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5557E-FDF6-43DB-B0E0-B22409F84B09}"/>
              </a:ext>
            </a:extLst>
          </p:cNvPr>
          <p:cNvSpPr/>
          <p:nvPr/>
        </p:nvSpPr>
        <p:spPr>
          <a:xfrm>
            <a:off x="7269479" y="4956630"/>
            <a:ext cx="45719" cy="33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F2100-8013-4F41-97BA-664128E83D90}"/>
              </a:ext>
            </a:extLst>
          </p:cNvPr>
          <p:cNvSpPr txBox="1"/>
          <p:nvPr/>
        </p:nvSpPr>
        <p:spPr>
          <a:xfrm>
            <a:off x="2984752" y="3184264"/>
            <a:ext cx="22806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 detailed comparison due to higher energy range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Model slope slightly too flat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need slight reduction in wind velocity of secondary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8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819A0-C049-4C74-A038-D8FAA959E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NuStar</a:t>
            </a:r>
            <a:r>
              <a:rPr lang="en-US" dirty="0"/>
              <a:t> spectra – beyond 10 </a:t>
            </a:r>
            <a:r>
              <a:rPr lang="en-US" dirty="0" err="1"/>
              <a:t>keV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814E0-E0B8-488F-9F60-E4A323269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1450118"/>
            <a:ext cx="6803136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04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8738C-2082-4A81-A47B-0BDE158B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4C602-71C1-4BC2-9EA3-CB74B85E3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</a:t>
            </a:r>
            <a:r>
              <a:rPr lang="en-US" dirty="0"/>
              <a:t> Carinae</a:t>
            </a:r>
          </a:p>
          <a:p>
            <a:pPr lvl="1"/>
            <a:r>
              <a:rPr lang="en-US" dirty="0"/>
              <a:t>Extensive hydrodynamic modeling</a:t>
            </a:r>
          </a:p>
          <a:p>
            <a:pPr lvl="1"/>
            <a:r>
              <a:rPr lang="en-US" dirty="0"/>
              <a:t>Synthesize X-ray observables – thermal</a:t>
            </a:r>
          </a:p>
          <a:p>
            <a:pPr lvl="1"/>
            <a:r>
              <a:rPr lang="en-US" dirty="0"/>
              <a:t>Subtract thermal component to get </a:t>
            </a:r>
            <a:r>
              <a:rPr lang="en-US" dirty="0">
                <a:solidFill>
                  <a:srgbClr val="FFFF00"/>
                </a:solidFill>
              </a:rPr>
              <a:t>non-thermal component</a:t>
            </a:r>
          </a:p>
          <a:p>
            <a:r>
              <a:rPr lang="en-US" dirty="0"/>
              <a:t>PSR B1259</a:t>
            </a:r>
          </a:p>
          <a:p>
            <a:pPr lvl="1"/>
            <a:r>
              <a:rPr lang="en-US" dirty="0"/>
              <a:t>Hydrodynamic modeling around periastron</a:t>
            </a:r>
          </a:p>
          <a:p>
            <a:pPr lvl="2"/>
            <a:r>
              <a:rPr lang="en-US" dirty="0"/>
              <a:t>Be disk &amp; wind</a:t>
            </a:r>
          </a:p>
          <a:p>
            <a:pPr lvl="2"/>
            <a:r>
              <a:rPr lang="en-US" dirty="0"/>
              <a:t>Pulsar wind</a:t>
            </a:r>
          </a:p>
          <a:p>
            <a:pPr lvl="1"/>
            <a:r>
              <a:rPr lang="en-US" dirty="0"/>
              <a:t>Synthesize pulsar dispersion measure</a:t>
            </a:r>
          </a:p>
        </p:txBody>
      </p:sp>
    </p:spTree>
    <p:extLst>
      <p:ext uri="{BB962C8B-B14F-4D97-AF65-F5344CB8AC3E}">
        <p14:creationId xmlns:p14="http://schemas.microsoft.com/office/powerpoint/2010/main" val="3029538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87B04-897C-4287-967F-C6B971C0B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Non-thermal X-rays of </a:t>
            </a:r>
            <a:r>
              <a:rPr lang="el-GR" dirty="0"/>
              <a:t>η</a:t>
            </a:r>
            <a:r>
              <a:rPr lang="en-US" dirty="0"/>
              <a:t> Car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5FE27-8BB6-4DA9-BF5D-C0981DBD4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Good handle on thermal X-ray emission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good handle on stellar, wind &amp; orbital parameters</a:t>
            </a:r>
          </a:p>
          <a:p>
            <a:r>
              <a:rPr lang="en-US" dirty="0"/>
              <a:t>Initial comparison shows X-ray emission well-fit by thermal model at these two phases – pre-periastron &amp; ~periastron</a:t>
            </a:r>
          </a:p>
          <a:p>
            <a:endParaRPr lang="en-US" dirty="0"/>
          </a:p>
          <a:p>
            <a:r>
              <a:rPr lang="en-US" dirty="0"/>
              <a:t>Future work: compare at other phases, where non-thermal detection is more promising</a:t>
            </a:r>
          </a:p>
          <a:p>
            <a:pPr lvl="1"/>
            <a:r>
              <a:rPr lang="en-US" dirty="0"/>
              <a:t>Detailed hydro + radiative transfer is better than simple XSpec fitting</a:t>
            </a:r>
          </a:p>
          <a:p>
            <a:pPr lvl="1"/>
            <a:r>
              <a:rPr lang="en-US" dirty="0"/>
              <a:t>Subtract off thermal component to get better estimate of non-thermal </a:t>
            </a:r>
            <a:r>
              <a:rPr lang="en-US"/>
              <a:t>emission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22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713E8-1201-4F2D-A40C-B0E6A8E88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 B1259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FE79D-2F27-4803-BD13-550041610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 wind + Be disk + pulsar wind</a:t>
            </a:r>
          </a:p>
          <a:p>
            <a:endParaRPr lang="en-US" dirty="0"/>
          </a:p>
          <a:p>
            <a:r>
              <a:rPr lang="en-US" dirty="0"/>
              <a:t>Use SPH since can handle disks</a:t>
            </a:r>
          </a:p>
          <a:p>
            <a:endParaRPr lang="en-US" dirty="0"/>
          </a:p>
          <a:p>
            <a:r>
              <a:rPr lang="en-US" dirty="0"/>
              <a:t>Non-relativistic code, though, so give pulsar wind same momentum but lower speed</a:t>
            </a:r>
          </a:p>
          <a:p>
            <a:pPr lvl="1"/>
            <a:r>
              <a:rPr lang="en-US" dirty="0"/>
              <a:t>Will not change location of shock between the winds, wind/disk</a:t>
            </a:r>
          </a:p>
          <a:p>
            <a:r>
              <a:rPr lang="en-US" dirty="0">
                <a:solidFill>
                  <a:srgbClr val="FFFF00"/>
                </a:solidFill>
              </a:rPr>
              <a:t>Variety of parameters explored</a:t>
            </a:r>
          </a:p>
          <a:p>
            <a:pPr lvl="1"/>
            <a:r>
              <a:rPr lang="en-US" dirty="0"/>
              <a:t>Most notable: Be-disk density &amp; Be-wind </a:t>
            </a:r>
            <a:r>
              <a:rPr lang="en-US" dirty="0" err="1"/>
              <a:t>Mdot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291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1259_DensOrbPlane_NewParams_dx10ANDdx100_exp">
            <a:hlinkClick r:id="" action="ppaction://media"/>
            <a:extLst>
              <a:ext uri="{FF2B5EF4-FFF2-40B4-BE49-F238E27FC236}">
                <a16:creationId xmlns:a16="http://schemas.microsoft.com/office/drawing/2014/main" id="{E611F22A-11B3-42CF-93D0-97B5C3CBD8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" y="457200"/>
            <a:ext cx="8961120" cy="487377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B5C7E-E251-4AEB-9CDB-CD2D715359C0}"/>
              </a:ext>
            </a:extLst>
          </p:cNvPr>
          <p:cNvSpPr txBox="1"/>
          <p:nvPr/>
        </p:nvSpPr>
        <p:spPr>
          <a:xfrm>
            <a:off x="1559858" y="5432612"/>
            <a:ext cx="25750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low</a:t>
            </a:r>
            <a:r>
              <a:rPr lang="en-US" sz="2800" dirty="0"/>
              <a:t> disk density,</a:t>
            </a:r>
          </a:p>
          <a:p>
            <a:r>
              <a:rPr lang="en-US" sz="2800" dirty="0"/>
              <a:t>ρ</a:t>
            </a:r>
            <a:r>
              <a:rPr lang="en-US" sz="2800" baseline="-25000" dirty="0"/>
              <a:t>0</a:t>
            </a:r>
            <a:r>
              <a:rPr lang="en-US" sz="2800" dirty="0"/>
              <a:t>=1e-10 g/cm</a:t>
            </a:r>
            <a:r>
              <a:rPr lang="en-US" sz="2800" baseline="30000" dirty="0"/>
              <a:t>3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EB883-177D-461B-BD94-83134459C653}"/>
              </a:ext>
            </a:extLst>
          </p:cNvPr>
          <p:cNvSpPr txBox="1"/>
          <p:nvPr/>
        </p:nvSpPr>
        <p:spPr>
          <a:xfrm>
            <a:off x="6026075" y="5432612"/>
            <a:ext cx="26132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high</a:t>
            </a:r>
            <a:r>
              <a:rPr lang="en-US" sz="2800" dirty="0"/>
              <a:t> disk density</a:t>
            </a:r>
          </a:p>
          <a:p>
            <a:r>
              <a:rPr lang="en-US" sz="2800" dirty="0"/>
              <a:t>ρ</a:t>
            </a:r>
            <a:r>
              <a:rPr lang="en-US" sz="2800" baseline="-25000" dirty="0"/>
              <a:t>0</a:t>
            </a:r>
            <a:r>
              <a:rPr lang="en-US" sz="2800" dirty="0"/>
              <a:t>=1e-9 g/cm</a:t>
            </a:r>
            <a:r>
              <a:rPr lang="en-US" sz="2800" baseline="30000" dirty="0"/>
              <a:t>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02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1259_ColDens_NewParams_dx10ANDdx100_exp">
            <a:hlinkClick r:id="" action="ppaction://media"/>
            <a:extLst>
              <a:ext uri="{FF2B5EF4-FFF2-40B4-BE49-F238E27FC236}">
                <a16:creationId xmlns:a16="http://schemas.microsoft.com/office/drawing/2014/main" id="{CCB23EA4-67DC-4AD4-861F-B8C913253B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" y="457200"/>
            <a:ext cx="8961120" cy="497416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DD02B1-0FBF-42BB-BC53-93595DAD8A49}"/>
              </a:ext>
            </a:extLst>
          </p:cNvPr>
          <p:cNvSpPr txBox="1"/>
          <p:nvPr/>
        </p:nvSpPr>
        <p:spPr>
          <a:xfrm>
            <a:off x="1559858" y="5432612"/>
            <a:ext cx="25750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low</a:t>
            </a:r>
            <a:r>
              <a:rPr lang="en-US" sz="2800" dirty="0"/>
              <a:t> disk density,</a:t>
            </a:r>
          </a:p>
          <a:p>
            <a:r>
              <a:rPr lang="en-US" sz="2800" dirty="0"/>
              <a:t>ρ</a:t>
            </a:r>
            <a:r>
              <a:rPr lang="en-US" sz="2800" baseline="-25000" dirty="0"/>
              <a:t>0</a:t>
            </a:r>
            <a:r>
              <a:rPr lang="en-US" sz="2800" dirty="0"/>
              <a:t>=1e-10 g/cm</a:t>
            </a:r>
            <a:r>
              <a:rPr lang="en-US" sz="2800" baseline="30000" dirty="0"/>
              <a:t>3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E4E77-3845-4470-85CC-72738FD4F309}"/>
              </a:ext>
            </a:extLst>
          </p:cNvPr>
          <p:cNvSpPr txBox="1"/>
          <p:nvPr/>
        </p:nvSpPr>
        <p:spPr>
          <a:xfrm>
            <a:off x="6026075" y="5432612"/>
            <a:ext cx="26132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high</a:t>
            </a:r>
            <a:r>
              <a:rPr lang="en-US" sz="2800" dirty="0"/>
              <a:t> disk density</a:t>
            </a:r>
          </a:p>
          <a:p>
            <a:r>
              <a:rPr lang="en-US" sz="2800" dirty="0"/>
              <a:t>ρ</a:t>
            </a:r>
            <a:r>
              <a:rPr lang="en-US" sz="2800" baseline="-25000" dirty="0"/>
              <a:t>0</a:t>
            </a:r>
            <a:r>
              <a:rPr lang="en-US" sz="2800" dirty="0"/>
              <a:t>=1e-9 g/cm</a:t>
            </a:r>
            <a:r>
              <a:rPr lang="en-US" sz="2800" baseline="30000" dirty="0"/>
              <a:t>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793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1259_DensOrbPlaneANDColDens_NewParams_dx10ANDdx100_exp">
            <a:hlinkClick r:id="" action="ppaction://media"/>
            <a:extLst>
              <a:ext uri="{FF2B5EF4-FFF2-40B4-BE49-F238E27FC236}">
                <a16:creationId xmlns:a16="http://schemas.microsoft.com/office/drawing/2014/main" id="{77D72321-9E6A-45EE-89E2-CABDE733AB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6946" y="91440"/>
            <a:ext cx="6146661" cy="667512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906B63-602E-4F2E-AC3C-671A0816A596}"/>
              </a:ext>
            </a:extLst>
          </p:cNvPr>
          <p:cNvSpPr txBox="1"/>
          <p:nvPr/>
        </p:nvSpPr>
        <p:spPr>
          <a:xfrm>
            <a:off x="1993615" y="2607353"/>
            <a:ext cx="2575000" cy="954107"/>
          </a:xfrm>
          <a:prstGeom prst="rect">
            <a:avLst/>
          </a:prstGeom>
          <a:solidFill>
            <a:schemeClr val="tx1">
              <a:lumMod val="8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low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disk density,</a:t>
            </a:r>
          </a:p>
          <a:p>
            <a:r>
              <a:rPr lang="en-US" sz="2800" dirty="0">
                <a:solidFill>
                  <a:schemeClr val="bg1"/>
                </a:solidFill>
              </a:rPr>
              <a:t>ρ</a:t>
            </a:r>
            <a:r>
              <a:rPr lang="en-US" sz="2800" baseline="-25000" dirty="0">
                <a:solidFill>
                  <a:schemeClr val="bg1"/>
                </a:solidFill>
              </a:rPr>
              <a:t>0</a:t>
            </a:r>
            <a:r>
              <a:rPr lang="en-US" sz="2800" dirty="0">
                <a:solidFill>
                  <a:schemeClr val="bg1"/>
                </a:solidFill>
              </a:rPr>
              <a:t>=1e-10 g/cm</a:t>
            </a:r>
            <a:r>
              <a:rPr lang="en-US" sz="2800" baseline="30000" dirty="0">
                <a:solidFill>
                  <a:schemeClr val="bg1"/>
                </a:solidFill>
              </a:rPr>
              <a:t>3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CD0A4-BADD-45F3-9FBB-5EA4CEE6D9E7}"/>
              </a:ext>
            </a:extLst>
          </p:cNvPr>
          <p:cNvSpPr txBox="1"/>
          <p:nvPr/>
        </p:nvSpPr>
        <p:spPr>
          <a:xfrm>
            <a:off x="5029621" y="2607353"/>
            <a:ext cx="2613216" cy="954107"/>
          </a:xfrm>
          <a:prstGeom prst="rect">
            <a:avLst/>
          </a:prstGeom>
          <a:solidFill>
            <a:schemeClr val="tx1">
              <a:lumMod val="8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high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disk density</a:t>
            </a:r>
          </a:p>
          <a:p>
            <a:r>
              <a:rPr lang="en-US" sz="2800" dirty="0">
                <a:solidFill>
                  <a:schemeClr val="bg1"/>
                </a:solidFill>
              </a:rPr>
              <a:t>ρ</a:t>
            </a:r>
            <a:r>
              <a:rPr lang="en-US" sz="2800" baseline="-25000" dirty="0">
                <a:solidFill>
                  <a:schemeClr val="bg1"/>
                </a:solidFill>
              </a:rPr>
              <a:t>0</a:t>
            </a:r>
            <a:r>
              <a:rPr lang="en-US" sz="2800" dirty="0">
                <a:solidFill>
                  <a:schemeClr val="bg1"/>
                </a:solidFill>
              </a:rPr>
              <a:t>=1e-9 g/cm</a:t>
            </a:r>
            <a:r>
              <a:rPr lang="en-US" sz="2800" baseline="30000" dirty="0">
                <a:solidFill>
                  <a:schemeClr val="bg1"/>
                </a:solidFill>
              </a:rPr>
              <a:t>3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D79A8-C872-4B9A-91F1-C0255D6602E2}"/>
              </a:ext>
            </a:extLst>
          </p:cNvPr>
          <p:cNvSpPr txBox="1"/>
          <p:nvPr/>
        </p:nvSpPr>
        <p:spPr>
          <a:xfrm rot="16200000">
            <a:off x="-260004" y="1236041"/>
            <a:ext cx="2647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ρ in orbital plane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F90217-CBF7-4004-8042-5B710F0BB1A3}"/>
              </a:ext>
            </a:extLst>
          </p:cNvPr>
          <p:cNvSpPr txBox="1"/>
          <p:nvPr/>
        </p:nvSpPr>
        <p:spPr>
          <a:xfrm rot="16200000">
            <a:off x="-142886" y="4307487"/>
            <a:ext cx="241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column density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529F5-BD91-4272-90B4-D474E81DED0D}"/>
              </a:ext>
            </a:extLst>
          </p:cNvPr>
          <p:cNvSpPr txBox="1"/>
          <p:nvPr/>
        </p:nvSpPr>
        <p:spPr>
          <a:xfrm>
            <a:off x="7818727" y="5585069"/>
            <a:ext cx="1215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Takata+12,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Okazaki+ in prep</a:t>
            </a:r>
          </a:p>
        </p:txBody>
      </p:sp>
    </p:spTree>
    <p:extLst>
      <p:ext uri="{BB962C8B-B14F-4D97-AF65-F5344CB8AC3E}">
        <p14:creationId xmlns:p14="http://schemas.microsoft.com/office/powerpoint/2010/main" val="130558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 B1259-63 Observable: PDM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40935"/>
          </a:xfrm>
        </p:spPr>
        <p:txBody>
          <a:bodyPr/>
          <a:lstStyle/>
          <a:p>
            <a:r>
              <a:rPr lang="en-US" dirty="0"/>
              <a:t>Pulsar Dispersion Measure</a:t>
            </a:r>
          </a:p>
          <a:p>
            <a:pPr lvl="1"/>
            <a:r>
              <a:rPr lang="en-US" dirty="0"/>
              <a:t>Column density of </a:t>
            </a:r>
            <a:r>
              <a:rPr lang="en-US" dirty="0">
                <a:solidFill>
                  <a:srgbClr val="FFFF00"/>
                </a:solidFill>
              </a:rPr>
              <a:t>free electrons</a:t>
            </a:r>
            <a:r>
              <a:rPr lang="en-US" dirty="0"/>
              <a:t> to pulsar</a:t>
            </a:r>
          </a:p>
          <a:p>
            <a:endParaRPr lang="en-US" dirty="0"/>
          </a:p>
          <a:p>
            <a:r>
              <a:rPr lang="en-US" dirty="0"/>
              <a:t>Tests </a:t>
            </a:r>
            <a:r>
              <a:rPr lang="en-US" dirty="0">
                <a:solidFill>
                  <a:srgbClr val="FFFF00"/>
                </a:solidFill>
              </a:rPr>
              <a:t>ionization state</a:t>
            </a:r>
            <a:r>
              <a:rPr lang="en-US" dirty="0"/>
              <a:t> of wind and disk</a:t>
            </a:r>
          </a:p>
          <a:p>
            <a:pPr lvl="1"/>
            <a:r>
              <a:rPr lang="en-US" dirty="0"/>
              <a:t>Note: neglecting ISM contribution in this work</a:t>
            </a:r>
          </a:p>
          <a:p>
            <a:endParaRPr lang="en-US" dirty="0"/>
          </a:p>
          <a:p>
            <a:r>
              <a:rPr lang="en-US" dirty="0"/>
              <a:t>Tests </a:t>
            </a:r>
            <a:r>
              <a:rPr lang="en-US" dirty="0">
                <a:solidFill>
                  <a:srgbClr val="FFFF00"/>
                </a:solidFill>
              </a:rPr>
              <a:t>Be wind </a:t>
            </a:r>
            <a:r>
              <a:rPr lang="en-US" dirty="0" err="1">
                <a:solidFill>
                  <a:srgbClr val="FFFF00"/>
                </a:solidFill>
              </a:rPr>
              <a:t>Mdot</a:t>
            </a:r>
            <a:r>
              <a:rPr lang="en-US" dirty="0"/>
              <a:t> &amp; </a:t>
            </a:r>
            <a:r>
              <a:rPr lang="en-US" dirty="0">
                <a:solidFill>
                  <a:srgbClr val="FFFF00"/>
                </a:solidFill>
              </a:rPr>
              <a:t>Be disk density</a:t>
            </a:r>
          </a:p>
          <a:p>
            <a:endParaRPr lang="en-US" dirty="0"/>
          </a:p>
          <a:p>
            <a:r>
              <a:rPr lang="en-US" dirty="0"/>
              <a:t>Tests </a:t>
            </a:r>
            <a:r>
              <a:rPr lang="en-US" dirty="0">
                <a:solidFill>
                  <a:srgbClr val="FFFF00"/>
                </a:solidFill>
              </a:rPr>
              <a:t>orientation of observer</a:t>
            </a:r>
            <a:r>
              <a:rPr lang="en-US" dirty="0"/>
              <a:t> related to binary system: </a:t>
            </a:r>
            <a:r>
              <a:rPr lang="es-US" dirty="0" err="1"/>
              <a:t>inclination</a:t>
            </a:r>
            <a:r>
              <a:rPr lang="es-US" dirty="0"/>
              <a:t> </a:t>
            </a:r>
            <a:r>
              <a:rPr lang="en-US" dirty="0"/>
              <a:t>&amp;</a:t>
            </a:r>
            <a:r>
              <a:rPr lang="es-US" dirty="0"/>
              <a:t> </a:t>
            </a:r>
            <a:r>
              <a:rPr lang="es-US" dirty="0" err="1"/>
              <a:t>argument</a:t>
            </a:r>
            <a:r>
              <a:rPr lang="es-US" dirty="0"/>
              <a:t> </a:t>
            </a:r>
            <a:r>
              <a:rPr lang="es-US" dirty="0" err="1"/>
              <a:t>of</a:t>
            </a:r>
            <a:r>
              <a:rPr lang="es-US" dirty="0"/>
              <a:t> </a:t>
            </a:r>
            <a:r>
              <a:rPr lang="es-US" dirty="0" err="1"/>
              <a:t>periapsis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86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 B1259-63: PDM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619624"/>
          </a:xfrm>
        </p:spPr>
      </p:pic>
      <p:grpSp>
        <p:nvGrpSpPr>
          <p:cNvPr id="3" name="Group 2"/>
          <p:cNvGrpSpPr/>
          <p:nvPr/>
        </p:nvGrpSpPr>
        <p:grpSpPr>
          <a:xfrm>
            <a:off x="0" y="1371600"/>
            <a:ext cx="9144000" cy="4619624"/>
            <a:chOff x="0" y="1371600"/>
            <a:chExt cx="9144000" cy="46196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71600"/>
              <a:ext cx="9144000" cy="4619624"/>
            </a:xfrm>
            <a:prstGeom prst="rect">
              <a:avLst/>
            </a:prstGeom>
          </p:spPr>
        </p:pic>
        <p:pic>
          <p:nvPicPr>
            <p:cNvPr id="10" name="Content Placeholder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9" t="9096" r="69045" b="57081"/>
            <a:stretch/>
          </p:blipFill>
          <p:spPr>
            <a:xfrm>
              <a:off x="1230634" y="1789927"/>
              <a:ext cx="1597980" cy="156247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42545" y="5991224"/>
            <a:ext cx="611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Solid: Be wind ionized                   Dashed: Be wind &amp; disk ionized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C2116-195E-4CFE-82A3-C2425B7039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331" t="7978" r="18459" b="42503"/>
          <a:stretch/>
        </p:blipFill>
        <p:spPr>
          <a:xfrm>
            <a:off x="6775940" y="0"/>
            <a:ext cx="2368060" cy="24229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B553CE-7423-48B9-A49B-8201EF4740B7}"/>
              </a:ext>
            </a:extLst>
          </p:cNvPr>
          <p:cNvCxnSpPr>
            <a:stCxn id="4" idx="0"/>
            <a:endCxn id="4" idx="2"/>
          </p:cNvCxnSpPr>
          <p:nvPr/>
        </p:nvCxnSpPr>
        <p:spPr>
          <a:xfrm>
            <a:off x="7959970" y="0"/>
            <a:ext cx="0" cy="24229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3A84B0-0E05-4B39-96EC-FB8DC50DDF45}"/>
              </a:ext>
            </a:extLst>
          </p:cNvPr>
          <p:cNvCxnSpPr>
            <a:cxnSpLocks/>
            <a:stCxn id="4" idx="1"/>
            <a:endCxn id="4" idx="3"/>
          </p:cNvCxnSpPr>
          <p:nvPr/>
        </p:nvCxnSpPr>
        <p:spPr>
          <a:xfrm>
            <a:off x="6775940" y="1211475"/>
            <a:ext cx="23680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E11B28-2B56-41FA-9C20-1AEB4EEFFE3D}"/>
              </a:ext>
            </a:extLst>
          </p:cNvPr>
          <p:cNvCxnSpPr>
            <a:cxnSpLocks/>
          </p:cNvCxnSpPr>
          <p:nvPr/>
        </p:nvCxnSpPr>
        <p:spPr>
          <a:xfrm>
            <a:off x="7959970" y="1211475"/>
            <a:ext cx="424230" cy="814388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5821525-9898-4F21-82A9-F7D699AD237D}"/>
              </a:ext>
            </a:extLst>
          </p:cNvPr>
          <p:cNvSpPr txBox="1"/>
          <p:nvPr/>
        </p:nvSpPr>
        <p:spPr>
          <a:xfrm>
            <a:off x="8045359" y="1161232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67°,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=22°</a:t>
            </a:r>
          </a:p>
        </p:txBody>
      </p:sp>
    </p:spTree>
    <p:extLst>
      <p:ext uri="{BB962C8B-B14F-4D97-AF65-F5344CB8AC3E}">
        <p14:creationId xmlns:p14="http://schemas.microsoft.com/office/powerpoint/2010/main" val="6702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1600"/>
            <a:ext cx="9143998" cy="46196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 B1259-63: PDM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42545" y="5991224"/>
            <a:ext cx="611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Solid: Be wind ionized                   Dashed: Be wind &amp; disk ionized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" y="1371600"/>
            <a:ext cx="9143998" cy="4619624"/>
            <a:chOff x="1" y="1371600"/>
            <a:chExt cx="9143998" cy="46196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371600"/>
              <a:ext cx="9143998" cy="4619624"/>
            </a:xfrm>
            <a:prstGeom prst="rect">
              <a:avLst/>
            </a:prstGeom>
          </p:spPr>
        </p:pic>
        <p:pic>
          <p:nvPicPr>
            <p:cNvPr id="11" name="Content Placeholder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9" t="9096" r="69045" b="57081"/>
            <a:stretch/>
          </p:blipFill>
          <p:spPr>
            <a:xfrm>
              <a:off x="1230634" y="1789927"/>
              <a:ext cx="1597980" cy="156247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B915611-15C8-4AFB-99B4-F6517FEAB6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31" t="7978" r="18459" b="42503"/>
          <a:stretch/>
        </p:blipFill>
        <p:spPr>
          <a:xfrm>
            <a:off x="6775940" y="0"/>
            <a:ext cx="2368060" cy="242294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2D9887-DF81-4A3B-A88D-B34634F356E3}"/>
              </a:ext>
            </a:extLst>
          </p:cNvPr>
          <p:cNvCxnSpPr>
            <a:stCxn id="12" idx="0"/>
            <a:endCxn id="12" idx="2"/>
          </p:cNvCxnSpPr>
          <p:nvPr/>
        </p:nvCxnSpPr>
        <p:spPr>
          <a:xfrm>
            <a:off x="7959970" y="0"/>
            <a:ext cx="0" cy="24229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365E87-F8D5-472D-84ED-4767B89751FE}"/>
              </a:ext>
            </a:extLst>
          </p:cNvPr>
          <p:cNvCxnSpPr>
            <a:cxnSpLocks/>
            <a:stCxn id="12" idx="1"/>
            <a:endCxn id="12" idx="3"/>
          </p:cNvCxnSpPr>
          <p:nvPr/>
        </p:nvCxnSpPr>
        <p:spPr>
          <a:xfrm>
            <a:off x="6775940" y="1211475"/>
            <a:ext cx="23680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645DF4-4665-45F5-B72A-1ABAE4D9AED1}"/>
              </a:ext>
            </a:extLst>
          </p:cNvPr>
          <p:cNvCxnSpPr>
            <a:cxnSpLocks/>
          </p:cNvCxnSpPr>
          <p:nvPr/>
        </p:nvCxnSpPr>
        <p:spPr>
          <a:xfrm>
            <a:off x="7959970" y="1211475"/>
            <a:ext cx="637930" cy="668125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AEFD362-4D96-4812-ABC5-BEBE1E239A23}"/>
              </a:ext>
            </a:extLst>
          </p:cNvPr>
          <p:cNvSpPr txBox="1"/>
          <p:nvPr/>
        </p:nvSpPr>
        <p:spPr>
          <a:xfrm>
            <a:off x="8045359" y="1161232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45°,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=22°</a:t>
            </a:r>
          </a:p>
        </p:txBody>
      </p:sp>
    </p:spTree>
    <p:extLst>
      <p:ext uri="{BB962C8B-B14F-4D97-AF65-F5344CB8AC3E}">
        <p14:creationId xmlns:p14="http://schemas.microsoft.com/office/powerpoint/2010/main" val="289941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1600"/>
            <a:ext cx="9143998" cy="46196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 B1259-63: PDM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" y="1371600"/>
            <a:ext cx="9143998" cy="4619623"/>
            <a:chOff x="1" y="1371600"/>
            <a:chExt cx="9143998" cy="46196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371600"/>
              <a:ext cx="9143998" cy="4619623"/>
            </a:xfrm>
            <a:prstGeom prst="rect">
              <a:avLst/>
            </a:prstGeom>
          </p:spPr>
        </p:pic>
        <p:pic>
          <p:nvPicPr>
            <p:cNvPr id="10" name="Content Placeholder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9" t="9096" r="69045" b="57081"/>
            <a:stretch/>
          </p:blipFill>
          <p:spPr>
            <a:xfrm>
              <a:off x="1230634" y="1789927"/>
              <a:ext cx="1597980" cy="156247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42545" y="5991224"/>
            <a:ext cx="611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Solid: Be wind ionized                   Dashed: Be wind &amp; disk ionized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42ADF8-4C2D-48D5-9BDA-924DC9D914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331" t="7978" r="18459" b="42503"/>
          <a:stretch/>
        </p:blipFill>
        <p:spPr>
          <a:xfrm>
            <a:off x="6775940" y="0"/>
            <a:ext cx="2368060" cy="24229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F08AB9-1D20-46FD-91F4-0DE146356615}"/>
              </a:ext>
            </a:extLst>
          </p:cNvPr>
          <p:cNvCxnSpPr>
            <a:stCxn id="13" idx="0"/>
            <a:endCxn id="13" idx="2"/>
          </p:cNvCxnSpPr>
          <p:nvPr/>
        </p:nvCxnSpPr>
        <p:spPr>
          <a:xfrm>
            <a:off x="7959970" y="0"/>
            <a:ext cx="0" cy="24229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5D96B6-47A0-4C95-995C-A8A3F3A8D2B2}"/>
              </a:ext>
            </a:extLst>
          </p:cNvPr>
          <p:cNvCxnSpPr>
            <a:cxnSpLocks/>
            <a:stCxn id="13" idx="1"/>
            <a:endCxn id="13" idx="3"/>
          </p:cNvCxnSpPr>
          <p:nvPr/>
        </p:nvCxnSpPr>
        <p:spPr>
          <a:xfrm>
            <a:off x="6775940" y="1211475"/>
            <a:ext cx="23680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C51A6E-0DEB-46D8-8E08-AA2CBBCEA873}"/>
              </a:ext>
            </a:extLst>
          </p:cNvPr>
          <p:cNvCxnSpPr>
            <a:cxnSpLocks/>
          </p:cNvCxnSpPr>
          <p:nvPr/>
        </p:nvCxnSpPr>
        <p:spPr>
          <a:xfrm>
            <a:off x="7959970" y="1211475"/>
            <a:ext cx="793505" cy="36015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246EF7-FB78-40FA-9E6C-D00CD3A8538F}"/>
              </a:ext>
            </a:extLst>
          </p:cNvPr>
          <p:cNvSpPr txBox="1"/>
          <p:nvPr/>
        </p:nvSpPr>
        <p:spPr>
          <a:xfrm>
            <a:off x="8385787" y="1136692"/>
            <a:ext cx="66556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22°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=22°</a:t>
            </a:r>
          </a:p>
        </p:txBody>
      </p:sp>
    </p:spTree>
    <p:extLst>
      <p:ext uri="{BB962C8B-B14F-4D97-AF65-F5344CB8AC3E}">
        <p14:creationId xmlns:p14="http://schemas.microsoft.com/office/powerpoint/2010/main" val="53616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71600"/>
            <a:ext cx="9143996" cy="46196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 B1259-63: PDM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" y="1371600"/>
            <a:ext cx="9143996" cy="4619623"/>
            <a:chOff x="2" y="1371600"/>
            <a:chExt cx="9143996" cy="46196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" y="1371600"/>
              <a:ext cx="9143996" cy="4619623"/>
            </a:xfrm>
            <a:prstGeom prst="rect">
              <a:avLst/>
            </a:prstGeom>
          </p:spPr>
        </p:pic>
        <p:pic>
          <p:nvPicPr>
            <p:cNvPr id="10" name="Content Placeholder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9" t="9096" r="69045" b="57081"/>
            <a:stretch/>
          </p:blipFill>
          <p:spPr>
            <a:xfrm>
              <a:off x="1230634" y="1789927"/>
              <a:ext cx="1597980" cy="156247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42545" y="5991224"/>
            <a:ext cx="611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Solid: Be wind ionized                   Dashed: Be wind &amp; disk ionized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F100A2-68CB-4BC8-823F-57F538659D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331" t="7978" r="18459" b="42503"/>
          <a:stretch/>
        </p:blipFill>
        <p:spPr>
          <a:xfrm>
            <a:off x="6775940" y="0"/>
            <a:ext cx="2368060" cy="24229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F7F4E3-F405-418B-8A61-F940BE35D928}"/>
              </a:ext>
            </a:extLst>
          </p:cNvPr>
          <p:cNvCxnSpPr>
            <a:stCxn id="13" idx="0"/>
            <a:endCxn id="13" idx="2"/>
          </p:cNvCxnSpPr>
          <p:nvPr/>
        </p:nvCxnSpPr>
        <p:spPr>
          <a:xfrm>
            <a:off x="7959970" y="0"/>
            <a:ext cx="0" cy="24229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B60304-F5FE-430D-862A-FE4F8AA8A860}"/>
              </a:ext>
            </a:extLst>
          </p:cNvPr>
          <p:cNvCxnSpPr>
            <a:cxnSpLocks/>
            <a:stCxn id="13" idx="1"/>
            <a:endCxn id="13" idx="3"/>
          </p:cNvCxnSpPr>
          <p:nvPr/>
        </p:nvCxnSpPr>
        <p:spPr>
          <a:xfrm>
            <a:off x="6775940" y="1211475"/>
            <a:ext cx="23680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C578DA-099A-4718-96DB-3294286EC500}"/>
              </a:ext>
            </a:extLst>
          </p:cNvPr>
          <p:cNvCxnSpPr>
            <a:cxnSpLocks/>
          </p:cNvCxnSpPr>
          <p:nvPr/>
        </p:nvCxnSpPr>
        <p:spPr>
          <a:xfrm>
            <a:off x="7959970" y="1211475"/>
            <a:ext cx="424230" cy="814388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57B426-B0A8-4FB3-B4AA-8EB386AFE4CC}"/>
              </a:ext>
            </a:extLst>
          </p:cNvPr>
          <p:cNvSpPr txBox="1"/>
          <p:nvPr/>
        </p:nvSpPr>
        <p:spPr>
          <a:xfrm>
            <a:off x="8045359" y="1161232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67°,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=45°</a:t>
            </a:r>
          </a:p>
        </p:txBody>
      </p:sp>
    </p:spTree>
    <p:extLst>
      <p:ext uri="{BB962C8B-B14F-4D97-AF65-F5344CB8AC3E}">
        <p14:creationId xmlns:p14="http://schemas.microsoft.com/office/powerpoint/2010/main" val="143651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B3A7B-FB50-47F4-AF5B-E9BC0D27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Colliding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98F1C-EF03-4C1A-B2DE-32184F380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winds collide in binary system</a:t>
            </a:r>
          </a:p>
          <a:p>
            <a:r>
              <a:rPr lang="en-US" dirty="0">
                <a:solidFill>
                  <a:srgbClr val="FFFF00"/>
                </a:solidFill>
                <a:sym typeface="Wingdings" panose="05000000000000000000" pitchFamily="2" charset="2"/>
              </a:rPr>
              <a:t>1000 km/s</a:t>
            </a:r>
            <a:r>
              <a:rPr lang="en-US" dirty="0">
                <a:sym typeface="Wingdings" panose="05000000000000000000" pitchFamily="2" charset="2"/>
              </a:rPr>
              <a:t>  10M K  </a:t>
            </a:r>
            <a:r>
              <a:rPr lang="en-US" dirty="0">
                <a:solidFill>
                  <a:srgbClr val="FFFF00"/>
                </a:solidFill>
                <a:sym typeface="Wingdings" panose="05000000000000000000" pitchFamily="2" charset="2"/>
              </a:rPr>
              <a:t>1 </a:t>
            </a:r>
            <a:r>
              <a:rPr lang="en-US" dirty="0" err="1">
                <a:solidFill>
                  <a:srgbClr val="FFFF00"/>
                </a:solidFill>
                <a:sym typeface="Wingdings" panose="05000000000000000000" pitchFamily="2" charset="2"/>
              </a:rPr>
              <a:t>keV</a:t>
            </a:r>
            <a:endParaRPr lang="en-US" dirty="0">
              <a:solidFill>
                <a:srgbClr val="FFFF00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60246-E5D5-4D91-9D1A-F26C17DE9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35" y="2857962"/>
            <a:ext cx="6897544" cy="39414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43E93C-271F-448D-A0EA-368984EED93E}"/>
              </a:ext>
            </a:extLst>
          </p:cNvPr>
          <p:cNvSpPr txBox="1">
            <a:spLocks/>
          </p:cNvSpPr>
          <p:nvPr/>
        </p:nvSpPr>
        <p:spPr>
          <a:xfrm>
            <a:off x="5534905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KE </a:t>
            </a:r>
            <a:r>
              <a:rPr lang="en-US" dirty="0">
                <a:sym typeface="Wingdings" panose="05000000000000000000" pitchFamily="2" charset="2"/>
              </a:rPr>
              <a:t> heat  X-rays</a:t>
            </a:r>
            <a:endParaRPr lang="en-US" dirty="0">
              <a:solidFill>
                <a:srgbClr val="FFFF00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151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71600"/>
            <a:ext cx="9143996" cy="46196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 B1259-63: PDM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" y="1371600"/>
            <a:ext cx="9143996" cy="4619623"/>
            <a:chOff x="2" y="1371600"/>
            <a:chExt cx="9143996" cy="46196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" y="1371600"/>
              <a:ext cx="9143996" cy="4619623"/>
            </a:xfrm>
            <a:prstGeom prst="rect">
              <a:avLst/>
            </a:prstGeom>
          </p:spPr>
        </p:pic>
        <p:pic>
          <p:nvPicPr>
            <p:cNvPr id="9" name="Content Placeholder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9" t="9096" r="69045" b="57081"/>
            <a:stretch/>
          </p:blipFill>
          <p:spPr>
            <a:xfrm>
              <a:off x="1230634" y="1789927"/>
              <a:ext cx="1597980" cy="156247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42545" y="5991224"/>
            <a:ext cx="611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Solid: Be wind ionized                   Dashed: Be wind &amp; disk ionized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3F0F15-FED9-47AE-BFCF-3ED705AA93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331" t="7978" r="18459" b="42503"/>
          <a:stretch/>
        </p:blipFill>
        <p:spPr>
          <a:xfrm>
            <a:off x="6775940" y="0"/>
            <a:ext cx="2368060" cy="24229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904169-0229-42B2-AAE7-3ACFCFD5A8AE}"/>
              </a:ext>
            </a:extLst>
          </p:cNvPr>
          <p:cNvCxnSpPr>
            <a:stCxn id="13" idx="0"/>
            <a:endCxn id="13" idx="2"/>
          </p:cNvCxnSpPr>
          <p:nvPr/>
        </p:nvCxnSpPr>
        <p:spPr>
          <a:xfrm>
            <a:off x="7959970" y="0"/>
            <a:ext cx="0" cy="24229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C111B8-5A48-4EF8-BBB0-2B799B5274D9}"/>
              </a:ext>
            </a:extLst>
          </p:cNvPr>
          <p:cNvCxnSpPr>
            <a:cxnSpLocks/>
            <a:stCxn id="13" idx="1"/>
            <a:endCxn id="13" idx="3"/>
          </p:cNvCxnSpPr>
          <p:nvPr/>
        </p:nvCxnSpPr>
        <p:spPr>
          <a:xfrm>
            <a:off x="6775940" y="1211475"/>
            <a:ext cx="23680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B9D98C8-F5CC-4D07-BCAA-E2BA9FDB49E0}"/>
              </a:ext>
            </a:extLst>
          </p:cNvPr>
          <p:cNvSpPr txBox="1"/>
          <p:nvPr/>
        </p:nvSpPr>
        <p:spPr>
          <a:xfrm>
            <a:off x="8045359" y="1161232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45°,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=45°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5E135A-FAD6-4B1A-8A5E-91EF7B841985}"/>
              </a:ext>
            </a:extLst>
          </p:cNvPr>
          <p:cNvCxnSpPr>
            <a:cxnSpLocks/>
          </p:cNvCxnSpPr>
          <p:nvPr/>
        </p:nvCxnSpPr>
        <p:spPr>
          <a:xfrm>
            <a:off x="7959970" y="1211475"/>
            <a:ext cx="637930" cy="668125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76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71600"/>
            <a:ext cx="9143996" cy="46196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 B1259-63: PDM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" y="1371600"/>
            <a:ext cx="9143996" cy="4619623"/>
            <a:chOff x="2" y="1371600"/>
            <a:chExt cx="9143996" cy="46196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" y="1371600"/>
              <a:ext cx="9143996" cy="4619623"/>
            </a:xfrm>
            <a:prstGeom prst="rect">
              <a:avLst/>
            </a:prstGeom>
          </p:spPr>
        </p:pic>
        <p:pic>
          <p:nvPicPr>
            <p:cNvPr id="11" name="Content Placeholder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9" t="9096" r="69045" b="57081"/>
            <a:stretch/>
          </p:blipFill>
          <p:spPr>
            <a:xfrm>
              <a:off x="1230634" y="1789927"/>
              <a:ext cx="1597980" cy="15624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942545" y="5991224"/>
            <a:ext cx="611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Solid: Be wind ionized                   Dashed: Be wind &amp; disk ionized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D50B90-0891-4F20-A4C1-42DE4ED0B2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331" t="7978" r="18459" b="42503"/>
          <a:stretch/>
        </p:blipFill>
        <p:spPr>
          <a:xfrm>
            <a:off x="6775940" y="0"/>
            <a:ext cx="2368060" cy="24229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5ACE50-6ED7-4891-99EB-506E084497CC}"/>
              </a:ext>
            </a:extLst>
          </p:cNvPr>
          <p:cNvCxnSpPr>
            <a:stCxn id="13" idx="0"/>
            <a:endCxn id="13" idx="2"/>
          </p:cNvCxnSpPr>
          <p:nvPr/>
        </p:nvCxnSpPr>
        <p:spPr>
          <a:xfrm>
            <a:off x="7959970" y="0"/>
            <a:ext cx="0" cy="24229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5C209B-8BE0-4E0E-B257-625AE2B50F82}"/>
              </a:ext>
            </a:extLst>
          </p:cNvPr>
          <p:cNvCxnSpPr>
            <a:cxnSpLocks/>
            <a:stCxn id="13" idx="1"/>
            <a:endCxn id="13" idx="3"/>
          </p:cNvCxnSpPr>
          <p:nvPr/>
        </p:nvCxnSpPr>
        <p:spPr>
          <a:xfrm>
            <a:off x="6775940" y="1211475"/>
            <a:ext cx="23680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AE4EF0-9AC9-4DCA-B315-88950F8CD6F9}"/>
              </a:ext>
            </a:extLst>
          </p:cNvPr>
          <p:cNvCxnSpPr>
            <a:cxnSpLocks/>
          </p:cNvCxnSpPr>
          <p:nvPr/>
        </p:nvCxnSpPr>
        <p:spPr>
          <a:xfrm>
            <a:off x="7959970" y="1211475"/>
            <a:ext cx="793505" cy="36015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1EC7B7C-A163-4253-8146-4038EA60D03B}"/>
              </a:ext>
            </a:extLst>
          </p:cNvPr>
          <p:cNvSpPr txBox="1"/>
          <p:nvPr/>
        </p:nvSpPr>
        <p:spPr>
          <a:xfrm>
            <a:off x="8385787" y="1136692"/>
            <a:ext cx="66556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22°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=45°</a:t>
            </a:r>
          </a:p>
        </p:txBody>
      </p:sp>
    </p:spTree>
    <p:extLst>
      <p:ext uri="{BB962C8B-B14F-4D97-AF65-F5344CB8AC3E}">
        <p14:creationId xmlns:p14="http://schemas.microsoft.com/office/powerpoint/2010/main" val="42392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 B1259-63: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Literature value of i~22° (Moldon+11) has best results</a:t>
            </a:r>
          </a:p>
          <a:p>
            <a:r>
              <a:rPr lang="en-US" dirty="0">
                <a:solidFill>
                  <a:srgbClr val="FFFF00"/>
                </a:solidFill>
              </a:rPr>
              <a:t>If disk is ionized: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Low mass loss rate (10</a:t>
            </a:r>
            <a:r>
              <a:rPr lang="en-US" baseline="30000" dirty="0">
                <a:solidFill>
                  <a:srgbClr val="FFFF00"/>
                </a:solidFill>
              </a:rPr>
              <a:t>-8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</a:t>
            </a:r>
            <a:r>
              <a:rPr lang="en-US" baseline="-25000" dirty="0" err="1">
                <a:solidFill>
                  <a:srgbClr val="FFFF00"/>
                </a:solidFill>
              </a:rPr>
              <a:t>ʘ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yr</a:t>
            </a:r>
            <a:r>
              <a:rPr lang="en-US" dirty="0">
                <a:solidFill>
                  <a:srgbClr val="FFFF00"/>
                </a:solidFill>
              </a:rPr>
              <a:t>) &amp;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low disk density (10</a:t>
            </a:r>
            <a:r>
              <a:rPr lang="en-US" baseline="30000" dirty="0">
                <a:solidFill>
                  <a:srgbClr val="FFFF00"/>
                </a:solidFill>
              </a:rPr>
              <a:t>-10</a:t>
            </a:r>
            <a:r>
              <a:rPr lang="en-US" dirty="0">
                <a:solidFill>
                  <a:srgbClr val="FFFF00"/>
                </a:solidFill>
              </a:rPr>
              <a:t> g/cm</a:t>
            </a:r>
            <a:r>
              <a:rPr lang="en-US" baseline="30000" dirty="0">
                <a:solidFill>
                  <a:srgbClr val="FFFF00"/>
                </a:solidFill>
              </a:rPr>
              <a:t>3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r>
              <a:rPr lang="en-US" dirty="0"/>
              <a:t>If disk is not ionized:</a:t>
            </a:r>
          </a:p>
          <a:p>
            <a:pPr lvl="1"/>
            <a:r>
              <a:rPr lang="en-US" dirty="0"/>
              <a:t>Low mass loss rate </a:t>
            </a:r>
            <a:r>
              <a:rPr lang="en-US" dirty="0">
                <a:solidFill>
                  <a:schemeClr val="tx1"/>
                </a:solidFill>
              </a:rPr>
              <a:t>(10</a:t>
            </a:r>
            <a:r>
              <a:rPr lang="en-US" baseline="30000" dirty="0">
                <a:solidFill>
                  <a:schemeClr val="tx1"/>
                </a:solidFill>
              </a:rPr>
              <a:t>-8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</a:t>
            </a:r>
            <a:r>
              <a:rPr lang="en-US" baseline="-25000" dirty="0" err="1">
                <a:solidFill>
                  <a:schemeClr val="tx1"/>
                </a:solidFill>
              </a:rPr>
              <a:t>ʘ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yr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/>
              <a:t>&amp; </a:t>
            </a:r>
            <a:br>
              <a:rPr lang="en-US" dirty="0"/>
            </a:br>
            <a:r>
              <a:rPr lang="en-US" dirty="0"/>
              <a:t>high disk density (10</a:t>
            </a:r>
            <a:r>
              <a:rPr lang="en-US" baseline="30000" dirty="0"/>
              <a:t>-9</a:t>
            </a:r>
            <a:r>
              <a:rPr lang="en-US" dirty="0"/>
              <a:t> g/cm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5169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2FC11-33B6-4739-B69B-05DE6BE7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90398-BDB7-4FAD-912E-04B6E5F5C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Disk density profile</a:t>
            </a:r>
          </a:p>
          <a:p>
            <a:pPr lvl="1"/>
            <a:r>
              <a:rPr lang="en-US" dirty="0"/>
              <a:t>Model was r^-3.5</a:t>
            </a:r>
          </a:p>
          <a:p>
            <a:pPr lvl="1"/>
            <a:r>
              <a:rPr lang="en-US" dirty="0" err="1"/>
              <a:t>Obs</a:t>
            </a:r>
            <a:r>
              <a:rPr lang="en-US" dirty="0"/>
              <a:t> evidence of r^{-2.5 to -4} (Rivinius+13)</a:t>
            </a:r>
          </a:p>
          <a:p>
            <a:pPr lvl="1"/>
            <a:endParaRPr lang="en-US" dirty="0"/>
          </a:p>
          <a:p>
            <a:r>
              <a:rPr lang="en-US" dirty="0"/>
              <a:t>Orientation of disk in orbital plane</a:t>
            </a:r>
          </a:p>
          <a:p>
            <a:pPr lvl="1"/>
            <a:r>
              <a:rPr lang="en-US" dirty="0"/>
              <a:t>Lesser extent, inclination of disk with respect to</a:t>
            </a:r>
            <a:br>
              <a:rPr lang="en-US" dirty="0"/>
            </a:br>
            <a:r>
              <a:rPr lang="en-US" dirty="0"/>
              <a:t>orbital plane</a:t>
            </a:r>
          </a:p>
        </p:txBody>
      </p:sp>
    </p:spTree>
    <p:extLst>
      <p:ext uri="{BB962C8B-B14F-4D97-AF65-F5344CB8AC3E}">
        <p14:creationId xmlns:p14="http://schemas.microsoft.com/office/powerpoint/2010/main" val="13051094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54B059-6589-4440-B8E6-A03760D2F922}"/>
              </a:ext>
            </a:extLst>
          </p:cNvPr>
          <p:cNvSpPr txBox="1"/>
          <p:nvPr/>
        </p:nvSpPr>
        <p:spPr>
          <a:xfrm>
            <a:off x="4454385" y="3839473"/>
            <a:ext cx="40782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Laptop</a:t>
            </a:r>
            <a:r>
              <a:rPr lang="en-US" sz="2800" dirty="0"/>
              <a:t>: </a:t>
            </a:r>
          </a:p>
          <a:p>
            <a:r>
              <a:rPr lang="en-US" sz="2800" dirty="0"/>
              <a:t>tinyurl.com/cmpr360video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F80BC-6DE9-40B6-B666-6002C0B69016}"/>
              </a:ext>
            </a:extLst>
          </p:cNvPr>
          <p:cNvSpPr txBox="1"/>
          <p:nvPr/>
        </p:nvSpPr>
        <p:spPr>
          <a:xfrm>
            <a:off x="4442662" y="1434324"/>
            <a:ext cx="63835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Other smartphones</a:t>
            </a:r>
            <a:r>
              <a:rPr lang="en-US" sz="2800" dirty="0"/>
              <a:t>: Open</a:t>
            </a:r>
          </a:p>
          <a:p>
            <a:r>
              <a:rPr lang="en-US" sz="2800" dirty="0">
                <a:solidFill>
                  <a:srgbClr val="FFFF00"/>
                </a:solidFill>
              </a:rPr>
              <a:t>YouTube App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Search </a:t>
            </a:r>
          </a:p>
          <a:p>
            <a:r>
              <a:rPr lang="en-US" sz="2800" dirty="0"/>
              <a:t>“Christopher Russell </a:t>
            </a:r>
          </a:p>
          <a:p>
            <a:r>
              <a:rPr lang="en-US" sz="2800" dirty="0"/>
              <a:t>astronomy”</a:t>
            </a:r>
          </a:p>
          <a:p>
            <a:r>
              <a:rPr lang="en-US" sz="2800" dirty="0"/>
              <a:t>my icon: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49A61F-3943-40F5-B90F-A36555818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6" t="24524" r="72000" b="48064"/>
          <a:stretch/>
        </p:blipFill>
        <p:spPr>
          <a:xfrm>
            <a:off x="6332985" y="2757763"/>
            <a:ext cx="1577126" cy="1589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1150FC-5A65-480F-B2D6-068E1899B6B0}"/>
              </a:ext>
            </a:extLst>
          </p:cNvPr>
          <p:cNvSpPr txBox="1"/>
          <p:nvPr/>
        </p:nvSpPr>
        <p:spPr>
          <a:xfrm>
            <a:off x="4454385" y="4946330"/>
            <a:ext cx="6043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Smartphone and Laptop</a:t>
            </a:r>
            <a:r>
              <a:rPr lang="en-US" sz="2800" dirty="0"/>
              <a:t>: </a:t>
            </a:r>
          </a:p>
          <a:p>
            <a:r>
              <a:rPr lang="en-US" sz="2800" dirty="0"/>
              <a:t>Choose video “</a:t>
            </a:r>
            <a:r>
              <a:rPr lang="en-US" sz="2800" dirty="0">
                <a:solidFill>
                  <a:srgbClr val="FFFF00"/>
                </a:solidFill>
              </a:rPr>
              <a:t>PSR B1259 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viewed from the Be star</a:t>
            </a:r>
            <a:r>
              <a:rPr lang="en-US" sz="2800" dirty="0"/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80891-BA94-4A34-B8EA-B653766534EC}"/>
              </a:ext>
            </a:extLst>
          </p:cNvPr>
          <p:cNvSpPr txBox="1"/>
          <p:nvPr/>
        </p:nvSpPr>
        <p:spPr>
          <a:xfrm>
            <a:off x="0" y="12465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360° video</a:t>
            </a:r>
            <a:r>
              <a:rPr lang="en-US" sz="4000" dirty="0"/>
              <a:t> of PSR B1259 containing</a:t>
            </a:r>
          </a:p>
          <a:p>
            <a:pPr algn="ctr"/>
            <a:r>
              <a:rPr lang="en-US" sz="4000" dirty="0"/>
              <a:t>Be disk, Be wind, &amp; pulsar wind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56701-551A-475D-8D65-57A676AA1860}"/>
              </a:ext>
            </a:extLst>
          </p:cNvPr>
          <p:cNvSpPr txBox="1"/>
          <p:nvPr/>
        </p:nvSpPr>
        <p:spPr>
          <a:xfrm>
            <a:off x="336753" y="1434324"/>
            <a:ext cx="31863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Android</a:t>
            </a:r>
            <a:r>
              <a:rPr lang="en-US" sz="2800" dirty="0"/>
              <a:t>: QR code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</a:p>
          <a:p>
            <a:r>
              <a:rPr lang="en-US" sz="2800" dirty="0">
                <a:solidFill>
                  <a:srgbClr val="FFFF00"/>
                </a:solidFill>
                <a:sym typeface="Wingdings" panose="05000000000000000000" pitchFamily="2" charset="2"/>
              </a:rPr>
              <a:t>              </a:t>
            </a:r>
            <a:r>
              <a:rPr lang="en-US" sz="2800" dirty="0">
                <a:solidFill>
                  <a:srgbClr val="FFFF00"/>
                </a:solidFill>
              </a:rPr>
              <a:t>YouTube app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41788-FB8D-4166-A8FB-E7544A73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" y="2468880"/>
            <a:ext cx="3712464" cy="37124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6B3E33-3539-4599-B248-1A78FE2EACD6}"/>
              </a:ext>
            </a:extLst>
          </p:cNvPr>
          <p:cNvSpPr txBox="1"/>
          <p:nvPr/>
        </p:nvSpPr>
        <p:spPr>
          <a:xfrm>
            <a:off x="7592993" y="6396335"/>
            <a:ext cx="1551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Note: Identical to slide 3; shown during question and answer portion of talk.</a:t>
            </a:r>
          </a:p>
        </p:txBody>
      </p:sp>
    </p:spTree>
    <p:extLst>
      <p:ext uri="{BB962C8B-B14F-4D97-AF65-F5344CB8AC3E}">
        <p14:creationId xmlns:p14="http://schemas.microsoft.com/office/powerpoint/2010/main" val="31842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EFE95-9D06-4786-8A18-10BAB27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8192B-5A7A-4C6D-9DB5-D733BF93A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010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Hydrodynamic </a:t>
            </a:r>
            <a:br>
              <a:rPr lang="en-US" dirty="0"/>
            </a:br>
            <a:r>
              <a:rPr lang="en-US" dirty="0"/>
              <a:t>models depend on</a:t>
            </a:r>
            <a:br>
              <a:rPr lang="en-US" dirty="0"/>
            </a:br>
            <a:r>
              <a:rPr lang="en-US" dirty="0"/>
              <a:t>many </a:t>
            </a:r>
            <a:r>
              <a:rPr lang="en-US" dirty="0">
                <a:solidFill>
                  <a:srgbClr val="FFFF00"/>
                </a:solidFill>
              </a:rPr>
              <a:t>stellar,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wind, &amp; orbital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parameters</a:t>
            </a:r>
          </a:p>
          <a:p>
            <a:r>
              <a:rPr lang="en-US" dirty="0"/>
              <a:t>Good news: can </a:t>
            </a:r>
            <a:br>
              <a:rPr lang="en-US" dirty="0"/>
            </a:br>
            <a:r>
              <a:rPr lang="en-US" dirty="0"/>
              <a:t>test many</a:t>
            </a:r>
            <a:br>
              <a:rPr lang="en-US" dirty="0"/>
            </a:br>
            <a:r>
              <a:rPr lang="en-US" dirty="0"/>
              <a:t>parameters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Bad news: have to </a:t>
            </a:r>
            <a:br>
              <a:rPr lang="en-US" dirty="0"/>
            </a:br>
            <a:r>
              <a:rPr lang="en-US" dirty="0"/>
              <a:t>know many </a:t>
            </a:r>
            <a:br>
              <a:rPr lang="en-US" dirty="0"/>
            </a:br>
            <a:r>
              <a:rPr lang="en-US" dirty="0"/>
              <a:t>parameters</a:t>
            </a:r>
          </a:p>
          <a:p>
            <a:pPr lvl="1"/>
            <a:r>
              <a:rPr lang="en-US" dirty="0"/>
              <a:t>or run many models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1D77F-8814-4CFC-82EE-AB3BF15F5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21319" r="37875" b="7312"/>
          <a:stretch/>
        </p:blipFill>
        <p:spPr>
          <a:xfrm>
            <a:off x="3839418" y="1825625"/>
            <a:ext cx="5167422" cy="37528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D616F6-6CAE-4C1F-B1EB-835A56D2E2F7}"/>
              </a:ext>
            </a:extLst>
          </p:cNvPr>
          <p:cNvSpPr txBox="1"/>
          <p:nvPr/>
        </p:nvSpPr>
        <p:spPr>
          <a:xfrm>
            <a:off x="5815322" y="5578436"/>
            <a:ext cx="121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Russell+16</a:t>
            </a:r>
          </a:p>
        </p:txBody>
      </p:sp>
    </p:spTree>
    <p:extLst>
      <p:ext uri="{BB962C8B-B14F-4D97-AF65-F5344CB8AC3E}">
        <p14:creationId xmlns:p14="http://schemas.microsoft.com/office/powerpoint/2010/main" val="3810828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6951F-7F91-4641-B2C1-D90C533A3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D2E29-464F-46E2-8602-4D8D5AAAC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Smoothed Particle Hydrodynamics</a:t>
            </a:r>
          </a:p>
          <a:p>
            <a:pPr lvl="1"/>
            <a:r>
              <a:rPr lang="en-US" dirty="0"/>
              <a:t>Lagrangian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FF00"/>
                </a:solidFill>
                <a:sym typeface="Wingdings" panose="05000000000000000000" pitchFamily="2" charset="2"/>
              </a:rPr>
              <a:t>inherently adaptive with respect to </a:t>
            </a:r>
            <a:r>
              <a:rPr lang="el-GR" dirty="0">
                <a:solidFill>
                  <a:srgbClr val="FFFF00"/>
                </a:solidFill>
                <a:sym typeface="Wingdings" panose="05000000000000000000" pitchFamily="2" charset="2"/>
              </a:rPr>
              <a:t>ρ</a:t>
            </a:r>
            <a:endParaRPr lang="en-US" dirty="0">
              <a:solidFill>
                <a:srgbClr val="FFFF00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Code History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Initial development: Benz90, Bate+95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First CWB (</a:t>
            </a:r>
            <a:r>
              <a:rPr lang="el-GR" dirty="0">
                <a:sym typeface="Wingdings" panose="05000000000000000000" pitchFamily="2" charset="2"/>
              </a:rPr>
              <a:t>η</a:t>
            </a:r>
            <a:r>
              <a:rPr lang="en-US" dirty="0">
                <a:sym typeface="Wingdings" panose="05000000000000000000" pitchFamily="2" charset="2"/>
              </a:rPr>
              <a:t> Car): Okazaki+08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Wind acceleration, radiative cooling: Russell13, Madura+13, Russell+16</a:t>
            </a:r>
          </a:p>
          <a:p>
            <a:r>
              <a:rPr lang="en-US" dirty="0">
                <a:sym typeface="Wingdings" panose="05000000000000000000" pitchFamily="2" charset="2"/>
              </a:rPr>
              <a:t>Stars orbit while continually injecting particles (mass elements) into simulation domain to model stellar winds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11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B6C3-35E7-4B85-BD67-9C5C37739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Radiative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BC329-3EC4-4902-B829-1DEA1ADBD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Hydro yields </a:t>
            </a:r>
            <a:r>
              <a:rPr lang="el-GR" i="1" dirty="0">
                <a:latin typeface="Franklin Gothic Book" panose="020B0503020102020204" pitchFamily="34" charset="0"/>
              </a:rPr>
              <a:t>ρ</a:t>
            </a:r>
            <a:r>
              <a:rPr lang="en-US" dirty="0">
                <a:latin typeface="Franklin Gothic Book" panose="020B0503020102020204" pitchFamily="34" charset="0"/>
              </a:rPr>
              <a:t> &amp; </a:t>
            </a:r>
            <a:r>
              <a:rPr lang="en-US" i="1" dirty="0">
                <a:latin typeface="Franklin Gothic Book" panose="020B0503020102020204" pitchFamily="34" charset="0"/>
              </a:rPr>
              <a:t>T</a:t>
            </a:r>
            <a:endParaRPr lang="en-US" i="1" dirty="0"/>
          </a:p>
          <a:p>
            <a:r>
              <a:rPr lang="en-US" dirty="0"/>
              <a:t>Solve formal solution of radiative transfer</a:t>
            </a:r>
          </a:p>
          <a:p>
            <a:pPr lvl="1"/>
            <a:r>
              <a:rPr lang="en-US" dirty="0"/>
              <a:t>emissivity </a:t>
            </a:r>
            <a:r>
              <a:rPr lang="en-US" i="1" dirty="0" err="1"/>
              <a:t>j</a:t>
            </a:r>
            <a:r>
              <a:rPr lang="en-US" i="1" baseline="-25000" dirty="0" err="1"/>
              <a:t>E</a:t>
            </a:r>
            <a:r>
              <a:rPr lang="en-US" dirty="0"/>
              <a:t> = </a:t>
            </a:r>
            <a:r>
              <a:rPr lang="en-US" i="1" dirty="0" err="1"/>
              <a:t>n</a:t>
            </a:r>
            <a:r>
              <a:rPr lang="en-US" baseline="-25000" dirty="0" err="1"/>
              <a:t>e</a:t>
            </a:r>
            <a:r>
              <a:rPr lang="en-US" i="1" dirty="0" err="1"/>
              <a:t>n</a:t>
            </a:r>
            <a:r>
              <a:rPr lang="en-US" baseline="-25000" dirty="0" err="1"/>
              <a:t>i</a:t>
            </a:r>
            <a:r>
              <a:rPr lang="el-GR" dirty="0"/>
              <a:t>Λ</a:t>
            </a:r>
            <a:r>
              <a:rPr lang="en-US" i="1" baseline="-25000" dirty="0"/>
              <a:t>E</a:t>
            </a:r>
            <a:r>
              <a:rPr lang="en-US" dirty="0"/>
              <a:t>(T) where </a:t>
            </a:r>
            <a:r>
              <a:rPr lang="el-GR" dirty="0"/>
              <a:t>Λ</a:t>
            </a:r>
            <a:r>
              <a:rPr lang="en-US" i="1" baseline="-25000" dirty="0"/>
              <a:t>E</a:t>
            </a:r>
            <a:r>
              <a:rPr lang="en-US" dirty="0"/>
              <a:t>(T) is from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APEC</a:t>
            </a:r>
            <a:r>
              <a:rPr lang="en-US" dirty="0"/>
              <a:t> models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(Smith+01)</a:t>
            </a:r>
            <a:r>
              <a:rPr lang="en-US" dirty="0"/>
              <a:t> using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XSpec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(Arnaud96)</a:t>
            </a:r>
          </a:p>
          <a:p>
            <a:pPr lvl="1"/>
            <a:r>
              <a:rPr lang="en-US" dirty="0"/>
              <a:t>wind opacity </a:t>
            </a:r>
            <a:r>
              <a:rPr lang="el-GR" i="1" dirty="0"/>
              <a:t>κ</a:t>
            </a:r>
            <a:r>
              <a:rPr lang="en-US" i="1" baseline="-25000" dirty="0"/>
              <a:t>E</a:t>
            </a:r>
            <a:r>
              <a:rPr lang="en-US" dirty="0"/>
              <a:t> from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windtabs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(Leutenegger+10)</a:t>
            </a:r>
          </a:p>
          <a:p>
            <a:pPr lvl="1"/>
            <a:r>
              <a:rPr lang="en-US" dirty="0"/>
              <a:t>ISM opacity </a:t>
            </a:r>
            <a:r>
              <a:rPr lang="el-GR" i="1" dirty="0"/>
              <a:t>κ</a:t>
            </a:r>
            <a:r>
              <a:rPr lang="en-US" i="1" baseline="-25000" dirty="0"/>
              <a:t>E,</a:t>
            </a:r>
            <a:r>
              <a:rPr lang="en-US" baseline="-25000" dirty="0"/>
              <a:t>ISM</a:t>
            </a:r>
            <a:r>
              <a:rPr lang="en-US" i="1" baseline="-25000" dirty="0"/>
              <a:t> </a:t>
            </a:r>
            <a:r>
              <a:rPr lang="en-US" dirty="0"/>
              <a:t>from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TBabs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(Wilms+00)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visualization program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Splash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(Price07)</a:t>
            </a:r>
            <a:r>
              <a:rPr lang="en-US" dirty="0"/>
              <a:t> is the basis</a:t>
            </a:r>
          </a:p>
          <a:p>
            <a:r>
              <a:rPr lang="en-US" dirty="0"/>
              <a:t>Fold X-ray flux through telescope response function → </a:t>
            </a:r>
            <a:r>
              <a:rPr lang="en-US" dirty="0">
                <a:solidFill>
                  <a:srgbClr val="FFFF00"/>
                </a:solidFill>
              </a:rPr>
              <a:t>compare directly with observations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03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7117-2AEA-4CEE-9465-37725CFBA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141C7-CBAB-4FC7-976B-9E76DAFD02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1028700"/>
            <a:ext cx="8586216" cy="4800600"/>
          </a:xfrm>
        </p:spPr>
      </p:pic>
    </p:spTree>
    <p:extLst>
      <p:ext uri="{BB962C8B-B14F-4D97-AF65-F5344CB8AC3E}">
        <p14:creationId xmlns:p14="http://schemas.microsoft.com/office/powerpoint/2010/main" val="4277184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910</TotalTime>
  <Words>1057</Words>
  <Application>Microsoft Office PowerPoint</Application>
  <PresentationFormat>On-screen Show (4:3)</PresentationFormat>
  <Paragraphs>249</Paragraphs>
  <Slides>54</Slides>
  <Notes>8</Notes>
  <HiddenSlides>2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Courier New</vt:lpstr>
      <vt:lpstr>Franklin Gothic Book</vt:lpstr>
      <vt:lpstr>Wingdings</vt:lpstr>
      <vt:lpstr>Office Theme</vt:lpstr>
      <vt:lpstr>PowerPoint Presentation</vt:lpstr>
      <vt:lpstr>Dynamically modeling  non-γ-ray observables  of γ-ray-emitting binaries: η Carinae and PSR B1259</vt:lpstr>
      <vt:lpstr>PowerPoint Presentation</vt:lpstr>
      <vt:lpstr>Outline</vt:lpstr>
      <vt:lpstr>Colliding Winds</vt:lpstr>
      <vt:lpstr>Lots of Parameters</vt:lpstr>
      <vt:lpstr>Hydrodynamics</vt:lpstr>
      <vt:lpstr>X-ray Radiative Transfer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2-10 keV RXTE Light Curve</vt:lpstr>
      <vt:lpstr>PowerPoint Presentation</vt:lpstr>
      <vt:lpstr>X-ray Spectrum at periastron</vt:lpstr>
      <vt:lpstr>NuStar spectra – beyond 10 keV</vt:lpstr>
      <vt:lpstr>NuStar spectra – beyond 10 keV</vt:lpstr>
      <vt:lpstr>NuStar spectra – beyond 10 keV</vt:lpstr>
      <vt:lpstr>Non-thermal X-rays of η Car</vt:lpstr>
      <vt:lpstr>PSR B1259</vt:lpstr>
      <vt:lpstr>PowerPoint Presentation</vt:lpstr>
      <vt:lpstr>PowerPoint Presentation</vt:lpstr>
      <vt:lpstr>PowerPoint Presentation</vt:lpstr>
      <vt:lpstr>PSR B1259-63 Observable: PDM</vt:lpstr>
      <vt:lpstr>PSR B1259-63: PDM</vt:lpstr>
      <vt:lpstr>PSR B1259-63: PDM</vt:lpstr>
      <vt:lpstr>PSR B1259-63: PDM</vt:lpstr>
      <vt:lpstr>PSR B1259-63: PDM</vt:lpstr>
      <vt:lpstr>PSR B1259-63: PDM</vt:lpstr>
      <vt:lpstr>PSR B1259-63: PDM</vt:lpstr>
      <vt:lpstr>PSR B1259-63: Results</vt:lpstr>
      <vt:lpstr>Future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Russell</dc:creator>
  <cp:lastModifiedBy>Christopher Russell</cp:lastModifiedBy>
  <cp:revision>45</cp:revision>
  <dcterms:created xsi:type="dcterms:W3CDTF">2017-07-05T16:40:41Z</dcterms:created>
  <dcterms:modified xsi:type="dcterms:W3CDTF">2017-08-01T17:53:53Z</dcterms:modified>
</cp:coreProperties>
</file>