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92" r:id="rId4"/>
    <p:sldId id="297" r:id="rId5"/>
    <p:sldId id="317" r:id="rId6"/>
    <p:sldId id="318" r:id="rId7"/>
    <p:sldId id="320" r:id="rId8"/>
    <p:sldId id="301" r:id="rId9"/>
    <p:sldId id="322" r:id="rId10"/>
    <p:sldId id="323" r:id="rId11"/>
    <p:sldId id="324" r:id="rId1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195FF"/>
    <a:srgbClr val="93F2A9"/>
    <a:srgbClr val="B900DC"/>
    <a:srgbClr val="00FA00"/>
    <a:srgbClr val="FF6081"/>
    <a:srgbClr val="33A3FF"/>
    <a:srgbClr val="D167FF"/>
    <a:srgbClr val="8500DC"/>
    <a:srgbClr val="006A98"/>
    <a:srgbClr val="00A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3" autoAdjust="0"/>
    <p:restoredTop sz="98269" autoAdjust="0"/>
  </p:normalViewPr>
  <p:slideViewPr>
    <p:cSldViewPr snapToGrid="0" snapToObjects="1">
      <p:cViewPr>
        <p:scale>
          <a:sx n="112" d="100"/>
          <a:sy n="112" d="100"/>
        </p:scale>
        <p:origin x="-928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F2AB2-8B8E-4642-B948-1854A6B228E2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53E1D-C1C1-8F4E-99F9-FB5CE23A8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74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E97D8-741E-7B4C-9C32-BC1433F1DF5E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B8920-FE96-0145-AB20-B5A3B1E5BE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41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B8920-FE96-0145-AB20-B5A3B1E5BEA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24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10444" y="6356350"/>
            <a:ext cx="1569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376092"/>
                </a:solidFill>
                <a:latin typeface="ヒラギノ丸ゴ Pro W4"/>
                <a:ea typeface="ヒラギノ丸ゴ Pro W4"/>
                <a:cs typeface="ヒラギノ丸ゴ Pro W4"/>
              </a:defRPr>
            </a:lvl1pPr>
          </a:lstStyle>
          <a:p>
            <a:r>
              <a:rPr lang="en-US" altLang="ja-JP" smtClean="0"/>
              <a:t>2015.10.21</a:t>
            </a: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057400" y="6356350"/>
            <a:ext cx="47879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accent1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defRPr>
            </a:lvl1pPr>
          </a:lstStyle>
          <a:p>
            <a:r>
              <a:rPr lang="en-US" altLang="ja-JP" b="1" dirty="0" smtClean="0"/>
              <a:t>AGN modeling in the </a:t>
            </a:r>
            <a:r>
              <a:rPr lang="en-US" altLang="ja-JP" b="1" i="1" dirty="0" smtClean="0"/>
              <a:t>ASTRO-H</a:t>
            </a:r>
            <a:r>
              <a:rPr lang="en-US" altLang="ja-JP" b="1" dirty="0" smtClean="0"/>
              <a:t> era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defRPr>
            </a:lvl1pPr>
          </a:lstStyle>
          <a:p>
            <a:fld id="{23D8ABF1-63FC-D64F-A8F9-932FAF56C9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6100" y="1119248"/>
            <a:ext cx="8140700" cy="2297051"/>
          </a:xfrm>
          <a:solidFill>
            <a:srgbClr val="33A3FF">
              <a:alpha val="46000"/>
            </a:srgbClr>
          </a:solidFill>
          <a:ln w="38100" cmpd="sng">
            <a:solidFill>
              <a:srgbClr val="000090"/>
            </a:solidFill>
          </a:ln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sz="4000" dirty="0">
                <a:latin typeface="ヒラギノ丸ゴ Pro W4"/>
                <a:ea typeface="ヒラギノ丸ゴ Pro W4"/>
                <a:cs typeface="ヒラギノ丸ゴ Pro W4"/>
              </a:rPr>
              <a:t>How to Compare AGNs with Stellar-Mass Black Holes</a:t>
            </a:r>
            <a:r>
              <a:rPr lang="en-US" altLang="ja-JP" sz="4000" dirty="0" smtClean="0"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40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altLang="ja-JP" sz="3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~ How </a:t>
            </a:r>
            <a:r>
              <a:rPr lang="en-US" altLang="ja-JP" sz="3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to challenge </a:t>
            </a:r>
            <a:r>
              <a:rPr lang="en-US" altLang="ja-JP" sz="3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3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altLang="ja-JP" sz="3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“</a:t>
            </a:r>
            <a:r>
              <a:rPr lang="en-US" altLang="ja-JP" sz="3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commonly-accepted views” ~  </a:t>
            </a:r>
            <a:endParaRPr lang="ja-JP" altLang="en-US" sz="32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4201" y="4298009"/>
            <a:ext cx="56679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kumimoji="1" lang="en-US" altLang="ja-JP" sz="3200" dirty="0" err="1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Makishima</a:t>
            </a:r>
            <a:r>
              <a:rPr kumimoji="1" lang="en-US" altLang="ja-JP" sz="3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, K.</a:t>
            </a:r>
          </a:p>
          <a:p>
            <a:pPr>
              <a:spcBef>
                <a:spcPts val="1200"/>
              </a:spcBef>
            </a:pPr>
            <a:r>
              <a:rPr lang="en-US" altLang="ja-JP" sz="28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RIKEN, Global Research Center</a:t>
            </a:r>
            <a:endParaRPr kumimoji="1" lang="ja-JP" altLang="en-US" sz="2800" dirty="0">
              <a:solidFill>
                <a:srgbClr val="008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18433" y="390229"/>
            <a:ext cx="5285625" cy="591802"/>
          </a:xfrm>
          <a:solidFill>
            <a:srgbClr val="D195FF"/>
          </a:solidFill>
          <a:ln w="28575"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altLang="ja-JP" sz="4000" dirty="0">
                <a:latin typeface="ヒラギノ丸ゴ Pro W4"/>
                <a:ea typeface="ヒラギノ丸ゴ Pro W4"/>
                <a:cs typeface="ヒラギノ丸ゴ Pro W4"/>
              </a:rPr>
              <a:t>8</a:t>
            </a:r>
            <a:r>
              <a:rPr kumimoji="1" lang="en-US" altLang="ja-JP" sz="4000" dirty="0" smtClean="0">
                <a:latin typeface="ヒラギノ丸ゴ Pro W4"/>
                <a:ea typeface="ヒラギノ丸ゴ Pro W4"/>
                <a:cs typeface="ヒラギノ丸ゴ Pro W4"/>
              </a:rPr>
              <a:t>. Conclusion</a:t>
            </a:r>
            <a:endParaRPr kumimoji="1" lang="ja-JP" altLang="en-US" sz="4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2015.10.21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AGN modeling in the ASTRO-H era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363904"/>
            <a:ext cx="904903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charset="2"/>
              <a:buChar char="²"/>
            </a:pPr>
            <a:r>
              <a:rPr kumimoji="1"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The 2-50 </a:t>
            </a:r>
            <a:r>
              <a:rPr kumimoji="1" lang="en-US" altLang="ja-JP" sz="2800" dirty="0" err="1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keV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 continua of </a:t>
            </a:r>
            <a:r>
              <a:rPr kumimoji="1" lang="en-US" altLang="ja-JP" sz="2800" dirty="0" err="1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Sy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 1’s consist 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of </a:t>
            </a:r>
            <a:br>
              <a:rPr kumimoji="1"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kumimoji="1"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t</a:t>
            </a:r>
            <a:r>
              <a:rPr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wo PL-shaped primary continua with different properties, and secondary reflection.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²"/>
            </a:pPr>
            <a:r>
              <a:rPr lang="en-US" altLang="ja-JP" sz="28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Relative dominance of the two primary continua depends on the </a:t>
            </a:r>
            <a:r>
              <a:rPr lang="en-US" altLang="ja-JP" sz="2800" dirty="0" err="1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Eddington</a:t>
            </a:r>
            <a:r>
              <a:rPr lang="en-US" altLang="ja-JP" sz="28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 ratio, possibly involving “state transitions”.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²"/>
            </a:pPr>
            <a:r>
              <a:rPr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The view provides a nice comparison between AGNs and BHBs,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²"/>
            </a:pPr>
            <a:r>
              <a:rPr lang="en-US" altLang="ja-JP" sz="28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The study will make a great leap with </a:t>
            </a:r>
            <a:r>
              <a:rPr lang="en-US" altLang="ja-JP" sz="2800" i="1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ASTRO-H.</a:t>
            </a:r>
            <a:endParaRPr lang="en-US" altLang="ja-JP" sz="2800" i="1" dirty="0">
              <a:solidFill>
                <a:srgbClr val="80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64652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4182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1143" y="135363"/>
            <a:ext cx="8042158" cy="714650"/>
          </a:xfrm>
          <a:solidFill>
            <a:srgbClr val="800000"/>
          </a:solidFill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chemeClr val="bg1"/>
                </a:solidFill>
                <a:latin typeface="ヒラギノ丸ゴ Pro W4"/>
                <a:ea typeface="ヒラギノ丸ゴ Pro W4"/>
                <a:cs typeface="ヒラギノ丸ゴ Pro W4"/>
              </a:rPr>
              <a:t>1</a:t>
            </a:r>
            <a:r>
              <a:rPr lang="en-US" altLang="ja-JP" sz="4000" i="1" dirty="0" smtClean="0">
                <a:solidFill>
                  <a:schemeClr val="bg1"/>
                </a:solidFill>
                <a:latin typeface="ヒラギノ丸ゴ Pro W4"/>
                <a:ea typeface="ヒラギノ丸ゴ Pro W4"/>
                <a:cs typeface="ヒラギノ丸ゴ Pro W4"/>
              </a:rPr>
              <a:t>.</a:t>
            </a:r>
            <a:r>
              <a:rPr lang="en-US" altLang="ja-JP" sz="4000" dirty="0" smtClean="0">
                <a:solidFill>
                  <a:schemeClr val="bg1"/>
                </a:solidFill>
                <a:latin typeface="ヒラギノ丸ゴ Pro W4"/>
                <a:ea typeface="ヒラギノ丸ゴ Pro W4"/>
                <a:cs typeface="ヒラギノ丸ゴ Pro W4"/>
              </a:rPr>
              <a:t> BHs with ~10 to ~10</a:t>
            </a:r>
            <a:r>
              <a:rPr lang="en-US" altLang="ja-JP" sz="4000" baseline="30000" dirty="0" smtClean="0">
                <a:solidFill>
                  <a:schemeClr val="bg1"/>
                </a:solidFill>
                <a:latin typeface="ヒラギノ丸ゴ Pro W4"/>
                <a:ea typeface="ヒラギノ丸ゴ Pro W4"/>
                <a:cs typeface="ヒラギノ丸ゴ Pro W4"/>
              </a:rPr>
              <a:t>9</a:t>
            </a:r>
            <a:r>
              <a:rPr lang="en-US" altLang="ja-JP" sz="4000" dirty="0" smtClean="0">
                <a:solidFill>
                  <a:schemeClr val="bg1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4000" i="1" dirty="0" smtClean="0">
                <a:solidFill>
                  <a:schemeClr val="bg1"/>
                </a:solidFill>
                <a:latin typeface="ヒラギノ丸ゴ Pro W4"/>
                <a:ea typeface="ヒラギノ丸ゴ Pro W4"/>
                <a:cs typeface="ヒラギノ丸ゴ Pro W4"/>
              </a:rPr>
              <a:t>M</a:t>
            </a:r>
            <a:r>
              <a:rPr lang="en-US" altLang="ja-JP" sz="2400" baseline="-25000" dirty="0" smtClean="0">
                <a:solidFill>
                  <a:schemeClr val="bg1"/>
                </a:solidFill>
                <a:latin typeface="ヒラギノ丸ゴ Pro W4"/>
                <a:ea typeface="ヒラギノ丸ゴ Pro W4"/>
                <a:cs typeface="ヒラギノ丸ゴ Pro W4"/>
              </a:rPr>
              <a:t>◎</a:t>
            </a:r>
            <a:endParaRPr lang="ja-JP" altLang="en-US" sz="2400" baseline="-25000" dirty="0">
              <a:solidFill>
                <a:schemeClr val="bg1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AGN modeling in the ASTRO-H era</a:t>
            </a:r>
            <a:endParaRPr lang="ja-JP" alt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0688" y="842400"/>
            <a:ext cx="8509000" cy="2899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u="sng" dirty="0" smtClean="0">
                <a:latin typeface="ヒラギノ丸ゴ Pro W4"/>
                <a:ea typeface="ヒラギノ丸ゴ Pro W4"/>
                <a:cs typeface="ヒラギノ丸ゴ Pro W4"/>
              </a:rPr>
              <a:t>Motivation</a:t>
            </a:r>
            <a:r>
              <a:rPr kumimoji="1"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:</a:t>
            </a:r>
          </a:p>
          <a:p>
            <a:pPr marL="342900" indent="-342900">
              <a:lnSpc>
                <a:spcPts val="3160"/>
              </a:lnSpc>
              <a:spcBef>
                <a:spcPts val="900"/>
              </a:spcBef>
              <a:buFont typeface="Wingdings" charset="2"/>
              <a:buChar char="²"/>
            </a:pPr>
            <a:r>
              <a:rPr kumimoji="1"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AGNs</a:t>
            </a:r>
            <a:r>
              <a:rPr kumimoji="1"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, 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ULXs</a:t>
            </a:r>
            <a:r>
              <a:rPr kumimoji="1"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, and 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BHBs</a:t>
            </a:r>
            <a:r>
              <a:rPr kumimoji="1"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 are all accreting BHs.</a:t>
            </a:r>
          </a:p>
          <a:p>
            <a:pPr marL="342900" indent="-342900">
              <a:lnSpc>
                <a:spcPts val="3160"/>
              </a:lnSpc>
              <a:spcBef>
                <a:spcPts val="900"/>
              </a:spcBef>
              <a:buFont typeface="Wingdings" charset="2"/>
              <a:buChar char="²"/>
            </a:pP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It is said: “all these BHs can be scaled by the BH mass </a:t>
            </a:r>
            <a:r>
              <a:rPr lang="en-US" altLang="ja-JP" sz="2800" i="1" dirty="0" smtClean="0">
                <a:latin typeface="ヒラギノ丸ゴ Pro W4"/>
                <a:ea typeface="ヒラギノ丸ゴ Pro W4"/>
                <a:cs typeface="ヒラギノ丸ゴ Pro W4"/>
              </a:rPr>
              <a:t>M</a:t>
            </a:r>
            <a:r>
              <a:rPr lang="en-US" altLang="ja-JP" sz="2800" baseline="-25000" dirty="0" smtClean="0">
                <a:latin typeface="ヒラギノ丸ゴ Pro W4"/>
                <a:ea typeface="ヒラギノ丸ゴ Pro W4"/>
                <a:cs typeface="ヒラギノ丸ゴ Pro W4"/>
              </a:rPr>
              <a:t>BH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 and the </a:t>
            </a:r>
            <a:r>
              <a:rPr lang="en-US" altLang="ja-JP" sz="2800" dirty="0" err="1" smtClean="0">
                <a:latin typeface="ヒラギノ丸ゴ Pro W4"/>
                <a:ea typeface="ヒラギノ丸ゴ Pro W4"/>
                <a:cs typeface="ヒラギノ丸ゴ Pro W4"/>
              </a:rPr>
              <a:t>Eddington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 ratio </a:t>
            </a:r>
            <a:r>
              <a:rPr lang="en-US" altLang="ja-JP" sz="2800" dirty="0" err="1" smtClean="0">
                <a:latin typeface="ヒラギノ丸ゴ Pro W4"/>
                <a:ea typeface="ヒラギノ丸ゴ Pro W4"/>
                <a:cs typeface="ヒラギノ丸ゴ Pro W4"/>
              </a:rPr>
              <a:t>η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”.</a:t>
            </a:r>
            <a:r>
              <a:rPr kumimoji="1"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</a:p>
          <a:p>
            <a:pPr marL="342900" indent="-342900">
              <a:lnSpc>
                <a:spcPts val="3160"/>
              </a:lnSpc>
              <a:spcBef>
                <a:spcPts val="900"/>
              </a:spcBef>
              <a:buFont typeface="Wingdings" charset="2"/>
              <a:buChar char="²"/>
            </a:pPr>
            <a:r>
              <a:rPr lang="en-US" altLang="ja-JP" sz="28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Nevertheless, </a:t>
            </a:r>
            <a:r>
              <a:rPr lang="en-US" altLang="ja-JP" sz="28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meaningful comparisons among these classes have been surprisingly poor. </a:t>
            </a:r>
            <a:endParaRPr kumimoji="1" lang="ja-JP" altLang="en-US" sz="28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2466" y="3775766"/>
            <a:ext cx="8509000" cy="227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60"/>
              </a:lnSpc>
              <a:spcBef>
                <a:spcPts val="900"/>
              </a:spcBef>
            </a:pPr>
            <a:r>
              <a:rPr kumimoji="1" lang="en-US" altLang="ja-JP" sz="2800" u="sng" dirty="0" smtClean="0">
                <a:latin typeface="ヒラギノ丸ゴ Pro W4"/>
                <a:ea typeface="ヒラギノ丸ゴ Pro W4"/>
                <a:cs typeface="ヒラギノ丸ゴ Pro W4"/>
              </a:rPr>
              <a:t>Strategy</a:t>
            </a:r>
            <a:r>
              <a:rPr kumimoji="1"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:</a:t>
            </a:r>
          </a:p>
          <a:p>
            <a:pPr marL="342900" indent="-342900">
              <a:lnSpc>
                <a:spcPts val="3060"/>
              </a:lnSpc>
              <a:spcBef>
                <a:spcPts val="900"/>
              </a:spcBef>
              <a:buFont typeface="Wingdings" charset="2"/>
              <a:buChar char="²"/>
            </a:pP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To identify how various properties of mass- accreting BHs scale with </a:t>
            </a:r>
            <a:r>
              <a:rPr lang="en-US" altLang="ja-JP" sz="2800" i="1" dirty="0" smtClean="0">
                <a:latin typeface="ヒラギノ丸ゴ Pro W4"/>
                <a:ea typeface="ヒラギノ丸ゴ Pro W4"/>
                <a:cs typeface="ヒラギノ丸ゴ Pro W4"/>
              </a:rPr>
              <a:t>M</a:t>
            </a:r>
            <a:r>
              <a:rPr lang="en-US" altLang="ja-JP" sz="2800" baseline="-25000" dirty="0" smtClean="0">
                <a:latin typeface="ヒラギノ丸ゴ Pro W4"/>
                <a:ea typeface="ヒラギノ丸ゴ Pro W4"/>
                <a:cs typeface="ヒラギノ丸ゴ Pro W4"/>
              </a:rPr>
              <a:t>BH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.</a:t>
            </a:r>
            <a:endParaRPr kumimoji="1" lang="en-US" altLang="ja-JP" sz="28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342900" indent="-342900">
              <a:lnSpc>
                <a:spcPts val="3060"/>
              </a:lnSpc>
              <a:spcBef>
                <a:spcPts val="900"/>
              </a:spcBef>
              <a:buFont typeface="Wingdings" charset="2"/>
              <a:buChar char="²"/>
            </a:pP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To make data-oriented (not theory-driven) comparisons among these classes.</a:t>
            </a:r>
            <a:endParaRPr kumimoji="1" lang="ja-JP" altLang="en-US" sz="28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90688" y="5151218"/>
            <a:ext cx="8088188" cy="918881"/>
          </a:xfrm>
          <a:prstGeom prst="round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10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台形 88"/>
          <p:cNvSpPr/>
          <p:nvPr/>
        </p:nvSpPr>
        <p:spPr>
          <a:xfrm rot="13472131">
            <a:off x="297358" y="3317318"/>
            <a:ext cx="5151125" cy="610733"/>
          </a:xfrm>
          <a:prstGeom prst="trapezoid">
            <a:avLst>
              <a:gd name="adj" fmla="val 103426"/>
            </a:avLst>
          </a:prstGeom>
          <a:solidFill>
            <a:schemeClr val="accent3">
              <a:lumMod val="60000"/>
              <a:lumOff val="40000"/>
              <a:alpha val="87000"/>
            </a:scheme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/>
          <p:nvPr/>
        </p:nvSpPr>
        <p:spPr>
          <a:xfrm rot="2705766">
            <a:off x="637897" y="3298288"/>
            <a:ext cx="46128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tx2">
                    <a:lumMod val="25000"/>
                  </a:schemeClr>
                </a:solidFill>
                <a:latin typeface="Arial"/>
                <a:cs typeface="Arial"/>
              </a:rPr>
              <a:t>ULX 0.3~3x10</a:t>
            </a:r>
            <a:r>
              <a:rPr kumimoji="1" lang="en-US" altLang="ja-JP" sz="3200" baseline="30000" dirty="0" smtClean="0">
                <a:solidFill>
                  <a:schemeClr val="tx2">
                    <a:lumMod val="25000"/>
                  </a:schemeClr>
                </a:solidFill>
                <a:latin typeface="Arial"/>
                <a:cs typeface="Arial"/>
              </a:rPr>
              <a:t>40</a:t>
            </a:r>
            <a:r>
              <a:rPr kumimoji="1" lang="en-US" altLang="ja-JP" sz="3200" b="1" baseline="30000" dirty="0" smtClean="0">
                <a:solidFill>
                  <a:schemeClr val="tx2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kumimoji="1" lang="en-US" altLang="ja-JP" sz="3200" dirty="0" smtClean="0">
                <a:solidFill>
                  <a:schemeClr val="tx2">
                    <a:lumMod val="25000"/>
                  </a:schemeClr>
                </a:solidFill>
                <a:latin typeface="Arial"/>
                <a:cs typeface="Arial"/>
              </a:rPr>
              <a:t>erg/s </a:t>
            </a:r>
            <a:endParaRPr kumimoji="1" lang="ja-JP" altLang="en-US" sz="3200" dirty="0">
              <a:solidFill>
                <a:schemeClr val="tx2">
                  <a:lumMod val="25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" name="図形グループ 5"/>
          <p:cNvGrpSpPr/>
          <p:nvPr/>
        </p:nvGrpSpPr>
        <p:grpSpPr>
          <a:xfrm>
            <a:off x="1275427" y="4423110"/>
            <a:ext cx="3460063" cy="737699"/>
            <a:chOff x="854426" y="4592429"/>
            <a:chExt cx="4072723" cy="979805"/>
          </a:xfrm>
          <a:solidFill>
            <a:srgbClr val="0000FF"/>
          </a:solidFill>
          <a:effectLst/>
        </p:grpSpPr>
        <p:sp>
          <p:nvSpPr>
            <p:cNvPr id="43" name="角丸四角形 42"/>
            <p:cNvSpPr/>
            <p:nvPr/>
          </p:nvSpPr>
          <p:spPr>
            <a:xfrm>
              <a:off x="854426" y="4629585"/>
              <a:ext cx="575208" cy="942649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5" name="円形吹き出し 4"/>
            <p:cNvSpPr/>
            <p:nvPr/>
          </p:nvSpPr>
          <p:spPr>
            <a:xfrm>
              <a:off x="1644060" y="4592429"/>
              <a:ext cx="3283089" cy="897417"/>
            </a:xfrm>
            <a:prstGeom prst="wedgeEllipseCallout">
              <a:avLst>
                <a:gd name="adj1" fmla="val -61919"/>
                <a:gd name="adj2" fmla="val 34331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Low/Hard (LHS) </a:t>
              </a:r>
              <a:endParaRPr kumimoji="1" lang="ja-JP" altLang="en-US" sz="24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grpSp>
        <p:nvGrpSpPr>
          <p:cNvPr id="44" name="図形グループ 43"/>
          <p:cNvGrpSpPr/>
          <p:nvPr/>
        </p:nvGrpSpPr>
        <p:grpSpPr>
          <a:xfrm>
            <a:off x="138022" y="424643"/>
            <a:ext cx="9042966" cy="5254323"/>
            <a:chOff x="-25468" y="777418"/>
            <a:chExt cx="9042966" cy="5254323"/>
          </a:xfrm>
          <a:effectLst/>
        </p:grpSpPr>
        <p:sp>
          <p:nvSpPr>
            <p:cNvPr id="45" name="テキスト ボックス 44"/>
            <p:cNvSpPr txBox="1"/>
            <p:nvPr/>
          </p:nvSpPr>
          <p:spPr>
            <a:xfrm rot="16200000">
              <a:off x="-213013" y="1226667"/>
              <a:ext cx="148327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i="1" dirty="0" smtClean="0">
                  <a:latin typeface="ヒラギノ丸ゴ Pro W4"/>
                  <a:ea typeface="ヒラギノ丸ゴ Pro W4"/>
                  <a:cs typeface="ヒラギノ丸ゴ Pro W4"/>
                </a:rPr>
                <a:t>L/</a:t>
              </a:r>
              <a:r>
                <a:rPr kumimoji="1" lang="en-US" altLang="ja-JP" sz="3200" i="1" dirty="0" err="1" smtClean="0">
                  <a:latin typeface="ヒラギノ丸ゴ Pro W4"/>
                  <a:ea typeface="ヒラギノ丸ゴ Pro W4"/>
                  <a:cs typeface="ヒラギノ丸ゴ Pro W4"/>
                </a:rPr>
                <a:t>L</a:t>
              </a:r>
              <a:r>
                <a:rPr kumimoji="1" lang="en-US" altLang="ja-JP" sz="3200" baseline="-25000" dirty="0" err="1">
                  <a:latin typeface="ヒラギノ丸ゴ Pro W4"/>
                  <a:ea typeface="ヒラギノ丸ゴ Pro W4"/>
                  <a:cs typeface="ヒラギノ丸ゴ Pro W4"/>
                </a:rPr>
                <a:t>E</a:t>
              </a:r>
              <a:r>
                <a:rPr kumimoji="1" lang="en-US" altLang="ja-JP" sz="3200" baseline="-25000" dirty="0" err="1" smtClean="0">
                  <a:latin typeface="ヒラギノ丸ゴ Pro W4"/>
                  <a:ea typeface="ヒラギノ丸ゴ Pro W4"/>
                  <a:cs typeface="ヒラギノ丸ゴ Pro W4"/>
                </a:rPr>
                <a:t>dd</a:t>
              </a:r>
              <a:endParaRPr kumimoji="1" lang="ja-JP" altLang="en-US" sz="3200" baseline="-25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cxnSp>
          <p:nvCxnSpPr>
            <p:cNvPr id="46" name="直線矢印コネクタ 45"/>
            <p:cNvCxnSpPr/>
            <p:nvPr/>
          </p:nvCxnSpPr>
          <p:spPr>
            <a:xfrm>
              <a:off x="777240" y="5559213"/>
              <a:ext cx="7898180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 flipV="1">
              <a:off x="777240" y="2074333"/>
              <a:ext cx="61041" cy="348488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777240" y="5203525"/>
              <a:ext cx="7543800" cy="47759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773791" y="4283060"/>
              <a:ext cx="7543800" cy="47759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772616" y="3429000"/>
              <a:ext cx="7543800" cy="47759"/>
            </a:xfrm>
            <a:prstGeom prst="line">
              <a:avLst/>
            </a:prstGeom>
            <a:ln w="28575" cmpd="sng">
              <a:solidFill>
                <a:srgbClr val="FF0000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761939" y="2534432"/>
              <a:ext cx="7543800" cy="47759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761939" y="1660509"/>
              <a:ext cx="7543800" cy="47759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テキスト ボックス 52"/>
            <p:cNvSpPr txBox="1"/>
            <p:nvPr/>
          </p:nvSpPr>
          <p:spPr>
            <a:xfrm>
              <a:off x="7670430" y="4917963"/>
              <a:ext cx="13470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i="1" dirty="0" smtClean="0">
                  <a:latin typeface="ヒラギノ丸ゴ Pro W4"/>
                  <a:ea typeface="ヒラギノ丸ゴ Pro W4"/>
                  <a:cs typeface="ヒラギノ丸ゴ Pro W4"/>
                </a:rPr>
                <a:t>M/M</a:t>
              </a:r>
              <a:r>
                <a:rPr kumimoji="1" lang="en-US" altLang="ja-JP" sz="2800" baseline="-25000" dirty="0" smtClean="0">
                  <a:latin typeface="ヒラギノ丸ゴ Pro W4"/>
                  <a:ea typeface="ヒラギノ丸ゴ Pro W4"/>
                  <a:cs typeface="ヒラギノ丸ゴ Pro W4"/>
                </a:rPr>
                <a:t>◎</a:t>
              </a:r>
              <a:endParaRPr kumimoji="1" lang="ja-JP" altLang="en-US" sz="2800" baseline="-25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838281" y="5535078"/>
              <a:ext cx="5860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10</a:t>
              </a:r>
              <a:endParaRPr kumimoji="1" lang="ja-JP" altLang="en-US" sz="24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1582966" y="5533774"/>
              <a:ext cx="7232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10</a:t>
              </a:r>
              <a:r>
                <a:rPr kumimoji="1" lang="en-US" altLang="ja-JP" sz="2400" baseline="30000" dirty="0" smtClean="0">
                  <a:latin typeface="ヒラギノ丸ゴ Pro W4"/>
                  <a:ea typeface="ヒラギノ丸ゴ Pro W4"/>
                  <a:cs typeface="ヒラギノ丸ゴ Pro W4"/>
                </a:rPr>
                <a:t>2</a:t>
              </a:r>
              <a:endParaRPr kumimoji="1" lang="ja-JP" altLang="en-US" sz="2400" baseline="30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2453701" y="5517232"/>
              <a:ext cx="7197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10</a:t>
              </a:r>
              <a:r>
                <a:rPr kumimoji="1" lang="en-US" altLang="ja-JP" sz="2400" baseline="30000" dirty="0">
                  <a:latin typeface="ヒラギノ丸ゴ Pro W4"/>
                  <a:ea typeface="ヒラギノ丸ゴ Pro W4"/>
                  <a:cs typeface="ヒラギノ丸ゴ Pro W4"/>
                </a:rPr>
                <a:t>3</a:t>
              </a:r>
              <a:endParaRPr kumimoji="1" lang="ja-JP" altLang="en-US" sz="2400" baseline="30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361591" y="5517232"/>
              <a:ext cx="7360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10</a:t>
              </a:r>
              <a:r>
                <a:rPr kumimoji="1" lang="en-US" altLang="ja-JP" sz="2400" baseline="30000" dirty="0">
                  <a:latin typeface="ヒラギノ丸ゴ Pro W4"/>
                  <a:ea typeface="ヒラギノ丸ゴ Pro W4"/>
                  <a:cs typeface="ヒラギノ丸ゴ Pro W4"/>
                </a:rPr>
                <a:t>4</a:t>
              </a:r>
              <a:endParaRPr kumimoji="1" lang="ja-JP" altLang="en-US" sz="2400" baseline="30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4240285" y="5545793"/>
              <a:ext cx="7197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10</a:t>
              </a:r>
              <a:r>
                <a:rPr kumimoji="1" lang="en-US" altLang="ja-JP" sz="2400" baseline="30000" dirty="0">
                  <a:latin typeface="ヒラギノ丸ゴ Pro W4"/>
                  <a:ea typeface="ヒラギノ丸ゴ Pro W4"/>
                  <a:cs typeface="ヒラギノ丸ゴ Pro W4"/>
                </a:rPr>
                <a:t>5</a:t>
              </a:r>
              <a:endParaRPr kumimoji="1" lang="ja-JP" altLang="en-US" sz="2400" baseline="30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cxnSp>
          <p:nvCxnSpPr>
            <p:cNvPr id="60" name="直線コネクタ 59"/>
            <p:cNvCxnSpPr/>
            <p:nvPr/>
          </p:nvCxnSpPr>
          <p:spPr>
            <a:xfrm>
              <a:off x="1041976" y="1430945"/>
              <a:ext cx="0" cy="4128268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4572000" y="1196752"/>
              <a:ext cx="29196" cy="4334222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6372200" y="1347285"/>
              <a:ext cx="29196" cy="4211928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1914681" y="1314315"/>
              <a:ext cx="29196" cy="4334222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2814612" y="1268760"/>
              <a:ext cx="29196" cy="4334222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>
              <a:off x="3722502" y="1265797"/>
              <a:ext cx="29196" cy="4334222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5465524" y="1314315"/>
              <a:ext cx="29196" cy="4334222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7282358" y="1268760"/>
              <a:ext cx="0" cy="4334222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>
              <a:off x="8100392" y="1268760"/>
              <a:ext cx="29196" cy="4334222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テキスト ボックス 69"/>
            <p:cNvSpPr txBox="1"/>
            <p:nvPr/>
          </p:nvSpPr>
          <p:spPr>
            <a:xfrm>
              <a:off x="5163005" y="5558893"/>
              <a:ext cx="7197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10</a:t>
              </a:r>
              <a:r>
                <a:rPr kumimoji="1" lang="en-US" altLang="ja-JP" sz="2400" baseline="30000" dirty="0">
                  <a:latin typeface="ヒラギノ丸ゴ Pro W4"/>
                  <a:ea typeface="ヒラギノ丸ゴ Pro W4"/>
                  <a:cs typeface="ヒラギノ丸ゴ Pro W4"/>
                </a:rPr>
                <a:t>6</a:t>
              </a:r>
              <a:endParaRPr kumimoji="1" lang="ja-JP" altLang="en-US" sz="2400" baseline="30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6069681" y="5559213"/>
              <a:ext cx="7197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10</a:t>
              </a:r>
              <a:r>
                <a:rPr kumimoji="1" lang="en-US" altLang="ja-JP" sz="2400" baseline="30000" dirty="0">
                  <a:latin typeface="ヒラギノ丸ゴ Pro W4"/>
                  <a:ea typeface="ヒラギノ丸ゴ Pro W4"/>
                  <a:cs typeface="ヒラギノ丸ゴ Pro W4"/>
                </a:rPr>
                <a:t>7</a:t>
              </a:r>
              <a:endParaRPr kumimoji="1" lang="ja-JP" altLang="en-US" sz="2400" baseline="30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6950643" y="5559213"/>
              <a:ext cx="7197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10</a:t>
              </a:r>
              <a:r>
                <a:rPr kumimoji="1" lang="en-US" altLang="ja-JP" sz="2400" baseline="30000" dirty="0">
                  <a:latin typeface="ヒラギノ丸ゴ Pro W4"/>
                  <a:ea typeface="ヒラギノ丸ゴ Pro W4"/>
                  <a:cs typeface="ヒラギノ丸ゴ Pro W4"/>
                </a:rPr>
                <a:t>8</a:t>
              </a:r>
              <a:endParaRPr kumimoji="1" lang="ja-JP" altLang="en-US" sz="2400" baseline="30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337593" y="3167390"/>
              <a:ext cx="38533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000000"/>
                  </a:solidFill>
                  <a:latin typeface="ヒラギノ丸ゴ Pro W4"/>
                  <a:ea typeface="ヒラギノ丸ゴ Pro W4"/>
                  <a:cs typeface="ヒラギノ丸ゴ Pro W4"/>
                </a:rPr>
                <a:t>1</a:t>
              </a:r>
              <a:endParaRPr kumimoji="1" lang="ja-JP" altLang="en-US" sz="2400" dirty="0">
                <a:solidFill>
                  <a:srgbClr val="000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187933" y="2272822"/>
              <a:ext cx="5860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10</a:t>
              </a:r>
              <a:endParaRPr kumimoji="1" lang="ja-JP" altLang="en-US" sz="24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105263" y="4069209"/>
              <a:ext cx="6786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0.1</a:t>
              </a:r>
              <a:endParaRPr kumimoji="1" lang="ja-JP" altLang="en-US" sz="24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-25468" y="4989674"/>
              <a:ext cx="8793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0.01</a:t>
              </a:r>
              <a:endParaRPr kumimoji="1" lang="ja-JP" altLang="en-US" sz="24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7790976" y="5570076"/>
              <a:ext cx="7197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10</a:t>
              </a:r>
              <a:r>
                <a:rPr kumimoji="1" lang="en-US" altLang="ja-JP" sz="2400" baseline="30000" dirty="0" smtClean="0">
                  <a:latin typeface="ヒラギノ丸ゴ Pro W4"/>
                  <a:ea typeface="ヒラギノ丸ゴ Pro W4"/>
                  <a:cs typeface="ヒラギノ丸ゴ Pro W4"/>
                </a:rPr>
                <a:t>9</a:t>
              </a:r>
              <a:endParaRPr kumimoji="1" lang="ja-JP" altLang="en-US" sz="2400" baseline="30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28729" y="107242"/>
            <a:ext cx="6021961" cy="632497"/>
          </a:xfrm>
          <a:solidFill>
            <a:srgbClr val="FF0000">
              <a:alpha val="39000"/>
            </a:srgbClr>
          </a:solidFill>
          <a:ln w="28575" cmpd="sng">
            <a:solidFill>
              <a:srgbClr val="000000"/>
            </a:solidFill>
          </a:ln>
          <a:effectLst/>
        </p:spPr>
        <p:txBody>
          <a:bodyPr>
            <a:normAutofit fontScale="90000"/>
          </a:bodyPr>
          <a:lstStyle/>
          <a:p>
            <a:pPr algn="ctr"/>
            <a:r>
              <a:rPr lang="en-US" altLang="ja-JP" dirty="0" smtClean="0">
                <a:latin typeface="ヒラギノ丸ゴ Pro W4"/>
                <a:ea typeface="ヒラギノ丸ゴ Pro W4"/>
                <a:cs typeface="ヒラギノ丸ゴ Pro W4"/>
              </a:rPr>
              <a:t>2. Luminosity vs. Mass</a:t>
            </a:r>
            <a:endParaRPr kumimoji="1" lang="ja-JP" altLang="en-US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cxnSp>
        <p:nvCxnSpPr>
          <p:cNvPr id="82" name="直線コネクタ 81"/>
          <p:cNvCxnSpPr/>
          <p:nvPr/>
        </p:nvCxnSpPr>
        <p:spPr>
          <a:xfrm flipV="1">
            <a:off x="5569895" y="1721558"/>
            <a:ext cx="0" cy="3389273"/>
          </a:xfrm>
          <a:prstGeom prst="line">
            <a:avLst/>
          </a:prstGeom>
          <a:ln w="38100" cmpd="sng">
            <a:solidFill>
              <a:srgbClr val="FF66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5585517" y="5594927"/>
            <a:ext cx="2921765" cy="5448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rgbClr val="000000"/>
                </a:solidFill>
                <a:latin typeface="ヒラギノ丸ゴ Pro W4"/>
                <a:ea typeface="ヒラギノ丸ゴ Pro W4"/>
                <a:cs typeface="ヒラギノ丸ゴ Pro W4"/>
              </a:rPr>
              <a:t>AGN</a:t>
            </a:r>
            <a:endParaRPr kumimoji="1" lang="ja-JP" altLang="en-US" sz="2800" dirty="0">
              <a:solidFill>
                <a:srgbClr val="00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7" name="図形グループ 6"/>
          <p:cNvGrpSpPr/>
          <p:nvPr/>
        </p:nvGrpSpPr>
        <p:grpSpPr>
          <a:xfrm>
            <a:off x="1262696" y="3437230"/>
            <a:ext cx="3384479" cy="1281068"/>
            <a:chOff x="855806" y="3767182"/>
            <a:chExt cx="3384479" cy="1281068"/>
          </a:xfrm>
          <a:effectLst/>
        </p:grpSpPr>
        <p:sp>
          <p:nvSpPr>
            <p:cNvPr id="3" name="角丸四角形 2"/>
            <p:cNvSpPr/>
            <p:nvPr/>
          </p:nvSpPr>
          <p:spPr>
            <a:xfrm>
              <a:off x="855806" y="3767182"/>
              <a:ext cx="501412" cy="1281068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87" name="円形吹き出し 86"/>
            <p:cNvSpPr/>
            <p:nvPr/>
          </p:nvSpPr>
          <p:spPr>
            <a:xfrm>
              <a:off x="1600769" y="3901298"/>
              <a:ext cx="2639516" cy="722872"/>
            </a:xfrm>
            <a:prstGeom prst="wedgeEllipseCallout">
              <a:avLst>
                <a:gd name="adj1" fmla="val -67020"/>
                <a:gd name="adj2" fmla="val 37440"/>
              </a:avLst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1"/>
                  </a:solidFill>
                  <a:latin typeface="ヒラギノ丸ゴ Pro W4"/>
                  <a:ea typeface="ヒラギノ丸ゴ Pro W4"/>
                  <a:cs typeface="ヒラギノ丸ゴ Pro W4"/>
                </a:rPr>
                <a:t>High/soft (HSS)</a:t>
              </a:r>
              <a:endParaRPr kumimoji="1" lang="ja-JP" altLang="en-US" sz="2400" dirty="0">
                <a:solidFill>
                  <a:schemeClr val="bg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grpSp>
        <p:nvGrpSpPr>
          <p:cNvPr id="4" name="図形グループ 3"/>
          <p:cNvGrpSpPr/>
          <p:nvPr/>
        </p:nvGrpSpPr>
        <p:grpSpPr>
          <a:xfrm>
            <a:off x="1371738" y="1269299"/>
            <a:ext cx="1236236" cy="3903775"/>
            <a:chOff x="925159" y="1739785"/>
            <a:chExt cx="1236236" cy="3903775"/>
          </a:xfrm>
          <a:effectLst/>
        </p:grpSpPr>
        <p:cxnSp>
          <p:nvCxnSpPr>
            <p:cNvPr id="79" name="直線コネクタ 78"/>
            <p:cNvCxnSpPr/>
            <p:nvPr/>
          </p:nvCxnSpPr>
          <p:spPr>
            <a:xfrm flipV="1">
              <a:off x="1317529" y="2276710"/>
              <a:ext cx="14318" cy="3366850"/>
            </a:xfrm>
            <a:prstGeom prst="line">
              <a:avLst/>
            </a:prstGeom>
            <a:ln w="28575" cmpd="sng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/>
            <p:cNvSpPr txBox="1"/>
            <p:nvPr/>
          </p:nvSpPr>
          <p:spPr>
            <a:xfrm>
              <a:off x="925159" y="1739785"/>
              <a:ext cx="12362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tx2"/>
                  </a:solidFill>
                  <a:latin typeface="ヒラギノ丸ゴ Pro W4"/>
                  <a:ea typeface="ヒラギノ丸ゴ Pro W4"/>
                  <a:cs typeface="ヒラギノ丸ゴ Pro W4"/>
                </a:rPr>
                <a:t>2</a:t>
              </a:r>
              <a:r>
                <a:rPr kumimoji="1" lang="en-US" altLang="ja-JP" sz="2800" dirty="0" smtClean="0">
                  <a:solidFill>
                    <a:schemeClr val="tx2"/>
                  </a:solidFill>
                  <a:latin typeface="ヒラギノ丸ゴ Pro W4"/>
                  <a:ea typeface="ヒラギノ丸ゴ Pro W4"/>
                  <a:cs typeface="ヒラギノ丸ゴ Pro W4"/>
                </a:rPr>
                <a:t>0</a:t>
              </a:r>
              <a:r>
                <a:rPr kumimoji="1" lang="en-US" altLang="ja-JP" sz="2800" i="1" dirty="0" smtClean="0">
                  <a:solidFill>
                    <a:schemeClr val="tx2"/>
                  </a:solidFill>
                  <a:latin typeface="ヒラギノ丸ゴ Pro W4"/>
                  <a:ea typeface="ヒラギノ丸ゴ Pro W4"/>
                  <a:cs typeface="ヒラギノ丸ゴ Pro W4"/>
                </a:rPr>
                <a:t>M</a:t>
              </a:r>
              <a:r>
                <a:rPr kumimoji="1" lang="en-US" altLang="ja-JP" sz="2800" baseline="-25000" dirty="0" smtClean="0">
                  <a:solidFill>
                    <a:schemeClr val="tx2"/>
                  </a:solidFill>
                  <a:latin typeface="ヒラギノ丸ゴ Pro W4"/>
                  <a:ea typeface="ヒラギノ丸ゴ Pro W4"/>
                  <a:cs typeface="ヒラギノ丸ゴ Pro W4"/>
                </a:rPr>
                <a:t>◎</a:t>
              </a:r>
              <a:endParaRPr kumimoji="1" lang="ja-JP" altLang="en-US" sz="2800" baseline="-25000" dirty="0">
                <a:solidFill>
                  <a:schemeClr val="tx2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grpSp>
        <p:nvGrpSpPr>
          <p:cNvPr id="8" name="図形グループ 7"/>
          <p:cNvGrpSpPr/>
          <p:nvPr/>
        </p:nvGrpSpPr>
        <p:grpSpPr>
          <a:xfrm>
            <a:off x="1264987" y="2829824"/>
            <a:ext cx="3382188" cy="880362"/>
            <a:chOff x="858097" y="3196710"/>
            <a:chExt cx="3382188" cy="880362"/>
          </a:xfrm>
          <a:effectLst/>
        </p:grpSpPr>
        <p:sp>
          <p:nvSpPr>
            <p:cNvPr id="42" name="角丸四角形 41"/>
            <p:cNvSpPr/>
            <p:nvPr/>
          </p:nvSpPr>
          <p:spPr>
            <a:xfrm>
              <a:off x="858097" y="3767182"/>
              <a:ext cx="499121" cy="309890"/>
            </a:xfrm>
            <a:prstGeom prst="round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88" name="円形吹き出し 87"/>
            <p:cNvSpPr/>
            <p:nvPr/>
          </p:nvSpPr>
          <p:spPr>
            <a:xfrm>
              <a:off x="1713564" y="3196710"/>
              <a:ext cx="2526721" cy="722872"/>
            </a:xfrm>
            <a:prstGeom prst="wedgeEllipseCallout">
              <a:avLst>
                <a:gd name="adj1" fmla="val -68713"/>
                <a:gd name="adj2" fmla="val 59249"/>
              </a:avLst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1"/>
                  </a:solidFill>
                  <a:latin typeface="ヒラギノ丸ゴ Pro W4"/>
                  <a:ea typeface="ヒラギノ丸ゴ Pro W4"/>
                  <a:cs typeface="ヒラギノ丸ゴ Pro W4"/>
                </a:rPr>
                <a:t>Very high</a:t>
              </a:r>
              <a:endParaRPr kumimoji="1" lang="ja-JP" altLang="en-US" sz="2400" dirty="0">
                <a:solidFill>
                  <a:schemeClr val="bg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>
          <a:xfrm>
            <a:off x="717334" y="6370461"/>
            <a:ext cx="1569156" cy="365125"/>
          </a:xfrm>
          <a:effectLst/>
        </p:spPr>
        <p:txBody>
          <a:bodyPr/>
          <a:lstStyle/>
          <a:p>
            <a:r>
              <a:rPr lang="en-US" altLang="ja-JP" dirty="0" smtClean="0"/>
              <a:t>2015.10.21</a:t>
            </a:r>
            <a:endParaRPr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2464290" y="6370461"/>
            <a:ext cx="4787900" cy="365125"/>
          </a:xfrm>
          <a:effectLst/>
        </p:spPr>
        <p:txBody>
          <a:bodyPr/>
          <a:lstStyle/>
          <a:p>
            <a:r>
              <a:rPr lang="en-US" altLang="ja-JP" dirty="0" smtClean="0"/>
              <a:t>AGN modeling in the ASTRO-H era</a:t>
            </a:r>
            <a:endParaRPr lang="ja-JP" altLang="en-US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>
          <a:xfrm>
            <a:off x="7950690" y="6370461"/>
            <a:ext cx="1143000" cy="365125"/>
          </a:xfrm>
          <a:effectLst/>
        </p:spPr>
        <p:txBody>
          <a:bodyPr/>
          <a:lstStyle/>
          <a:p>
            <a:fld id="{23D8ABF1-63FC-D64F-A8F9-932FAF56C9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81" name="角丸四角形 80"/>
          <p:cNvSpPr/>
          <p:nvPr/>
        </p:nvSpPr>
        <p:spPr>
          <a:xfrm>
            <a:off x="5569895" y="2429156"/>
            <a:ext cx="1929275" cy="1487018"/>
          </a:xfrm>
          <a:prstGeom prst="round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shade val="48000"/>
                  <a:satMod val="180000"/>
                  <a:lumMod val="94000"/>
                </a:schemeClr>
              </a:gs>
              <a:gs pos="100000">
                <a:schemeClr val="accent1">
                  <a:shade val="48000"/>
                  <a:satMod val="180000"/>
                  <a:lumMod val="94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ヒラギノ丸ゴ Pro W4"/>
                <a:ea typeface="ヒラギノ丸ゴ Pro W4"/>
                <a:cs typeface="ヒラギノ丸ゴ Pro W4"/>
              </a:rPr>
              <a:t>NLSy1</a:t>
            </a:r>
            <a:endParaRPr kumimoji="1" lang="ja-JP" altLang="en-US" sz="32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6360016" y="3710186"/>
            <a:ext cx="1837850" cy="1378222"/>
          </a:xfrm>
          <a:prstGeom prst="round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shade val="48000"/>
                  <a:satMod val="180000"/>
                  <a:lumMod val="94000"/>
                </a:schemeClr>
              </a:gs>
              <a:gs pos="100000">
                <a:schemeClr val="accent1">
                  <a:shade val="48000"/>
                  <a:satMod val="180000"/>
                  <a:lumMod val="94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latin typeface="ヒラギノ丸ゴ Pro W4"/>
                <a:ea typeface="ヒラギノ丸ゴ Pro W4"/>
                <a:cs typeface="ヒラギノ丸ゴ Pro W4"/>
              </a:rPr>
              <a:t>B</a:t>
            </a:r>
            <a:r>
              <a:rPr kumimoji="1" lang="en-US" altLang="ja-JP" sz="3200" dirty="0" smtClean="0">
                <a:latin typeface="ヒラギノ丸ゴ Pro W4"/>
                <a:ea typeface="ヒラギノ丸ゴ Pro W4"/>
                <a:cs typeface="ヒラギノ丸ゴ Pro W4"/>
              </a:rPr>
              <a:t>LSy1</a:t>
            </a:r>
            <a:endParaRPr kumimoji="1" lang="ja-JP" altLang="en-US" sz="32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700657" y="5566601"/>
            <a:ext cx="1228073" cy="471234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Stellar</a:t>
            </a:r>
            <a:endParaRPr kumimoji="1" lang="ja-JP" altLang="en-US" sz="2400" dirty="0">
              <a:solidFill>
                <a:schemeClr val="tx1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13" name="図形グループ 12"/>
          <p:cNvGrpSpPr/>
          <p:nvPr/>
        </p:nvGrpSpPr>
        <p:grpSpPr>
          <a:xfrm>
            <a:off x="1278867" y="1846073"/>
            <a:ext cx="3177070" cy="1621375"/>
            <a:chOff x="810169" y="2231381"/>
            <a:chExt cx="3177070" cy="1621375"/>
          </a:xfrm>
        </p:grpSpPr>
        <p:sp>
          <p:nvSpPr>
            <p:cNvPr id="84" name="角丸四角形 83"/>
            <p:cNvSpPr/>
            <p:nvPr/>
          </p:nvSpPr>
          <p:spPr>
            <a:xfrm>
              <a:off x="810169" y="3542866"/>
              <a:ext cx="499559" cy="309890"/>
            </a:xfrm>
            <a:prstGeom prst="roundRect">
              <a:avLst/>
            </a:prstGeom>
            <a:solidFill>
              <a:srgbClr val="D167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8500DC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85" name="円形吹き出し 84"/>
            <p:cNvSpPr/>
            <p:nvPr/>
          </p:nvSpPr>
          <p:spPr>
            <a:xfrm>
              <a:off x="1576761" y="2231381"/>
              <a:ext cx="2410478" cy="722872"/>
            </a:xfrm>
            <a:prstGeom prst="wedgeEllipseCallout">
              <a:avLst>
                <a:gd name="adj1" fmla="val -69071"/>
                <a:gd name="adj2" fmla="val 147663"/>
              </a:avLst>
            </a:prstGeom>
            <a:solidFill>
              <a:srgbClr val="B600AE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1"/>
                  </a:solidFill>
                  <a:latin typeface="ヒラギノ丸ゴ Pro W4"/>
                  <a:ea typeface="ヒラギノ丸ゴ Pro W4"/>
                  <a:cs typeface="ヒラギノ丸ゴ Pro W4"/>
                </a:rPr>
                <a:t>Slim Disk</a:t>
              </a:r>
              <a:endParaRPr kumimoji="1" lang="ja-JP" altLang="en-US" sz="2400" dirty="0">
                <a:solidFill>
                  <a:schemeClr val="bg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2565058" y="1481245"/>
            <a:ext cx="3245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err="1" smtClean="0">
                <a:solidFill>
                  <a:srgbClr val="8500DC"/>
                </a:solidFill>
                <a:latin typeface="ヒラギノ丸ゴ Pro W4"/>
                <a:ea typeface="ヒラギノ丸ゴ Pro W4"/>
                <a:cs typeface="ヒラギノ丸ゴ Pro W4"/>
              </a:rPr>
              <a:t>Kubot+Makishima</a:t>
            </a:r>
            <a:r>
              <a:rPr kumimoji="1" lang="en-US" altLang="ja-JP" sz="2000" dirty="0" smtClean="0">
                <a:solidFill>
                  <a:srgbClr val="8500DC"/>
                </a:solidFill>
                <a:latin typeface="ヒラギノ丸ゴ Pro W4"/>
                <a:ea typeface="ヒラギノ丸ゴ Pro W4"/>
                <a:cs typeface="ヒラギノ丸ゴ Pro W4"/>
              </a:rPr>
              <a:t> 04</a:t>
            </a:r>
            <a:endParaRPr kumimoji="1" lang="ja-JP" altLang="en-US" sz="2000" dirty="0">
              <a:solidFill>
                <a:srgbClr val="8500DC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98633" y="794455"/>
            <a:ext cx="5646117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>
                <a:solidFill>
                  <a:srgbClr val="8500DC"/>
                </a:solidFill>
                <a:latin typeface="ヒラギノ丸ゴ Pro W4"/>
                <a:ea typeface="ヒラギノ丸ゴ Pro W4"/>
                <a:cs typeface="ヒラギノ丸ゴ Pro W4"/>
              </a:rPr>
              <a:t>© Kubota, Noda, Yamada &amp; Kobayashi</a:t>
            </a:r>
            <a:endParaRPr kumimoji="1" lang="ja-JP" altLang="en-US" sz="2200" dirty="0">
              <a:solidFill>
                <a:srgbClr val="8500DC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311351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/>
      <p:bldP spid="54" grpId="0" animBg="1"/>
      <p:bldP spid="81" grpId="0" animBg="1"/>
      <p:bldP spid="83" grpId="0" animBg="1"/>
      <p:bldP spid="63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74904" y="6356176"/>
            <a:ext cx="2133600" cy="457200"/>
          </a:xfrm>
        </p:spPr>
        <p:txBody>
          <a:bodyPr/>
          <a:lstStyle/>
          <a:p>
            <a:fld id="{896F2F92-CEB4-B84F-A1AD-2FBE503D9EC8}" type="slidenum">
              <a:rPr lang="en-US" altLang="ja-JP" smtClean="0">
                <a:latin typeface="ヒラギノ丸ゴ Pro W4"/>
                <a:ea typeface="ヒラギノ丸ゴ Pro W4"/>
                <a:cs typeface="ヒラギノ丸ゴ Pro W4"/>
              </a:rPr>
              <a:pPr/>
              <a:t>4</a:t>
            </a:fld>
            <a:endParaRPr lang="en-US" altLang="ja-JP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0273" y="828295"/>
            <a:ext cx="8782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charset="2"/>
              <a:buChar char="²"/>
            </a:pPr>
            <a:r>
              <a:rPr lang="en-US" altLang="ja-JP" sz="2800" dirty="0">
                <a:latin typeface="ヒラギノ丸ゴ Pro W4"/>
                <a:ea typeface="ヒラギノ丸ゴ Pro W4"/>
                <a:cs typeface="ヒラギノ丸ゴ Pro W4"/>
              </a:rPr>
              <a:t>Of the 4 spectral states of BHBs, the </a:t>
            </a:r>
            <a:r>
              <a:rPr lang="en-US" altLang="ja-JP" sz="28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HSS</a:t>
            </a:r>
            <a:r>
              <a:rPr lang="en-US" altLang="ja-JP" sz="2800" dirty="0">
                <a:latin typeface="ヒラギノ丸ゴ Pro W4"/>
                <a:ea typeface="ヒラギノ丸ゴ Pro W4"/>
                <a:cs typeface="ヒラギノ丸ゴ Pro W4"/>
              </a:rPr>
              <a:t> and </a:t>
            </a:r>
            <a:r>
              <a:rPr lang="en-US" altLang="ja-JP" sz="28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LHS</a:t>
            </a:r>
            <a:r>
              <a:rPr lang="en-US" altLang="ja-JP" sz="2800" dirty="0">
                <a:latin typeface="ヒラギノ丸ゴ Pro W4"/>
                <a:ea typeface="ヒラギノ丸ゴ Pro W4"/>
                <a:cs typeface="ヒラギノ丸ゴ Pro W4"/>
              </a:rPr>
              <a:t> are very well established and understood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.</a:t>
            </a:r>
            <a:endParaRPr lang="en-US" altLang="ja-JP" sz="28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25" name="図形グループ 24"/>
          <p:cNvGrpSpPr/>
          <p:nvPr/>
        </p:nvGrpSpPr>
        <p:grpSpPr>
          <a:xfrm>
            <a:off x="230273" y="3196582"/>
            <a:ext cx="4950951" cy="2933719"/>
            <a:chOff x="199604" y="3207112"/>
            <a:chExt cx="4950951" cy="2933719"/>
          </a:xfrm>
        </p:grpSpPr>
        <p:pic>
          <p:nvPicPr>
            <p:cNvPr id="5" name="図 4" descr="cyg_hard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231"/>
            <a:stretch/>
          </p:blipFill>
          <p:spPr>
            <a:xfrm>
              <a:off x="199604" y="3207112"/>
              <a:ext cx="4704525" cy="2550218"/>
            </a:xfrm>
            <a:prstGeom prst="rect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</p:pic>
        <p:sp>
          <p:nvSpPr>
            <p:cNvPr id="6" name="テキスト ボックス 26"/>
            <p:cNvSpPr txBox="1">
              <a:spLocks noChangeArrowheads="1"/>
            </p:cNvSpPr>
            <p:nvPr/>
          </p:nvSpPr>
          <p:spPr bwMode="auto">
            <a:xfrm>
              <a:off x="2547812" y="3922555"/>
              <a:ext cx="162644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altLang="ja-JP" sz="2000" dirty="0">
                  <a:solidFill>
                    <a:srgbClr val="FF6600"/>
                  </a:solidFill>
                  <a:latin typeface="ヒラギノ丸ゴ Pro W4"/>
                  <a:ea typeface="ヒラギノ丸ゴ Pro W4"/>
                  <a:cs typeface="ヒラギノ丸ゴ Pro W4"/>
                </a:rPr>
                <a:t>HXD-PIN</a:t>
              </a:r>
              <a:endParaRPr lang="ja-JP" altLang="en-US" sz="2000" dirty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0" name="テキスト ボックス 32"/>
            <p:cNvSpPr txBox="1">
              <a:spLocks noChangeArrowheads="1"/>
            </p:cNvSpPr>
            <p:nvPr/>
          </p:nvSpPr>
          <p:spPr bwMode="auto">
            <a:xfrm>
              <a:off x="4017624" y="3884055"/>
              <a:ext cx="96359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altLang="ja-JP" sz="2000" dirty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HXD-GSO</a:t>
              </a:r>
              <a:endParaRPr lang="ja-JP" altLang="en-US" sz="2000" dirty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1" name="テキスト ボックス 24"/>
            <p:cNvSpPr txBox="1">
              <a:spLocks noChangeArrowheads="1"/>
            </p:cNvSpPr>
            <p:nvPr/>
          </p:nvSpPr>
          <p:spPr bwMode="auto">
            <a:xfrm rot="20807352">
              <a:off x="1155073" y="3613844"/>
              <a:ext cx="61068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altLang="ja-JP" sz="2000" dirty="0" smtClean="0">
                  <a:latin typeface="ヒラギノ丸ゴ Pro W4"/>
                  <a:ea typeface="ヒラギノ丸ゴ Pro W4"/>
                  <a:cs typeface="ヒラギノ丸ゴ Pro W4"/>
                </a:rPr>
                <a:t>XIS</a:t>
              </a:r>
              <a:endParaRPr lang="ja-JP" altLang="en-US" sz="2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2" name="テキスト ボックス 24"/>
            <p:cNvSpPr txBox="1">
              <a:spLocks noChangeArrowheads="1"/>
            </p:cNvSpPr>
            <p:nvPr/>
          </p:nvSpPr>
          <p:spPr bwMode="auto">
            <a:xfrm rot="20914764">
              <a:off x="1233196" y="4127621"/>
              <a:ext cx="111581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altLang="ja-JP" sz="28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LHS</a:t>
              </a:r>
              <a:endParaRPr lang="en-US" altLang="ja-JP" sz="28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3" name="テキスト ボックス 24"/>
            <p:cNvSpPr txBox="1">
              <a:spLocks noChangeArrowheads="1"/>
            </p:cNvSpPr>
            <p:nvPr/>
          </p:nvSpPr>
          <p:spPr bwMode="auto">
            <a:xfrm rot="1007440">
              <a:off x="1718365" y="3287747"/>
              <a:ext cx="95128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altLang="ja-JP" sz="2800" dirty="0" smtClean="0">
                  <a:solidFill>
                    <a:srgbClr val="FF0000"/>
                  </a:solidFill>
                  <a:latin typeface="ヒラギノ丸ゴ Pro W4"/>
                  <a:ea typeface="ヒラギノ丸ゴ Pro W4"/>
                  <a:cs typeface="ヒラギノ丸ゴ Pro W4"/>
                </a:rPr>
                <a:t>HSS</a:t>
              </a:r>
              <a:endParaRPr lang="en-US" altLang="ja-JP" sz="28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611560" y="5743219"/>
              <a:ext cx="4172107" cy="14111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1103323" y="3301997"/>
              <a:ext cx="0" cy="2427111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75868" y="3301997"/>
              <a:ext cx="0" cy="2427111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4103699" y="3316108"/>
              <a:ext cx="0" cy="2427111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973666" y="5740721"/>
              <a:ext cx="41768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>
                  <a:latin typeface="ヒラギノ丸ゴ Pro W4"/>
                  <a:ea typeface="ヒラギノ丸ゴ Pro W4"/>
                  <a:cs typeface="ヒラギノ丸ゴ Pro W4"/>
                </a:rPr>
                <a:t>1              10             100 </a:t>
              </a:r>
              <a:r>
                <a:rPr lang="en-US" altLang="ja-JP" sz="2000" dirty="0" err="1" smtClean="0">
                  <a:latin typeface="ヒラギノ丸ゴ Pro W4"/>
                  <a:ea typeface="ヒラギノ丸ゴ Pro W4"/>
                  <a:cs typeface="ヒラギノ丸ゴ Pro W4"/>
                </a:rPr>
                <a:t>keV</a:t>
              </a:r>
              <a:endParaRPr kumimoji="1" lang="ja-JP" altLang="en-US" sz="2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230273" y="2365585"/>
            <a:ext cx="4793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err="1" smtClean="0">
                <a:latin typeface="ヒラギノ丸ゴ Pro W4"/>
                <a:ea typeface="ヒラギノ丸ゴ Pro W4"/>
                <a:cs typeface="ヒラギノ丸ゴ Pro W4"/>
              </a:rPr>
              <a:t>Cyg</a:t>
            </a:r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X-1 with </a:t>
            </a:r>
            <a:r>
              <a:rPr kumimoji="1" lang="en-US" altLang="ja-JP" sz="2400" i="1" dirty="0" err="1" smtClean="0">
                <a:latin typeface="ヒラギノ丸ゴ Pro W4"/>
                <a:ea typeface="ヒラギノ丸ゴ Pro W4"/>
                <a:cs typeface="ヒラギノ丸ゴ Pro W4"/>
              </a:rPr>
              <a:t>Suzaku</a:t>
            </a:r>
            <a:r>
              <a:rPr kumimoji="1" lang="en-US" altLang="ja-JP" sz="2400" i="1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400" dirty="0" smtClean="0">
                <a:solidFill>
                  <a:srgbClr val="8500DC"/>
                </a:solidFill>
                <a:latin typeface="ヒラギノ丸ゴ Pro W4"/>
                <a:ea typeface="ヒラギノ丸ゴ Pro W4"/>
                <a:cs typeface="ヒラギノ丸ゴ Pro W4"/>
              </a:rPr>
              <a:t>(Makishima+08, Yamada+13)</a:t>
            </a:r>
            <a:endParaRPr kumimoji="1" lang="ja-JP" altLang="en-US" sz="2400" dirty="0">
              <a:solidFill>
                <a:srgbClr val="8500DC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27" name="フッター プレースホルダー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734857" y="137328"/>
            <a:ext cx="7735634" cy="641896"/>
          </a:xfrm>
          <a:prstGeom prst="rect">
            <a:avLst/>
          </a:prstGeom>
          <a:solidFill>
            <a:schemeClr val="accent6">
              <a:alpha val="70000"/>
            </a:schemeClr>
          </a:solidFill>
          <a:ln w="28575" cmpd="sng">
            <a:solidFill>
              <a:srgbClr val="0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 smtClean="0">
                <a:latin typeface="ヒラギノ丸ゴ Pro W4"/>
                <a:ea typeface="ヒラギノ丸ゴ Pro W4"/>
                <a:cs typeface="ヒラギノ丸ゴ Pro W4"/>
              </a:rPr>
              <a:t>3. Spectral states of Sy1’s</a:t>
            </a:r>
            <a:endParaRPr lang="ja-JP" altLang="en-US" sz="4000" dirty="0"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3669028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74904" y="6356176"/>
            <a:ext cx="2133600" cy="457200"/>
          </a:xfrm>
        </p:spPr>
        <p:txBody>
          <a:bodyPr/>
          <a:lstStyle/>
          <a:p>
            <a:fld id="{896F2F92-CEB4-B84F-A1AD-2FBE503D9EC8}" type="slidenum">
              <a:rPr lang="en-US" altLang="ja-JP" smtClean="0">
                <a:latin typeface="ヒラギノ丸ゴ Pro W4"/>
                <a:ea typeface="ヒラギノ丸ゴ Pro W4"/>
                <a:cs typeface="ヒラギノ丸ゴ Pro W4"/>
              </a:rPr>
              <a:pPr/>
              <a:t>5</a:t>
            </a:fld>
            <a:endParaRPr lang="en-US" altLang="ja-JP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50555" y="2617294"/>
            <a:ext cx="3743939" cy="3139321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BL </a:t>
            </a:r>
            <a:r>
              <a:rPr lang="en-US" altLang="ja-JP" sz="2800" dirty="0" err="1" smtClean="0">
                <a:latin typeface="ヒラギノ丸ゴ Pro W4"/>
                <a:ea typeface="ヒラギノ丸ゴ Pro W4"/>
                <a:cs typeface="ヒラギノ丸ゴ Pro W4"/>
              </a:rPr>
              <a:t>Sy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 1’s are ;</a:t>
            </a:r>
          </a:p>
          <a:p>
            <a:pPr marL="571500" indent="-571500">
              <a:spcBef>
                <a:spcPts val="900"/>
              </a:spcBef>
              <a:buAutoNum type="romanLcParenBoth"/>
            </a:pP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In the </a:t>
            </a:r>
            <a:r>
              <a:rPr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LHS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.</a:t>
            </a:r>
          </a:p>
          <a:p>
            <a:pPr marL="571500" indent="-571500">
              <a:spcBef>
                <a:spcPts val="900"/>
              </a:spcBef>
              <a:buAutoNum type="romanLcParenBoth"/>
            </a:pPr>
            <a:r>
              <a:rPr kumimoji="1"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In the 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HSS</a:t>
            </a:r>
            <a:r>
              <a:rPr kumimoji="1"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.</a:t>
            </a:r>
          </a:p>
          <a:p>
            <a:pPr marL="571500" indent="-571500">
              <a:spcBef>
                <a:spcPts val="900"/>
              </a:spcBef>
              <a:buAutoNum type="romanLcParenBoth"/>
            </a:pP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In a mixture of the two states.</a:t>
            </a:r>
          </a:p>
          <a:p>
            <a:pPr marL="571500" indent="-571500">
              <a:spcBef>
                <a:spcPts val="900"/>
              </a:spcBef>
              <a:buFontTx/>
              <a:buAutoNum type="romanLcParenBoth"/>
            </a:pPr>
            <a:r>
              <a:rPr lang="en-US" altLang="ja-JP" sz="2800" dirty="0">
                <a:latin typeface="ヒラギノ丸ゴ Pro W4"/>
                <a:ea typeface="ヒラギノ丸ゴ Pro W4"/>
                <a:cs typeface="ヒラギノ丸ゴ Pro W4"/>
              </a:rPr>
              <a:t>In neither state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.</a:t>
            </a:r>
            <a:endParaRPr kumimoji="1" lang="en-US" altLang="ja-JP" sz="28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23" name="図形グループ 22"/>
          <p:cNvGrpSpPr/>
          <p:nvPr/>
        </p:nvGrpSpPr>
        <p:grpSpPr>
          <a:xfrm>
            <a:off x="98777" y="2830695"/>
            <a:ext cx="4818944" cy="3525655"/>
            <a:chOff x="0" y="2830695"/>
            <a:chExt cx="4818944" cy="3716117"/>
          </a:xfrm>
        </p:grpSpPr>
        <p:grpSp>
          <p:nvGrpSpPr>
            <p:cNvPr id="14" name="図形グループ 13"/>
            <p:cNvGrpSpPr/>
            <p:nvPr/>
          </p:nvGrpSpPr>
          <p:grpSpPr>
            <a:xfrm>
              <a:off x="0" y="2830695"/>
              <a:ext cx="4818944" cy="3716117"/>
              <a:chOff x="0" y="2830695"/>
              <a:chExt cx="4818944" cy="3716117"/>
            </a:xfrm>
          </p:grpSpPr>
          <p:pic>
            <p:nvPicPr>
              <p:cNvPr id="17" name="図 16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-20000" contrast="59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0" y="2830695"/>
                <a:ext cx="4818944" cy="3716117"/>
              </a:xfrm>
              <a:prstGeom prst="rect">
                <a:avLst/>
              </a:prstGeom>
            </p:spPr>
          </p:pic>
          <p:sp>
            <p:nvSpPr>
              <p:cNvPr id="9" name="テキスト ボックス 8"/>
              <p:cNvSpPr txBox="1"/>
              <p:nvPr/>
            </p:nvSpPr>
            <p:spPr>
              <a:xfrm>
                <a:off x="3217335" y="4804076"/>
                <a:ext cx="141110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kumimoji="1" lang="ja-JP" altLang="en-US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1524003" y="5396364"/>
                <a:ext cx="131233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kumimoji="1" lang="ja-JP" altLang="en-US" dirty="0"/>
              </a:p>
            </p:txBody>
          </p:sp>
        </p:grpSp>
        <p:sp>
          <p:nvSpPr>
            <p:cNvPr id="7" name="テキスト ボックス 6"/>
            <p:cNvSpPr txBox="1"/>
            <p:nvPr/>
          </p:nvSpPr>
          <p:spPr>
            <a:xfrm>
              <a:off x="2483559" y="5218064"/>
              <a:ext cx="2060222" cy="746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8500DC"/>
                  </a:solidFill>
                  <a:latin typeface="ヒラギノ丸ゴ Pro W4"/>
                  <a:ea typeface="ヒラギノ丸ゴ Pro W4"/>
                  <a:cs typeface="ヒラギノ丸ゴ Pro W4"/>
                </a:rPr>
                <a:t>© </a:t>
              </a:r>
              <a:r>
                <a:rPr kumimoji="1" lang="en-US" altLang="ja-JP" sz="2000" dirty="0" err="1" smtClean="0">
                  <a:solidFill>
                    <a:srgbClr val="8500DC"/>
                  </a:solidFill>
                  <a:latin typeface="ヒラギノ丸ゴ Pro W4"/>
                  <a:ea typeface="ヒラギノ丸ゴ Pro W4"/>
                  <a:cs typeface="ヒラギノ丸ゴ Pro W4"/>
                </a:rPr>
                <a:t>S.Yamada</a:t>
              </a:r>
              <a:r>
                <a:rPr kumimoji="1" lang="en-US" altLang="ja-JP" sz="2000" dirty="0" smtClean="0">
                  <a:solidFill>
                    <a:srgbClr val="8500DC"/>
                  </a:solidFill>
                  <a:latin typeface="ヒラギノ丸ゴ Pro W4"/>
                  <a:ea typeface="ヒラギノ丸ゴ Pro W4"/>
                  <a:cs typeface="ヒラギノ丸ゴ Pro W4"/>
                </a:rPr>
                <a:t> &amp; </a:t>
              </a:r>
              <a:r>
                <a:rPr kumimoji="1" lang="en-US" altLang="ja-JP" sz="2000" dirty="0" err="1" smtClean="0">
                  <a:solidFill>
                    <a:srgbClr val="8500DC"/>
                  </a:solidFill>
                  <a:latin typeface="ヒラギノ丸ゴ Pro W4"/>
                  <a:ea typeface="ヒラギノ丸ゴ Pro W4"/>
                  <a:cs typeface="ヒラギノ丸ゴ Pro W4"/>
                </a:rPr>
                <a:t>H.Noda</a:t>
              </a:r>
              <a:r>
                <a:rPr kumimoji="1" lang="en-US" altLang="ja-JP" sz="2000" dirty="0" smtClean="0">
                  <a:solidFill>
                    <a:srgbClr val="8500DC"/>
                  </a:solidFill>
                  <a:latin typeface="ヒラギノ丸ゴ Pro W4"/>
                  <a:ea typeface="ヒラギノ丸ゴ Pro W4"/>
                  <a:cs typeface="ヒラギノ丸ゴ Pro W4"/>
                </a:rPr>
                <a:t> (2015)</a:t>
              </a:r>
              <a:endParaRPr kumimoji="1" lang="ja-JP" altLang="en-US" sz="2000" dirty="0">
                <a:solidFill>
                  <a:srgbClr val="8500DC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217335" y="3309985"/>
              <a:ext cx="1566333" cy="825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900"/>
                </a:lnSpc>
                <a:spcBef>
                  <a:spcPts val="600"/>
                </a:spcBef>
              </a:pPr>
              <a:r>
                <a:rPr kumimoji="1" lang="en-US" altLang="ja-JP" sz="2000" dirty="0" err="1" smtClean="0">
                  <a:solidFill>
                    <a:srgbClr val="FF0000"/>
                  </a:solidFill>
                  <a:latin typeface="ヒラギノ丸ゴ Pro W4"/>
                  <a:ea typeface="ヒラギノ丸ゴ Pro W4"/>
                  <a:cs typeface="ヒラギノ丸ゴ Pro W4"/>
                </a:rPr>
                <a:t>Cyg</a:t>
              </a:r>
              <a:r>
                <a:rPr kumimoji="1" lang="en-US" altLang="ja-JP" sz="2000" dirty="0" smtClean="0">
                  <a:solidFill>
                    <a:srgbClr val="FF0000"/>
                  </a:solidFill>
                  <a:latin typeface="ヒラギノ丸ゴ Pro W4"/>
                  <a:ea typeface="ヒラギノ丸ゴ Pro W4"/>
                  <a:cs typeface="ヒラギノ丸ゴ Pro W4"/>
                </a:rPr>
                <a:t> X-1 (2009)</a:t>
              </a:r>
              <a:endParaRPr kumimoji="1" lang="ja-JP" altLang="en-US" sz="20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 rot="19939849">
              <a:off x="1549596" y="4655257"/>
              <a:ext cx="2134464" cy="453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900"/>
                </a:lnSpc>
                <a:spcBef>
                  <a:spcPts val="600"/>
                </a:spcBef>
              </a:pPr>
              <a:r>
                <a:rPr lang="en-US" altLang="ja-JP" sz="20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MCG 5-23-16</a:t>
              </a:r>
              <a:endParaRPr kumimoji="1"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 rot="21248188">
              <a:off x="770347" y="2992193"/>
              <a:ext cx="2073744" cy="453543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2900"/>
                </a:lnSpc>
                <a:spcBef>
                  <a:spcPts val="600"/>
                </a:spcBef>
              </a:pPr>
              <a:r>
                <a:rPr lang="en-US" altLang="ja-JP" sz="2000" dirty="0" smtClean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MCG </a:t>
              </a:r>
              <a:r>
                <a:rPr lang="en-US" altLang="ja-JP" sz="2000" dirty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6</a:t>
              </a:r>
              <a:r>
                <a:rPr lang="en-US" altLang="ja-JP" sz="2000" dirty="0" smtClean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-30-15</a:t>
              </a:r>
              <a:endParaRPr kumimoji="1" lang="ja-JP" altLang="en-US" sz="2000" dirty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68005" y="3883782"/>
              <a:ext cx="134988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 rot="21065619">
              <a:off x="668005" y="3888513"/>
              <a:ext cx="1442152" cy="637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  <a:spcBef>
                  <a:spcPts val="600"/>
                </a:spcBef>
              </a:pPr>
              <a:r>
                <a:rPr kumimoji="1" lang="en-US" altLang="ja-JP" sz="2000" dirty="0" err="1" smtClean="0">
                  <a:latin typeface="ヒラギノ丸ゴ Pro W4"/>
                  <a:ea typeface="ヒラギノ丸ゴ Pro W4"/>
                  <a:cs typeface="ヒラギノ丸ゴ Pro W4"/>
                </a:rPr>
                <a:t>Cyg</a:t>
              </a:r>
              <a:r>
                <a:rPr kumimoji="1" lang="en-US" altLang="ja-JP" sz="2000" dirty="0" smtClean="0">
                  <a:latin typeface="ヒラギノ丸ゴ Pro W4"/>
                  <a:ea typeface="ヒラギノ丸ゴ Pro W4"/>
                  <a:cs typeface="ヒラギノ丸ゴ Pro W4"/>
                </a:rPr>
                <a:t> X-1 (2005)</a:t>
              </a:r>
              <a:endParaRPr kumimoji="1" lang="ja-JP" altLang="en-US" sz="2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24" name="角丸四角形 23"/>
          <p:cNvSpPr/>
          <p:nvPr/>
        </p:nvSpPr>
        <p:spPr>
          <a:xfrm>
            <a:off x="5221110" y="4266587"/>
            <a:ext cx="3485445" cy="959556"/>
          </a:xfrm>
          <a:prstGeom prst="roundRect">
            <a:avLst/>
          </a:prstGeom>
          <a:noFill/>
          <a:ln w="571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0273" y="828295"/>
            <a:ext cx="878272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charset="2"/>
              <a:buChar char="²"/>
            </a:pPr>
            <a:r>
              <a:rPr kumimoji="1"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Of the 4 spectral states of BHBs, the 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HSS</a:t>
            </a:r>
            <a:r>
              <a:rPr kumimoji="1"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 and </a:t>
            </a:r>
            <a:r>
              <a:rPr kumimoji="1"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LHS</a:t>
            </a:r>
            <a:r>
              <a:rPr kumimoji="1"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 are very well established and understood.</a:t>
            </a:r>
          </a:p>
          <a:p>
            <a:pPr marL="342900" indent="-342900">
              <a:spcBef>
                <a:spcPts val="600"/>
              </a:spcBef>
              <a:buFont typeface="Wingdings" charset="2"/>
              <a:buChar char="²"/>
            </a:pP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Then, in which spectral state are ordinary (broad line) Sy1’s ?</a:t>
            </a:r>
            <a:endParaRPr kumimoji="1" lang="en-US" altLang="ja-JP" sz="28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1" name="タイトル 1"/>
          <p:cNvSpPr txBox="1">
            <a:spLocks/>
          </p:cNvSpPr>
          <p:nvPr/>
        </p:nvSpPr>
        <p:spPr>
          <a:xfrm>
            <a:off x="734857" y="137328"/>
            <a:ext cx="7735634" cy="641896"/>
          </a:xfrm>
          <a:prstGeom prst="rect">
            <a:avLst/>
          </a:prstGeom>
          <a:solidFill>
            <a:schemeClr val="accent6">
              <a:alpha val="70000"/>
            </a:schemeClr>
          </a:solidFill>
          <a:ln w="28575" cmpd="sng">
            <a:solidFill>
              <a:srgbClr val="0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 smtClean="0">
                <a:latin typeface="ヒラギノ丸ゴ Pro W4"/>
                <a:ea typeface="ヒラギノ丸ゴ Pro W4"/>
                <a:cs typeface="ヒラギノ丸ゴ Pro W4"/>
              </a:rPr>
              <a:t>3. Spectral states of Sy1’s</a:t>
            </a:r>
            <a:endParaRPr lang="ja-JP" altLang="en-US" sz="4000" dirty="0"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235306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6086"/>
            <a:ext cx="4598971" cy="3279003"/>
          </a:xfrm>
          <a:prstGeom prst="rect">
            <a:avLst/>
          </a:prstGeom>
        </p:spPr>
      </p:pic>
      <p:pic>
        <p:nvPicPr>
          <p:cNvPr id="10" name="図 9" descr="N3227_CCP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064" y="1349385"/>
            <a:ext cx="3660610" cy="3560775"/>
          </a:xfrm>
          <a:prstGeom prst="rect">
            <a:avLst/>
          </a:prstGeom>
        </p:spPr>
      </p:pic>
      <p:sp>
        <p:nvSpPr>
          <p:cNvPr id="11" name="フリーフォーム 10"/>
          <p:cNvSpPr/>
          <p:nvPr/>
        </p:nvSpPr>
        <p:spPr>
          <a:xfrm>
            <a:off x="489043" y="1962329"/>
            <a:ext cx="3700664" cy="1190597"/>
          </a:xfrm>
          <a:custGeom>
            <a:avLst/>
            <a:gdLst>
              <a:gd name="connsiteX0" fmla="*/ 0 w 3700664"/>
              <a:gd name="connsiteY0" fmla="*/ 616973 h 1190597"/>
              <a:gd name="connsiteX1" fmla="*/ 153281 w 3700664"/>
              <a:gd name="connsiteY1" fmla="*/ 507493 h 1190597"/>
              <a:gd name="connsiteX2" fmla="*/ 248170 w 3700664"/>
              <a:gd name="connsiteY2" fmla="*/ 383416 h 1190597"/>
              <a:gd name="connsiteX3" fmla="*/ 299264 w 3700664"/>
              <a:gd name="connsiteY3" fmla="*/ 252040 h 1190597"/>
              <a:gd name="connsiteX4" fmla="*/ 343059 w 3700664"/>
              <a:gd name="connsiteY4" fmla="*/ 244742 h 1190597"/>
              <a:gd name="connsiteX5" fmla="*/ 394153 w 3700664"/>
              <a:gd name="connsiteY5" fmla="*/ 273936 h 1190597"/>
              <a:gd name="connsiteX6" fmla="*/ 591230 w 3700664"/>
              <a:gd name="connsiteY6" fmla="*/ 288534 h 1190597"/>
              <a:gd name="connsiteX7" fmla="*/ 642324 w 3700664"/>
              <a:gd name="connsiteY7" fmla="*/ 222846 h 1190597"/>
              <a:gd name="connsiteX8" fmla="*/ 715315 w 3700664"/>
              <a:gd name="connsiteY8" fmla="*/ 113366 h 1190597"/>
              <a:gd name="connsiteX9" fmla="*/ 766409 w 3700664"/>
              <a:gd name="connsiteY9" fmla="*/ 54977 h 1190597"/>
              <a:gd name="connsiteX10" fmla="*/ 832102 w 3700664"/>
              <a:gd name="connsiteY10" fmla="*/ 113366 h 1190597"/>
              <a:gd name="connsiteX11" fmla="*/ 846700 w 3700664"/>
              <a:gd name="connsiteY11" fmla="*/ 157158 h 1190597"/>
              <a:gd name="connsiteX12" fmla="*/ 875897 w 3700664"/>
              <a:gd name="connsiteY12" fmla="*/ 84171 h 1190597"/>
              <a:gd name="connsiteX13" fmla="*/ 890495 w 3700664"/>
              <a:gd name="connsiteY13" fmla="*/ 3886 h 1190597"/>
              <a:gd name="connsiteX14" fmla="*/ 1138666 w 3700664"/>
              <a:gd name="connsiteY14" fmla="*/ 215547 h 1190597"/>
              <a:gd name="connsiteX15" fmla="*/ 1167862 w 3700664"/>
              <a:gd name="connsiteY15" fmla="*/ 310429 h 1190597"/>
              <a:gd name="connsiteX16" fmla="*/ 1233554 w 3700664"/>
              <a:gd name="connsiteY16" fmla="*/ 259339 h 1190597"/>
              <a:gd name="connsiteX17" fmla="*/ 1262751 w 3700664"/>
              <a:gd name="connsiteY17" fmla="*/ 230144 h 1190597"/>
              <a:gd name="connsiteX18" fmla="*/ 1299247 w 3700664"/>
              <a:gd name="connsiteY18" fmla="*/ 266638 h 1190597"/>
              <a:gd name="connsiteX19" fmla="*/ 1379537 w 3700664"/>
              <a:gd name="connsiteY19" fmla="*/ 339624 h 1190597"/>
              <a:gd name="connsiteX20" fmla="*/ 1423332 w 3700664"/>
              <a:gd name="connsiteY20" fmla="*/ 412611 h 1190597"/>
              <a:gd name="connsiteX21" fmla="*/ 1671503 w 3700664"/>
              <a:gd name="connsiteY21" fmla="*/ 536688 h 1190597"/>
              <a:gd name="connsiteX22" fmla="*/ 1700700 w 3700664"/>
              <a:gd name="connsiteY22" fmla="*/ 346923 h 1190597"/>
              <a:gd name="connsiteX23" fmla="*/ 1729896 w 3700664"/>
              <a:gd name="connsiteY23" fmla="*/ 368819 h 1190597"/>
              <a:gd name="connsiteX24" fmla="*/ 1759093 w 3700664"/>
              <a:gd name="connsiteY24" fmla="*/ 471000 h 1190597"/>
              <a:gd name="connsiteX25" fmla="*/ 1773691 w 3700664"/>
              <a:gd name="connsiteY25" fmla="*/ 485597 h 1190597"/>
              <a:gd name="connsiteX26" fmla="*/ 1853982 w 3700664"/>
              <a:gd name="connsiteY26" fmla="*/ 390715 h 1190597"/>
              <a:gd name="connsiteX27" fmla="*/ 1875879 w 3700664"/>
              <a:gd name="connsiteY27" fmla="*/ 310429 h 1190597"/>
              <a:gd name="connsiteX28" fmla="*/ 2226238 w 3700664"/>
              <a:gd name="connsiteY28" fmla="*/ 1098684 h 1190597"/>
              <a:gd name="connsiteX29" fmla="*/ 2277332 w 3700664"/>
              <a:gd name="connsiteY29" fmla="*/ 1127879 h 1190597"/>
              <a:gd name="connsiteX30" fmla="*/ 2372221 w 3700664"/>
              <a:gd name="connsiteY30" fmla="*/ 1142476 h 1190597"/>
              <a:gd name="connsiteX31" fmla="*/ 2445212 w 3700664"/>
              <a:gd name="connsiteY31" fmla="*/ 1142476 h 1190597"/>
              <a:gd name="connsiteX32" fmla="*/ 2759075 w 3700664"/>
              <a:gd name="connsiteY32" fmla="*/ 500195 h 1190597"/>
              <a:gd name="connsiteX33" fmla="*/ 2853964 w 3700664"/>
              <a:gd name="connsiteY33" fmla="*/ 368819 h 1190597"/>
              <a:gd name="connsiteX34" fmla="*/ 3036443 w 3700664"/>
              <a:gd name="connsiteY34" fmla="*/ 303131 h 1190597"/>
              <a:gd name="connsiteX35" fmla="*/ 3182425 w 3700664"/>
              <a:gd name="connsiteY35" fmla="*/ 368819 h 1190597"/>
              <a:gd name="connsiteX36" fmla="*/ 3321109 w 3700664"/>
              <a:gd name="connsiteY36" fmla="*/ 456403 h 1190597"/>
              <a:gd name="connsiteX37" fmla="*/ 3459793 w 3700664"/>
              <a:gd name="connsiteY37" fmla="*/ 580480 h 1190597"/>
              <a:gd name="connsiteX38" fmla="*/ 3591177 w 3700664"/>
              <a:gd name="connsiteY38" fmla="*/ 733752 h 1190597"/>
              <a:gd name="connsiteX39" fmla="*/ 3700664 w 3700664"/>
              <a:gd name="connsiteY39" fmla="*/ 879725 h 119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700664" h="1190597">
                <a:moveTo>
                  <a:pt x="0" y="616973"/>
                </a:moveTo>
                <a:cubicBezTo>
                  <a:pt x="55959" y="581696"/>
                  <a:pt x="111919" y="546419"/>
                  <a:pt x="153281" y="507493"/>
                </a:cubicBezTo>
                <a:cubicBezTo>
                  <a:pt x="194643" y="468567"/>
                  <a:pt x="223840" y="425991"/>
                  <a:pt x="248170" y="383416"/>
                </a:cubicBezTo>
                <a:cubicBezTo>
                  <a:pt x="272500" y="340841"/>
                  <a:pt x="283449" y="275152"/>
                  <a:pt x="299264" y="252040"/>
                </a:cubicBezTo>
                <a:cubicBezTo>
                  <a:pt x="315079" y="228928"/>
                  <a:pt x="327244" y="241093"/>
                  <a:pt x="343059" y="244742"/>
                </a:cubicBezTo>
                <a:cubicBezTo>
                  <a:pt x="358874" y="248391"/>
                  <a:pt x="352791" y="266637"/>
                  <a:pt x="394153" y="273936"/>
                </a:cubicBezTo>
                <a:cubicBezTo>
                  <a:pt x="435515" y="281235"/>
                  <a:pt x="549868" y="297049"/>
                  <a:pt x="591230" y="288534"/>
                </a:cubicBezTo>
                <a:cubicBezTo>
                  <a:pt x="632592" y="280019"/>
                  <a:pt x="621643" y="252041"/>
                  <a:pt x="642324" y="222846"/>
                </a:cubicBezTo>
                <a:cubicBezTo>
                  <a:pt x="663005" y="193651"/>
                  <a:pt x="694634" y="141344"/>
                  <a:pt x="715315" y="113366"/>
                </a:cubicBezTo>
                <a:cubicBezTo>
                  <a:pt x="735996" y="85388"/>
                  <a:pt x="746945" y="54977"/>
                  <a:pt x="766409" y="54977"/>
                </a:cubicBezTo>
                <a:cubicBezTo>
                  <a:pt x="785873" y="54977"/>
                  <a:pt x="818720" y="96336"/>
                  <a:pt x="832102" y="113366"/>
                </a:cubicBezTo>
                <a:cubicBezTo>
                  <a:pt x="845484" y="130396"/>
                  <a:pt x="839401" y="162024"/>
                  <a:pt x="846700" y="157158"/>
                </a:cubicBezTo>
                <a:cubicBezTo>
                  <a:pt x="853999" y="152292"/>
                  <a:pt x="868598" y="109716"/>
                  <a:pt x="875897" y="84171"/>
                </a:cubicBezTo>
                <a:cubicBezTo>
                  <a:pt x="883196" y="58626"/>
                  <a:pt x="846700" y="-18010"/>
                  <a:pt x="890495" y="3886"/>
                </a:cubicBezTo>
                <a:cubicBezTo>
                  <a:pt x="934290" y="25782"/>
                  <a:pt x="1092438" y="164456"/>
                  <a:pt x="1138666" y="215547"/>
                </a:cubicBezTo>
                <a:cubicBezTo>
                  <a:pt x="1184894" y="266637"/>
                  <a:pt x="1152047" y="303130"/>
                  <a:pt x="1167862" y="310429"/>
                </a:cubicBezTo>
                <a:cubicBezTo>
                  <a:pt x="1183677" y="317728"/>
                  <a:pt x="1217739" y="272720"/>
                  <a:pt x="1233554" y="259339"/>
                </a:cubicBezTo>
                <a:cubicBezTo>
                  <a:pt x="1249369" y="245958"/>
                  <a:pt x="1251802" y="228928"/>
                  <a:pt x="1262751" y="230144"/>
                </a:cubicBezTo>
                <a:cubicBezTo>
                  <a:pt x="1273700" y="231360"/>
                  <a:pt x="1279783" y="248391"/>
                  <a:pt x="1299247" y="266638"/>
                </a:cubicBezTo>
                <a:cubicBezTo>
                  <a:pt x="1318711" y="284885"/>
                  <a:pt x="1358856" y="315295"/>
                  <a:pt x="1379537" y="339624"/>
                </a:cubicBezTo>
                <a:cubicBezTo>
                  <a:pt x="1400218" y="363953"/>
                  <a:pt x="1374671" y="379767"/>
                  <a:pt x="1423332" y="412611"/>
                </a:cubicBezTo>
                <a:cubicBezTo>
                  <a:pt x="1471993" y="445455"/>
                  <a:pt x="1625275" y="547636"/>
                  <a:pt x="1671503" y="536688"/>
                </a:cubicBezTo>
                <a:cubicBezTo>
                  <a:pt x="1717731" y="525740"/>
                  <a:pt x="1690968" y="374901"/>
                  <a:pt x="1700700" y="346923"/>
                </a:cubicBezTo>
                <a:cubicBezTo>
                  <a:pt x="1710432" y="318945"/>
                  <a:pt x="1720164" y="348139"/>
                  <a:pt x="1729896" y="368819"/>
                </a:cubicBezTo>
                <a:cubicBezTo>
                  <a:pt x="1739628" y="389498"/>
                  <a:pt x="1751794" y="451537"/>
                  <a:pt x="1759093" y="471000"/>
                </a:cubicBezTo>
                <a:cubicBezTo>
                  <a:pt x="1766392" y="490463"/>
                  <a:pt x="1757876" y="498978"/>
                  <a:pt x="1773691" y="485597"/>
                </a:cubicBezTo>
                <a:cubicBezTo>
                  <a:pt x="1789506" y="472216"/>
                  <a:pt x="1836951" y="419909"/>
                  <a:pt x="1853982" y="390715"/>
                </a:cubicBezTo>
                <a:cubicBezTo>
                  <a:pt x="1871013" y="361521"/>
                  <a:pt x="1813836" y="192434"/>
                  <a:pt x="1875879" y="310429"/>
                </a:cubicBezTo>
                <a:cubicBezTo>
                  <a:pt x="1937922" y="428424"/>
                  <a:pt x="2159329" y="962442"/>
                  <a:pt x="2226238" y="1098684"/>
                </a:cubicBezTo>
                <a:cubicBezTo>
                  <a:pt x="2293147" y="1234926"/>
                  <a:pt x="2253002" y="1120580"/>
                  <a:pt x="2277332" y="1127879"/>
                </a:cubicBezTo>
                <a:cubicBezTo>
                  <a:pt x="2301662" y="1135178"/>
                  <a:pt x="2344241" y="1140043"/>
                  <a:pt x="2372221" y="1142476"/>
                </a:cubicBezTo>
                <a:cubicBezTo>
                  <a:pt x="2400201" y="1144909"/>
                  <a:pt x="2380736" y="1249523"/>
                  <a:pt x="2445212" y="1142476"/>
                </a:cubicBezTo>
                <a:cubicBezTo>
                  <a:pt x="2509688" y="1035429"/>
                  <a:pt x="2690950" y="629138"/>
                  <a:pt x="2759075" y="500195"/>
                </a:cubicBezTo>
                <a:cubicBezTo>
                  <a:pt x="2827200" y="371252"/>
                  <a:pt x="2807736" y="401663"/>
                  <a:pt x="2853964" y="368819"/>
                </a:cubicBezTo>
                <a:cubicBezTo>
                  <a:pt x="2900192" y="335975"/>
                  <a:pt x="2981700" y="303131"/>
                  <a:pt x="3036443" y="303131"/>
                </a:cubicBezTo>
                <a:cubicBezTo>
                  <a:pt x="3091186" y="303131"/>
                  <a:pt x="3134981" y="343274"/>
                  <a:pt x="3182425" y="368819"/>
                </a:cubicBezTo>
                <a:cubicBezTo>
                  <a:pt x="3229869" y="394364"/>
                  <a:pt x="3274881" y="421126"/>
                  <a:pt x="3321109" y="456403"/>
                </a:cubicBezTo>
                <a:cubicBezTo>
                  <a:pt x="3367337" y="491680"/>
                  <a:pt x="3414782" y="534255"/>
                  <a:pt x="3459793" y="580480"/>
                </a:cubicBezTo>
                <a:cubicBezTo>
                  <a:pt x="3504804" y="626705"/>
                  <a:pt x="3551032" y="683878"/>
                  <a:pt x="3591177" y="733752"/>
                </a:cubicBezTo>
                <a:cubicBezTo>
                  <a:pt x="3631322" y="783626"/>
                  <a:pt x="3700664" y="879725"/>
                  <a:pt x="3700664" y="879725"/>
                </a:cubicBezTo>
              </a:path>
            </a:pathLst>
          </a:cu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488164" y="3092795"/>
            <a:ext cx="3700664" cy="1190597"/>
          </a:xfrm>
          <a:custGeom>
            <a:avLst/>
            <a:gdLst>
              <a:gd name="connsiteX0" fmla="*/ 0 w 3700664"/>
              <a:gd name="connsiteY0" fmla="*/ 616973 h 1190597"/>
              <a:gd name="connsiteX1" fmla="*/ 153281 w 3700664"/>
              <a:gd name="connsiteY1" fmla="*/ 507493 h 1190597"/>
              <a:gd name="connsiteX2" fmla="*/ 248170 w 3700664"/>
              <a:gd name="connsiteY2" fmla="*/ 383416 h 1190597"/>
              <a:gd name="connsiteX3" fmla="*/ 299264 w 3700664"/>
              <a:gd name="connsiteY3" fmla="*/ 252040 h 1190597"/>
              <a:gd name="connsiteX4" fmla="*/ 343059 w 3700664"/>
              <a:gd name="connsiteY4" fmla="*/ 244742 h 1190597"/>
              <a:gd name="connsiteX5" fmla="*/ 394153 w 3700664"/>
              <a:gd name="connsiteY5" fmla="*/ 273936 h 1190597"/>
              <a:gd name="connsiteX6" fmla="*/ 591230 w 3700664"/>
              <a:gd name="connsiteY6" fmla="*/ 288534 h 1190597"/>
              <a:gd name="connsiteX7" fmla="*/ 642324 w 3700664"/>
              <a:gd name="connsiteY7" fmla="*/ 222846 h 1190597"/>
              <a:gd name="connsiteX8" fmla="*/ 715315 w 3700664"/>
              <a:gd name="connsiteY8" fmla="*/ 113366 h 1190597"/>
              <a:gd name="connsiteX9" fmla="*/ 766409 w 3700664"/>
              <a:gd name="connsiteY9" fmla="*/ 54977 h 1190597"/>
              <a:gd name="connsiteX10" fmla="*/ 832102 w 3700664"/>
              <a:gd name="connsiteY10" fmla="*/ 113366 h 1190597"/>
              <a:gd name="connsiteX11" fmla="*/ 846700 w 3700664"/>
              <a:gd name="connsiteY11" fmla="*/ 157158 h 1190597"/>
              <a:gd name="connsiteX12" fmla="*/ 875897 w 3700664"/>
              <a:gd name="connsiteY12" fmla="*/ 84171 h 1190597"/>
              <a:gd name="connsiteX13" fmla="*/ 890495 w 3700664"/>
              <a:gd name="connsiteY13" fmla="*/ 3886 h 1190597"/>
              <a:gd name="connsiteX14" fmla="*/ 1138666 w 3700664"/>
              <a:gd name="connsiteY14" fmla="*/ 215547 h 1190597"/>
              <a:gd name="connsiteX15" fmla="*/ 1167862 w 3700664"/>
              <a:gd name="connsiteY15" fmla="*/ 310429 h 1190597"/>
              <a:gd name="connsiteX16" fmla="*/ 1233554 w 3700664"/>
              <a:gd name="connsiteY16" fmla="*/ 259339 h 1190597"/>
              <a:gd name="connsiteX17" fmla="*/ 1262751 w 3700664"/>
              <a:gd name="connsiteY17" fmla="*/ 230144 h 1190597"/>
              <a:gd name="connsiteX18" fmla="*/ 1299247 w 3700664"/>
              <a:gd name="connsiteY18" fmla="*/ 266638 h 1190597"/>
              <a:gd name="connsiteX19" fmla="*/ 1379537 w 3700664"/>
              <a:gd name="connsiteY19" fmla="*/ 339624 h 1190597"/>
              <a:gd name="connsiteX20" fmla="*/ 1423332 w 3700664"/>
              <a:gd name="connsiteY20" fmla="*/ 412611 h 1190597"/>
              <a:gd name="connsiteX21" fmla="*/ 1671503 w 3700664"/>
              <a:gd name="connsiteY21" fmla="*/ 536688 h 1190597"/>
              <a:gd name="connsiteX22" fmla="*/ 1700700 w 3700664"/>
              <a:gd name="connsiteY22" fmla="*/ 346923 h 1190597"/>
              <a:gd name="connsiteX23" fmla="*/ 1729896 w 3700664"/>
              <a:gd name="connsiteY23" fmla="*/ 368819 h 1190597"/>
              <a:gd name="connsiteX24" fmla="*/ 1759093 w 3700664"/>
              <a:gd name="connsiteY24" fmla="*/ 471000 h 1190597"/>
              <a:gd name="connsiteX25" fmla="*/ 1773691 w 3700664"/>
              <a:gd name="connsiteY25" fmla="*/ 485597 h 1190597"/>
              <a:gd name="connsiteX26" fmla="*/ 1853982 w 3700664"/>
              <a:gd name="connsiteY26" fmla="*/ 390715 h 1190597"/>
              <a:gd name="connsiteX27" fmla="*/ 1875879 w 3700664"/>
              <a:gd name="connsiteY27" fmla="*/ 310429 h 1190597"/>
              <a:gd name="connsiteX28" fmla="*/ 2226238 w 3700664"/>
              <a:gd name="connsiteY28" fmla="*/ 1098684 h 1190597"/>
              <a:gd name="connsiteX29" fmla="*/ 2277332 w 3700664"/>
              <a:gd name="connsiteY29" fmla="*/ 1127879 h 1190597"/>
              <a:gd name="connsiteX30" fmla="*/ 2372221 w 3700664"/>
              <a:gd name="connsiteY30" fmla="*/ 1142476 h 1190597"/>
              <a:gd name="connsiteX31" fmla="*/ 2445212 w 3700664"/>
              <a:gd name="connsiteY31" fmla="*/ 1142476 h 1190597"/>
              <a:gd name="connsiteX32" fmla="*/ 2759075 w 3700664"/>
              <a:gd name="connsiteY32" fmla="*/ 500195 h 1190597"/>
              <a:gd name="connsiteX33" fmla="*/ 2853964 w 3700664"/>
              <a:gd name="connsiteY33" fmla="*/ 368819 h 1190597"/>
              <a:gd name="connsiteX34" fmla="*/ 3036443 w 3700664"/>
              <a:gd name="connsiteY34" fmla="*/ 303131 h 1190597"/>
              <a:gd name="connsiteX35" fmla="*/ 3182425 w 3700664"/>
              <a:gd name="connsiteY35" fmla="*/ 368819 h 1190597"/>
              <a:gd name="connsiteX36" fmla="*/ 3321109 w 3700664"/>
              <a:gd name="connsiteY36" fmla="*/ 456403 h 1190597"/>
              <a:gd name="connsiteX37" fmla="*/ 3459793 w 3700664"/>
              <a:gd name="connsiteY37" fmla="*/ 580480 h 1190597"/>
              <a:gd name="connsiteX38" fmla="*/ 3591177 w 3700664"/>
              <a:gd name="connsiteY38" fmla="*/ 733752 h 1190597"/>
              <a:gd name="connsiteX39" fmla="*/ 3700664 w 3700664"/>
              <a:gd name="connsiteY39" fmla="*/ 879725 h 119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700664" h="1190597">
                <a:moveTo>
                  <a:pt x="0" y="616973"/>
                </a:moveTo>
                <a:cubicBezTo>
                  <a:pt x="55959" y="581696"/>
                  <a:pt x="111919" y="546419"/>
                  <a:pt x="153281" y="507493"/>
                </a:cubicBezTo>
                <a:cubicBezTo>
                  <a:pt x="194643" y="468567"/>
                  <a:pt x="223840" y="425991"/>
                  <a:pt x="248170" y="383416"/>
                </a:cubicBezTo>
                <a:cubicBezTo>
                  <a:pt x="272500" y="340841"/>
                  <a:pt x="283449" y="275152"/>
                  <a:pt x="299264" y="252040"/>
                </a:cubicBezTo>
                <a:cubicBezTo>
                  <a:pt x="315079" y="228928"/>
                  <a:pt x="327244" y="241093"/>
                  <a:pt x="343059" y="244742"/>
                </a:cubicBezTo>
                <a:cubicBezTo>
                  <a:pt x="358874" y="248391"/>
                  <a:pt x="352791" y="266637"/>
                  <a:pt x="394153" y="273936"/>
                </a:cubicBezTo>
                <a:cubicBezTo>
                  <a:pt x="435515" y="281235"/>
                  <a:pt x="549868" y="297049"/>
                  <a:pt x="591230" y="288534"/>
                </a:cubicBezTo>
                <a:cubicBezTo>
                  <a:pt x="632592" y="280019"/>
                  <a:pt x="621643" y="252041"/>
                  <a:pt x="642324" y="222846"/>
                </a:cubicBezTo>
                <a:cubicBezTo>
                  <a:pt x="663005" y="193651"/>
                  <a:pt x="694634" y="141344"/>
                  <a:pt x="715315" y="113366"/>
                </a:cubicBezTo>
                <a:cubicBezTo>
                  <a:pt x="735996" y="85388"/>
                  <a:pt x="746945" y="54977"/>
                  <a:pt x="766409" y="54977"/>
                </a:cubicBezTo>
                <a:cubicBezTo>
                  <a:pt x="785873" y="54977"/>
                  <a:pt x="818720" y="96336"/>
                  <a:pt x="832102" y="113366"/>
                </a:cubicBezTo>
                <a:cubicBezTo>
                  <a:pt x="845484" y="130396"/>
                  <a:pt x="839401" y="162024"/>
                  <a:pt x="846700" y="157158"/>
                </a:cubicBezTo>
                <a:cubicBezTo>
                  <a:pt x="853999" y="152292"/>
                  <a:pt x="868598" y="109716"/>
                  <a:pt x="875897" y="84171"/>
                </a:cubicBezTo>
                <a:cubicBezTo>
                  <a:pt x="883196" y="58626"/>
                  <a:pt x="846700" y="-18010"/>
                  <a:pt x="890495" y="3886"/>
                </a:cubicBezTo>
                <a:cubicBezTo>
                  <a:pt x="934290" y="25782"/>
                  <a:pt x="1092438" y="164456"/>
                  <a:pt x="1138666" y="215547"/>
                </a:cubicBezTo>
                <a:cubicBezTo>
                  <a:pt x="1184894" y="266637"/>
                  <a:pt x="1152047" y="303130"/>
                  <a:pt x="1167862" y="310429"/>
                </a:cubicBezTo>
                <a:cubicBezTo>
                  <a:pt x="1183677" y="317728"/>
                  <a:pt x="1217739" y="272720"/>
                  <a:pt x="1233554" y="259339"/>
                </a:cubicBezTo>
                <a:cubicBezTo>
                  <a:pt x="1249369" y="245958"/>
                  <a:pt x="1251802" y="228928"/>
                  <a:pt x="1262751" y="230144"/>
                </a:cubicBezTo>
                <a:cubicBezTo>
                  <a:pt x="1273700" y="231360"/>
                  <a:pt x="1279783" y="248391"/>
                  <a:pt x="1299247" y="266638"/>
                </a:cubicBezTo>
                <a:cubicBezTo>
                  <a:pt x="1318711" y="284885"/>
                  <a:pt x="1358856" y="315295"/>
                  <a:pt x="1379537" y="339624"/>
                </a:cubicBezTo>
                <a:cubicBezTo>
                  <a:pt x="1400218" y="363953"/>
                  <a:pt x="1374671" y="379767"/>
                  <a:pt x="1423332" y="412611"/>
                </a:cubicBezTo>
                <a:cubicBezTo>
                  <a:pt x="1471993" y="445455"/>
                  <a:pt x="1625275" y="547636"/>
                  <a:pt x="1671503" y="536688"/>
                </a:cubicBezTo>
                <a:cubicBezTo>
                  <a:pt x="1717731" y="525740"/>
                  <a:pt x="1690968" y="374901"/>
                  <a:pt x="1700700" y="346923"/>
                </a:cubicBezTo>
                <a:cubicBezTo>
                  <a:pt x="1710432" y="318945"/>
                  <a:pt x="1720164" y="348139"/>
                  <a:pt x="1729896" y="368819"/>
                </a:cubicBezTo>
                <a:cubicBezTo>
                  <a:pt x="1739628" y="389498"/>
                  <a:pt x="1751794" y="451537"/>
                  <a:pt x="1759093" y="471000"/>
                </a:cubicBezTo>
                <a:cubicBezTo>
                  <a:pt x="1766392" y="490463"/>
                  <a:pt x="1757876" y="498978"/>
                  <a:pt x="1773691" y="485597"/>
                </a:cubicBezTo>
                <a:cubicBezTo>
                  <a:pt x="1789506" y="472216"/>
                  <a:pt x="1836951" y="419909"/>
                  <a:pt x="1853982" y="390715"/>
                </a:cubicBezTo>
                <a:cubicBezTo>
                  <a:pt x="1871013" y="361521"/>
                  <a:pt x="1813836" y="192434"/>
                  <a:pt x="1875879" y="310429"/>
                </a:cubicBezTo>
                <a:cubicBezTo>
                  <a:pt x="1937922" y="428424"/>
                  <a:pt x="2159329" y="962442"/>
                  <a:pt x="2226238" y="1098684"/>
                </a:cubicBezTo>
                <a:cubicBezTo>
                  <a:pt x="2293147" y="1234926"/>
                  <a:pt x="2253002" y="1120580"/>
                  <a:pt x="2277332" y="1127879"/>
                </a:cubicBezTo>
                <a:cubicBezTo>
                  <a:pt x="2301662" y="1135178"/>
                  <a:pt x="2344241" y="1140043"/>
                  <a:pt x="2372221" y="1142476"/>
                </a:cubicBezTo>
                <a:cubicBezTo>
                  <a:pt x="2400201" y="1144909"/>
                  <a:pt x="2380736" y="1249523"/>
                  <a:pt x="2445212" y="1142476"/>
                </a:cubicBezTo>
                <a:cubicBezTo>
                  <a:pt x="2509688" y="1035429"/>
                  <a:pt x="2690950" y="629138"/>
                  <a:pt x="2759075" y="500195"/>
                </a:cubicBezTo>
                <a:cubicBezTo>
                  <a:pt x="2827200" y="371252"/>
                  <a:pt x="2807736" y="401663"/>
                  <a:pt x="2853964" y="368819"/>
                </a:cubicBezTo>
                <a:cubicBezTo>
                  <a:pt x="2900192" y="335975"/>
                  <a:pt x="2981700" y="303131"/>
                  <a:pt x="3036443" y="303131"/>
                </a:cubicBezTo>
                <a:cubicBezTo>
                  <a:pt x="3091186" y="303131"/>
                  <a:pt x="3134981" y="343274"/>
                  <a:pt x="3182425" y="368819"/>
                </a:cubicBezTo>
                <a:cubicBezTo>
                  <a:pt x="3229869" y="394364"/>
                  <a:pt x="3274881" y="421126"/>
                  <a:pt x="3321109" y="456403"/>
                </a:cubicBezTo>
                <a:cubicBezTo>
                  <a:pt x="3367337" y="491680"/>
                  <a:pt x="3414782" y="534255"/>
                  <a:pt x="3459793" y="580480"/>
                </a:cubicBezTo>
                <a:cubicBezTo>
                  <a:pt x="3504804" y="626705"/>
                  <a:pt x="3551032" y="683878"/>
                  <a:pt x="3591177" y="733752"/>
                </a:cubicBezTo>
                <a:cubicBezTo>
                  <a:pt x="3631322" y="783626"/>
                  <a:pt x="3700664" y="879725"/>
                  <a:pt x="3700664" y="879725"/>
                </a:cubicBezTo>
              </a:path>
            </a:pathLst>
          </a:custGeom>
          <a:ln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000"/>
              </a:solidFill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488164" y="3017110"/>
            <a:ext cx="3715262" cy="790912"/>
          </a:xfrm>
          <a:custGeom>
            <a:avLst/>
            <a:gdLst>
              <a:gd name="connsiteX0" fmla="*/ 0 w 3700664"/>
              <a:gd name="connsiteY0" fmla="*/ 616973 h 1190597"/>
              <a:gd name="connsiteX1" fmla="*/ 153281 w 3700664"/>
              <a:gd name="connsiteY1" fmla="*/ 507493 h 1190597"/>
              <a:gd name="connsiteX2" fmla="*/ 248170 w 3700664"/>
              <a:gd name="connsiteY2" fmla="*/ 383416 h 1190597"/>
              <a:gd name="connsiteX3" fmla="*/ 299264 w 3700664"/>
              <a:gd name="connsiteY3" fmla="*/ 252040 h 1190597"/>
              <a:gd name="connsiteX4" fmla="*/ 343059 w 3700664"/>
              <a:gd name="connsiteY4" fmla="*/ 244742 h 1190597"/>
              <a:gd name="connsiteX5" fmla="*/ 394153 w 3700664"/>
              <a:gd name="connsiteY5" fmla="*/ 273936 h 1190597"/>
              <a:gd name="connsiteX6" fmla="*/ 591230 w 3700664"/>
              <a:gd name="connsiteY6" fmla="*/ 288534 h 1190597"/>
              <a:gd name="connsiteX7" fmla="*/ 642324 w 3700664"/>
              <a:gd name="connsiteY7" fmla="*/ 222846 h 1190597"/>
              <a:gd name="connsiteX8" fmla="*/ 715315 w 3700664"/>
              <a:gd name="connsiteY8" fmla="*/ 113366 h 1190597"/>
              <a:gd name="connsiteX9" fmla="*/ 766409 w 3700664"/>
              <a:gd name="connsiteY9" fmla="*/ 54977 h 1190597"/>
              <a:gd name="connsiteX10" fmla="*/ 832102 w 3700664"/>
              <a:gd name="connsiteY10" fmla="*/ 113366 h 1190597"/>
              <a:gd name="connsiteX11" fmla="*/ 846700 w 3700664"/>
              <a:gd name="connsiteY11" fmla="*/ 157158 h 1190597"/>
              <a:gd name="connsiteX12" fmla="*/ 875897 w 3700664"/>
              <a:gd name="connsiteY12" fmla="*/ 84171 h 1190597"/>
              <a:gd name="connsiteX13" fmla="*/ 890495 w 3700664"/>
              <a:gd name="connsiteY13" fmla="*/ 3886 h 1190597"/>
              <a:gd name="connsiteX14" fmla="*/ 1138666 w 3700664"/>
              <a:gd name="connsiteY14" fmla="*/ 215547 h 1190597"/>
              <a:gd name="connsiteX15" fmla="*/ 1167862 w 3700664"/>
              <a:gd name="connsiteY15" fmla="*/ 310429 h 1190597"/>
              <a:gd name="connsiteX16" fmla="*/ 1233554 w 3700664"/>
              <a:gd name="connsiteY16" fmla="*/ 259339 h 1190597"/>
              <a:gd name="connsiteX17" fmla="*/ 1262751 w 3700664"/>
              <a:gd name="connsiteY17" fmla="*/ 230144 h 1190597"/>
              <a:gd name="connsiteX18" fmla="*/ 1299247 w 3700664"/>
              <a:gd name="connsiteY18" fmla="*/ 266638 h 1190597"/>
              <a:gd name="connsiteX19" fmla="*/ 1379537 w 3700664"/>
              <a:gd name="connsiteY19" fmla="*/ 339624 h 1190597"/>
              <a:gd name="connsiteX20" fmla="*/ 1423332 w 3700664"/>
              <a:gd name="connsiteY20" fmla="*/ 412611 h 1190597"/>
              <a:gd name="connsiteX21" fmla="*/ 1671503 w 3700664"/>
              <a:gd name="connsiteY21" fmla="*/ 536688 h 1190597"/>
              <a:gd name="connsiteX22" fmla="*/ 1700700 w 3700664"/>
              <a:gd name="connsiteY22" fmla="*/ 346923 h 1190597"/>
              <a:gd name="connsiteX23" fmla="*/ 1729896 w 3700664"/>
              <a:gd name="connsiteY23" fmla="*/ 368819 h 1190597"/>
              <a:gd name="connsiteX24" fmla="*/ 1759093 w 3700664"/>
              <a:gd name="connsiteY24" fmla="*/ 471000 h 1190597"/>
              <a:gd name="connsiteX25" fmla="*/ 1773691 w 3700664"/>
              <a:gd name="connsiteY25" fmla="*/ 485597 h 1190597"/>
              <a:gd name="connsiteX26" fmla="*/ 1853982 w 3700664"/>
              <a:gd name="connsiteY26" fmla="*/ 390715 h 1190597"/>
              <a:gd name="connsiteX27" fmla="*/ 1875879 w 3700664"/>
              <a:gd name="connsiteY27" fmla="*/ 310429 h 1190597"/>
              <a:gd name="connsiteX28" fmla="*/ 2226238 w 3700664"/>
              <a:gd name="connsiteY28" fmla="*/ 1098684 h 1190597"/>
              <a:gd name="connsiteX29" fmla="*/ 2277332 w 3700664"/>
              <a:gd name="connsiteY29" fmla="*/ 1127879 h 1190597"/>
              <a:gd name="connsiteX30" fmla="*/ 2372221 w 3700664"/>
              <a:gd name="connsiteY30" fmla="*/ 1142476 h 1190597"/>
              <a:gd name="connsiteX31" fmla="*/ 2445212 w 3700664"/>
              <a:gd name="connsiteY31" fmla="*/ 1142476 h 1190597"/>
              <a:gd name="connsiteX32" fmla="*/ 2759075 w 3700664"/>
              <a:gd name="connsiteY32" fmla="*/ 500195 h 1190597"/>
              <a:gd name="connsiteX33" fmla="*/ 2853964 w 3700664"/>
              <a:gd name="connsiteY33" fmla="*/ 368819 h 1190597"/>
              <a:gd name="connsiteX34" fmla="*/ 3036443 w 3700664"/>
              <a:gd name="connsiteY34" fmla="*/ 303131 h 1190597"/>
              <a:gd name="connsiteX35" fmla="*/ 3182425 w 3700664"/>
              <a:gd name="connsiteY35" fmla="*/ 368819 h 1190597"/>
              <a:gd name="connsiteX36" fmla="*/ 3321109 w 3700664"/>
              <a:gd name="connsiteY36" fmla="*/ 456403 h 1190597"/>
              <a:gd name="connsiteX37" fmla="*/ 3459793 w 3700664"/>
              <a:gd name="connsiteY37" fmla="*/ 580480 h 1190597"/>
              <a:gd name="connsiteX38" fmla="*/ 3591177 w 3700664"/>
              <a:gd name="connsiteY38" fmla="*/ 733752 h 1190597"/>
              <a:gd name="connsiteX39" fmla="*/ 3700664 w 3700664"/>
              <a:gd name="connsiteY39" fmla="*/ 879725 h 1190597"/>
              <a:gd name="connsiteX0" fmla="*/ 0 w 3700664"/>
              <a:gd name="connsiteY0" fmla="*/ 616973 h 1190597"/>
              <a:gd name="connsiteX1" fmla="*/ 153281 w 3700664"/>
              <a:gd name="connsiteY1" fmla="*/ 507493 h 1190597"/>
              <a:gd name="connsiteX2" fmla="*/ 248170 w 3700664"/>
              <a:gd name="connsiteY2" fmla="*/ 383416 h 1190597"/>
              <a:gd name="connsiteX3" fmla="*/ 299264 w 3700664"/>
              <a:gd name="connsiteY3" fmla="*/ 252040 h 1190597"/>
              <a:gd name="connsiteX4" fmla="*/ 343059 w 3700664"/>
              <a:gd name="connsiteY4" fmla="*/ 244742 h 1190597"/>
              <a:gd name="connsiteX5" fmla="*/ 394153 w 3700664"/>
              <a:gd name="connsiteY5" fmla="*/ 273936 h 1190597"/>
              <a:gd name="connsiteX6" fmla="*/ 591230 w 3700664"/>
              <a:gd name="connsiteY6" fmla="*/ 288534 h 1190597"/>
              <a:gd name="connsiteX7" fmla="*/ 642324 w 3700664"/>
              <a:gd name="connsiteY7" fmla="*/ 222846 h 1190597"/>
              <a:gd name="connsiteX8" fmla="*/ 715315 w 3700664"/>
              <a:gd name="connsiteY8" fmla="*/ 113366 h 1190597"/>
              <a:gd name="connsiteX9" fmla="*/ 766409 w 3700664"/>
              <a:gd name="connsiteY9" fmla="*/ 54977 h 1190597"/>
              <a:gd name="connsiteX10" fmla="*/ 832102 w 3700664"/>
              <a:gd name="connsiteY10" fmla="*/ 113366 h 1190597"/>
              <a:gd name="connsiteX11" fmla="*/ 846700 w 3700664"/>
              <a:gd name="connsiteY11" fmla="*/ 157158 h 1190597"/>
              <a:gd name="connsiteX12" fmla="*/ 875897 w 3700664"/>
              <a:gd name="connsiteY12" fmla="*/ 84171 h 1190597"/>
              <a:gd name="connsiteX13" fmla="*/ 890495 w 3700664"/>
              <a:gd name="connsiteY13" fmla="*/ 3886 h 1190597"/>
              <a:gd name="connsiteX14" fmla="*/ 1138666 w 3700664"/>
              <a:gd name="connsiteY14" fmla="*/ 215547 h 1190597"/>
              <a:gd name="connsiteX15" fmla="*/ 1167862 w 3700664"/>
              <a:gd name="connsiteY15" fmla="*/ 310429 h 1190597"/>
              <a:gd name="connsiteX16" fmla="*/ 1233554 w 3700664"/>
              <a:gd name="connsiteY16" fmla="*/ 259339 h 1190597"/>
              <a:gd name="connsiteX17" fmla="*/ 1262751 w 3700664"/>
              <a:gd name="connsiteY17" fmla="*/ 230144 h 1190597"/>
              <a:gd name="connsiteX18" fmla="*/ 1299247 w 3700664"/>
              <a:gd name="connsiteY18" fmla="*/ 266638 h 1190597"/>
              <a:gd name="connsiteX19" fmla="*/ 1379537 w 3700664"/>
              <a:gd name="connsiteY19" fmla="*/ 339624 h 1190597"/>
              <a:gd name="connsiteX20" fmla="*/ 1423332 w 3700664"/>
              <a:gd name="connsiteY20" fmla="*/ 412611 h 1190597"/>
              <a:gd name="connsiteX21" fmla="*/ 1671503 w 3700664"/>
              <a:gd name="connsiteY21" fmla="*/ 536688 h 1190597"/>
              <a:gd name="connsiteX22" fmla="*/ 1700700 w 3700664"/>
              <a:gd name="connsiteY22" fmla="*/ 346923 h 1190597"/>
              <a:gd name="connsiteX23" fmla="*/ 1729896 w 3700664"/>
              <a:gd name="connsiteY23" fmla="*/ 368819 h 1190597"/>
              <a:gd name="connsiteX24" fmla="*/ 1759093 w 3700664"/>
              <a:gd name="connsiteY24" fmla="*/ 471000 h 1190597"/>
              <a:gd name="connsiteX25" fmla="*/ 1773691 w 3700664"/>
              <a:gd name="connsiteY25" fmla="*/ 485597 h 1190597"/>
              <a:gd name="connsiteX26" fmla="*/ 1853982 w 3700664"/>
              <a:gd name="connsiteY26" fmla="*/ 390715 h 1190597"/>
              <a:gd name="connsiteX27" fmla="*/ 1875879 w 3700664"/>
              <a:gd name="connsiteY27" fmla="*/ 310429 h 1190597"/>
              <a:gd name="connsiteX28" fmla="*/ 2233537 w 3700664"/>
              <a:gd name="connsiteY28" fmla="*/ 806738 h 1190597"/>
              <a:gd name="connsiteX29" fmla="*/ 2277332 w 3700664"/>
              <a:gd name="connsiteY29" fmla="*/ 1127879 h 1190597"/>
              <a:gd name="connsiteX30" fmla="*/ 2372221 w 3700664"/>
              <a:gd name="connsiteY30" fmla="*/ 1142476 h 1190597"/>
              <a:gd name="connsiteX31" fmla="*/ 2445212 w 3700664"/>
              <a:gd name="connsiteY31" fmla="*/ 1142476 h 1190597"/>
              <a:gd name="connsiteX32" fmla="*/ 2759075 w 3700664"/>
              <a:gd name="connsiteY32" fmla="*/ 500195 h 1190597"/>
              <a:gd name="connsiteX33" fmla="*/ 2853964 w 3700664"/>
              <a:gd name="connsiteY33" fmla="*/ 368819 h 1190597"/>
              <a:gd name="connsiteX34" fmla="*/ 3036443 w 3700664"/>
              <a:gd name="connsiteY34" fmla="*/ 303131 h 1190597"/>
              <a:gd name="connsiteX35" fmla="*/ 3182425 w 3700664"/>
              <a:gd name="connsiteY35" fmla="*/ 368819 h 1190597"/>
              <a:gd name="connsiteX36" fmla="*/ 3321109 w 3700664"/>
              <a:gd name="connsiteY36" fmla="*/ 456403 h 1190597"/>
              <a:gd name="connsiteX37" fmla="*/ 3459793 w 3700664"/>
              <a:gd name="connsiteY37" fmla="*/ 580480 h 1190597"/>
              <a:gd name="connsiteX38" fmla="*/ 3591177 w 3700664"/>
              <a:gd name="connsiteY38" fmla="*/ 733752 h 1190597"/>
              <a:gd name="connsiteX39" fmla="*/ 3700664 w 3700664"/>
              <a:gd name="connsiteY39" fmla="*/ 879725 h 1190597"/>
              <a:gd name="connsiteX0" fmla="*/ 0 w 3700664"/>
              <a:gd name="connsiteY0" fmla="*/ 616973 h 1200632"/>
              <a:gd name="connsiteX1" fmla="*/ 153281 w 3700664"/>
              <a:gd name="connsiteY1" fmla="*/ 507493 h 1200632"/>
              <a:gd name="connsiteX2" fmla="*/ 248170 w 3700664"/>
              <a:gd name="connsiteY2" fmla="*/ 383416 h 1200632"/>
              <a:gd name="connsiteX3" fmla="*/ 299264 w 3700664"/>
              <a:gd name="connsiteY3" fmla="*/ 252040 h 1200632"/>
              <a:gd name="connsiteX4" fmla="*/ 343059 w 3700664"/>
              <a:gd name="connsiteY4" fmla="*/ 244742 h 1200632"/>
              <a:gd name="connsiteX5" fmla="*/ 394153 w 3700664"/>
              <a:gd name="connsiteY5" fmla="*/ 273936 h 1200632"/>
              <a:gd name="connsiteX6" fmla="*/ 591230 w 3700664"/>
              <a:gd name="connsiteY6" fmla="*/ 288534 h 1200632"/>
              <a:gd name="connsiteX7" fmla="*/ 642324 w 3700664"/>
              <a:gd name="connsiteY7" fmla="*/ 222846 h 1200632"/>
              <a:gd name="connsiteX8" fmla="*/ 715315 w 3700664"/>
              <a:gd name="connsiteY8" fmla="*/ 113366 h 1200632"/>
              <a:gd name="connsiteX9" fmla="*/ 766409 w 3700664"/>
              <a:gd name="connsiteY9" fmla="*/ 54977 h 1200632"/>
              <a:gd name="connsiteX10" fmla="*/ 832102 w 3700664"/>
              <a:gd name="connsiteY10" fmla="*/ 113366 h 1200632"/>
              <a:gd name="connsiteX11" fmla="*/ 846700 w 3700664"/>
              <a:gd name="connsiteY11" fmla="*/ 157158 h 1200632"/>
              <a:gd name="connsiteX12" fmla="*/ 875897 w 3700664"/>
              <a:gd name="connsiteY12" fmla="*/ 84171 h 1200632"/>
              <a:gd name="connsiteX13" fmla="*/ 890495 w 3700664"/>
              <a:gd name="connsiteY13" fmla="*/ 3886 h 1200632"/>
              <a:gd name="connsiteX14" fmla="*/ 1138666 w 3700664"/>
              <a:gd name="connsiteY14" fmla="*/ 215547 h 1200632"/>
              <a:gd name="connsiteX15" fmla="*/ 1167862 w 3700664"/>
              <a:gd name="connsiteY15" fmla="*/ 310429 h 1200632"/>
              <a:gd name="connsiteX16" fmla="*/ 1233554 w 3700664"/>
              <a:gd name="connsiteY16" fmla="*/ 259339 h 1200632"/>
              <a:gd name="connsiteX17" fmla="*/ 1262751 w 3700664"/>
              <a:gd name="connsiteY17" fmla="*/ 230144 h 1200632"/>
              <a:gd name="connsiteX18" fmla="*/ 1299247 w 3700664"/>
              <a:gd name="connsiteY18" fmla="*/ 266638 h 1200632"/>
              <a:gd name="connsiteX19" fmla="*/ 1379537 w 3700664"/>
              <a:gd name="connsiteY19" fmla="*/ 339624 h 1200632"/>
              <a:gd name="connsiteX20" fmla="*/ 1423332 w 3700664"/>
              <a:gd name="connsiteY20" fmla="*/ 412611 h 1200632"/>
              <a:gd name="connsiteX21" fmla="*/ 1671503 w 3700664"/>
              <a:gd name="connsiteY21" fmla="*/ 536688 h 1200632"/>
              <a:gd name="connsiteX22" fmla="*/ 1700700 w 3700664"/>
              <a:gd name="connsiteY22" fmla="*/ 346923 h 1200632"/>
              <a:gd name="connsiteX23" fmla="*/ 1729896 w 3700664"/>
              <a:gd name="connsiteY23" fmla="*/ 368819 h 1200632"/>
              <a:gd name="connsiteX24" fmla="*/ 1759093 w 3700664"/>
              <a:gd name="connsiteY24" fmla="*/ 471000 h 1200632"/>
              <a:gd name="connsiteX25" fmla="*/ 1773691 w 3700664"/>
              <a:gd name="connsiteY25" fmla="*/ 485597 h 1200632"/>
              <a:gd name="connsiteX26" fmla="*/ 1853982 w 3700664"/>
              <a:gd name="connsiteY26" fmla="*/ 390715 h 1200632"/>
              <a:gd name="connsiteX27" fmla="*/ 1875879 w 3700664"/>
              <a:gd name="connsiteY27" fmla="*/ 310429 h 1200632"/>
              <a:gd name="connsiteX28" fmla="*/ 2233537 w 3700664"/>
              <a:gd name="connsiteY28" fmla="*/ 806738 h 1200632"/>
              <a:gd name="connsiteX29" fmla="*/ 2313827 w 3700664"/>
              <a:gd name="connsiteY29" fmla="*/ 894322 h 1200632"/>
              <a:gd name="connsiteX30" fmla="*/ 2372221 w 3700664"/>
              <a:gd name="connsiteY30" fmla="*/ 1142476 h 1200632"/>
              <a:gd name="connsiteX31" fmla="*/ 2445212 w 3700664"/>
              <a:gd name="connsiteY31" fmla="*/ 1142476 h 1200632"/>
              <a:gd name="connsiteX32" fmla="*/ 2759075 w 3700664"/>
              <a:gd name="connsiteY32" fmla="*/ 500195 h 1200632"/>
              <a:gd name="connsiteX33" fmla="*/ 2853964 w 3700664"/>
              <a:gd name="connsiteY33" fmla="*/ 368819 h 1200632"/>
              <a:gd name="connsiteX34" fmla="*/ 3036443 w 3700664"/>
              <a:gd name="connsiteY34" fmla="*/ 303131 h 1200632"/>
              <a:gd name="connsiteX35" fmla="*/ 3182425 w 3700664"/>
              <a:gd name="connsiteY35" fmla="*/ 368819 h 1200632"/>
              <a:gd name="connsiteX36" fmla="*/ 3321109 w 3700664"/>
              <a:gd name="connsiteY36" fmla="*/ 456403 h 1200632"/>
              <a:gd name="connsiteX37" fmla="*/ 3459793 w 3700664"/>
              <a:gd name="connsiteY37" fmla="*/ 580480 h 1200632"/>
              <a:gd name="connsiteX38" fmla="*/ 3591177 w 3700664"/>
              <a:gd name="connsiteY38" fmla="*/ 733752 h 1200632"/>
              <a:gd name="connsiteX39" fmla="*/ 3700664 w 3700664"/>
              <a:gd name="connsiteY39" fmla="*/ 879725 h 1200632"/>
              <a:gd name="connsiteX0" fmla="*/ 0 w 3700664"/>
              <a:gd name="connsiteY0" fmla="*/ 616973 h 1151607"/>
              <a:gd name="connsiteX1" fmla="*/ 153281 w 3700664"/>
              <a:gd name="connsiteY1" fmla="*/ 507493 h 1151607"/>
              <a:gd name="connsiteX2" fmla="*/ 248170 w 3700664"/>
              <a:gd name="connsiteY2" fmla="*/ 383416 h 1151607"/>
              <a:gd name="connsiteX3" fmla="*/ 299264 w 3700664"/>
              <a:gd name="connsiteY3" fmla="*/ 252040 h 1151607"/>
              <a:gd name="connsiteX4" fmla="*/ 343059 w 3700664"/>
              <a:gd name="connsiteY4" fmla="*/ 244742 h 1151607"/>
              <a:gd name="connsiteX5" fmla="*/ 394153 w 3700664"/>
              <a:gd name="connsiteY5" fmla="*/ 273936 h 1151607"/>
              <a:gd name="connsiteX6" fmla="*/ 591230 w 3700664"/>
              <a:gd name="connsiteY6" fmla="*/ 288534 h 1151607"/>
              <a:gd name="connsiteX7" fmla="*/ 642324 w 3700664"/>
              <a:gd name="connsiteY7" fmla="*/ 222846 h 1151607"/>
              <a:gd name="connsiteX8" fmla="*/ 715315 w 3700664"/>
              <a:gd name="connsiteY8" fmla="*/ 113366 h 1151607"/>
              <a:gd name="connsiteX9" fmla="*/ 766409 w 3700664"/>
              <a:gd name="connsiteY9" fmla="*/ 54977 h 1151607"/>
              <a:gd name="connsiteX10" fmla="*/ 832102 w 3700664"/>
              <a:gd name="connsiteY10" fmla="*/ 113366 h 1151607"/>
              <a:gd name="connsiteX11" fmla="*/ 846700 w 3700664"/>
              <a:gd name="connsiteY11" fmla="*/ 157158 h 1151607"/>
              <a:gd name="connsiteX12" fmla="*/ 875897 w 3700664"/>
              <a:gd name="connsiteY12" fmla="*/ 84171 h 1151607"/>
              <a:gd name="connsiteX13" fmla="*/ 890495 w 3700664"/>
              <a:gd name="connsiteY13" fmla="*/ 3886 h 1151607"/>
              <a:gd name="connsiteX14" fmla="*/ 1138666 w 3700664"/>
              <a:gd name="connsiteY14" fmla="*/ 215547 h 1151607"/>
              <a:gd name="connsiteX15" fmla="*/ 1167862 w 3700664"/>
              <a:gd name="connsiteY15" fmla="*/ 310429 h 1151607"/>
              <a:gd name="connsiteX16" fmla="*/ 1233554 w 3700664"/>
              <a:gd name="connsiteY16" fmla="*/ 259339 h 1151607"/>
              <a:gd name="connsiteX17" fmla="*/ 1262751 w 3700664"/>
              <a:gd name="connsiteY17" fmla="*/ 230144 h 1151607"/>
              <a:gd name="connsiteX18" fmla="*/ 1299247 w 3700664"/>
              <a:gd name="connsiteY18" fmla="*/ 266638 h 1151607"/>
              <a:gd name="connsiteX19" fmla="*/ 1379537 w 3700664"/>
              <a:gd name="connsiteY19" fmla="*/ 339624 h 1151607"/>
              <a:gd name="connsiteX20" fmla="*/ 1423332 w 3700664"/>
              <a:gd name="connsiteY20" fmla="*/ 412611 h 1151607"/>
              <a:gd name="connsiteX21" fmla="*/ 1671503 w 3700664"/>
              <a:gd name="connsiteY21" fmla="*/ 536688 h 1151607"/>
              <a:gd name="connsiteX22" fmla="*/ 1700700 w 3700664"/>
              <a:gd name="connsiteY22" fmla="*/ 346923 h 1151607"/>
              <a:gd name="connsiteX23" fmla="*/ 1729896 w 3700664"/>
              <a:gd name="connsiteY23" fmla="*/ 368819 h 1151607"/>
              <a:gd name="connsiteX24" fmla="*/ 1759093 w 3700664"/>
              <a:gd name="connsiteY24" fmla="*/ 471000 h 1151607"/>
              <a:gd name="connsiteX25" fmla="*/ 1773691 w 3700664"/>
              <a:gd name="connsiteY25" fmla="*/ 485597 h 1151607"/>
              <a:gd name="connsiteX26" fmla="*/ 1853982 w 3700664"/>
              <a:gd name="connsiteY26" fmla="*/ 390715 h 1151607"/>
              <a:gd name="connsiteX27" fmla="*/ 1875879 w 3700664"/>
              <a:gd name="connsiteY27" fmla="*/ 310429 h 1151607"/>
              <a:gd name="connsiteX28" fmla="*/ 2233537 w 3700664"/>
              <a:gd name="connsiteY28" fmla="*/ 806738 h 1151607"/>
              <a:gd name="connsiteX29" fmla="*/ 2313827 w 3700664"/>
              <a:gd name="connsiteY29" fmla="*/ 894322 h 1151607"/>
              <a:gd name="connsiteX30" fmla="*/ 2372221 w 3700664"/>
              <a:gd name="connsiteY30" fmla="*/ 879724 h 1151607"/>
              <a:gd name="connsiteX31" fmla="*/ 2445212 w 3700664"/>
              <a:gd name="connsiteY31" fmla="*/ 1142476 h 1151607"/>
              <a:gd name="connsiteX32" fmla="*/ 2759075 w 3700664"/>
              <a:gd name="connsiteY32" fmla="*/ 500195 h 1151607"/>
              <a:gd name="connsiteX33" fmla="*/ 2853964 w 3700664"/>
              <a:gd name="connsiteY33" fmla="*/ 368819 h 1151607"/>
              <a:gd name="connsiteX34" fmla="*/ 3036443 w 3700664"/>
              <a:gd name="connsiteY34" fmla="*/ 303131 h 1151607"/>
              <a:gd name="connsiteX35" fmla="*/ 3182425 w 3700664"/>
              <a:gd name="connsiteY35" fmla="*/ 368819 h 1151607"/>
              <a:gd name="connsiteX36" fmla="*/ 3321109 w 3700664"/>
              <a:gd name="connsiteY36" fmla="*/ 456403 h 1151607"/>
              <a:gd name="connsiteX37" fmla="*/ 3459793 w 3700664"/>
              <a:gd name="connsiteY37" fmla="*/ 580480 h 1151607"/>
              <a:gd name="connsiteX38" fmla="*/ 3591177 w 3700664"/>
              <a:gd name="connsiteY38" fmla="*/ 733752 h 1151607"/>
              <a:gd name="connsiteX39" fmla="*/ 3700664 w 3700664"/>
              <a:gd name="connsiteY39" fmla="*/ 879725 h 1151607"/>
              <a:gd name="connsiteX0" fmla="*/ 0 w 3700664"/>
              <a:gd name="connsiteY0" fmla="*/ 616973 h 907304"/>
              <a:gd name="connsiteX1" fmla="*/ 153281 w 3700664"/>
              <a:gd name="connsiteY1" fmla="*/ 507493 h 907304"/>
              <a:gd name="connsiteX2" fmla="*/ 248170 w 3700664"/>
              <a:gd name="connsiteY2" fmla="*/ 383416 h 907304"/>
              <a:gd name="connsiteX3" fmla="*/ 299264 w 3700664"/>
              <a:gd name="connsiteY3" fmla="*/ 252040 h 907304"/>
              <a:gd name="connsiteX4" fmla="*/ 343059 w 3700664"/>
              <a:gd name="connsiteY4" fmla="*/ 244742 h 907304"/>
              <a:gd name="connsiteX5" fmla="*/ 394153 w 3700664"/>
              <a:gd name="connsiteY5" fmla="*/ 273936 h 907304"/>
              <a:gd name="connsiteX6" fmla="*/ 591230 w 3700664"/>
              <a:gd name="connsiteY6" fmla="*/ 288534 h 907304"/>
              <a:gd name="connsiteX7" fmla="*/ 642324 w 3700664"/>
              <a:gd name="connsiteY7" fmla="*/ 222846 h 907304"/>
              <a:gd name="connsiteX8" fmla="*/ 715315 w 3700664"/>
              <a:gd name="connsiteY8" fmla="*/ 113366 h 907304"/>
              <a:gd name="connsiteX9" fmla="*/ 766409 w 3700664"/>
              <a:gd name="connsiteY9" fmla="*/ 54977 h 907304"/>
              <a:gd name="connsiteX10" fmla="*/ 832102 w 3700664"/>
              <a:gd name="connsiteY10" fmla="*/ 113366 h 907304"/>
              <a:gd name="connsiteX11" fmla="*/ 846700 w 3700664"/>
              <a:gd name="connsiteY11" fmla="*/ 157158 h 907304"/>
              <a:gd name="connsiteX12" fmla="*/ 875897 w 3700664"/>
              <a:gd name="connsiteY12" fmla="*/ 84171 h 907304"/>
              <a:gd name="connsiteX13" fmla="*/ 890495 w 3700664"/>
              <a:gd name="connsiteY13" fmla="*/ 3886 h 907304"/>
              <a:gd name="connsiteX14" fmla="*/ 1138666 w 3700664"/>
              <a:gd name="connsiteY14" fmla="*/ 215547 h 907304"/>
              <a:gd name="connsiteX15" fmla="*/ 1167862 w 3700664"/>
              <a:gd name="connsiteY15" fmla="*/ 310429 h 907304"/>
              <a:gd name="connsiteX16" fmla="*/ 1233554 w 3700664"/>
              <a:gd name="connsiteY16" fmla="*/ 259339 h 907304"/>
              <a:gd name="connsiteX17" fmla="*/ 1262751 w 3700664"/>
              <a:gd name="connsiteY17" fmla="*/ 230144 h 907304"/>
              <a:gd name="connsiteX18" fmla="*/ 1299247 w 3700664"/>
              <a:gd name="connsiteY18" fmla="*/ 266638 h 907304"/>
              <a:gd name="connsiteX19" fmla="*/ 1379537 w 3700664"/>
              <a:gd name="connsiteY19" fmla="*/ 339624 h 907304"/>
              <a:gd name="connsiteX20" fmla="*/ 1423332 w 3700664"/>
              <a:gd name="connsiteY20" fmla="*/ 412611 h 907304"/>
              <a:gd name="connsiteX21" fmla="*/ 1671503 w 3700664"/>
              <a:gd name="connsiteY21" fmla="*/ 536688 h 907304"/>
              <a:gd name="connsiteX22" fmla="*/ 1700700 w 3700664"/>
              <a:gd name="connsiteY22" fmla="*/ 346923 h 907304"/>
              <a:gd name="connsiteX23" fmla="*/ 1729896 w 3700664"/>
              <a:gd name="connsiteY23" fmla="*/ 368819 h 907304"/>
              <a:gd name="connsiteX24" fmla="*/ 1759093 w 3700664"/>
              <a:gd name="connsiteY24" fmla="*/ 471000 h 907304"/>
              <a:gd name="connsiteX25" fmla="*/ 1773691 w 3700664"/>
              <a:gd name="connsiteY25" fmla="*/ 485597 h 907304"/>
              <a:gd name="connsiteX26" fmla="*/ 1853982 w 3700664"/>
              <a:gd name="connsiteY26" fmla="*/ 390715 h 907304"/>
              <a:gd name="connsiteX27" fmla="*/ 1875879 w 3700664"/>
              <a:gd name="connsiteY27" fmla="*/ 310429 h 907304"/>
              <a:gd name="connsiteX28" fmla="*/ 2233537 w 3700664"/>
              <a:gd name="connsiteY28" fmla="*/ 806738 h 907304"/>
              <a:gd name="connsiteX29" fmla="*/ 2313827 w 3700664"/>
              <a:gd name="connsiteY29" fmla="*/ 894322 h 907304"/>
              <a:gd name="connsiteX30" fmla="*/ 2372221 w 3700664"/>
              <a:gd name="connsiteY30" fmla="*/ 879724 h 907304"/>
              <a:gd name="connsiteX31" fmla="*/ 2445212 w 3700664"/>
              <a:gd name="connsiteY31" fmla="*/ 879724 h 907304"/>
              <a:gd name="connsiteX32" fmla="*/ 2759075 w 3700664"/>
              <a:gd name="connsiteY32" fmla="*/ 500195 h 907304"/>
              <a:gd name="connsiteX33" fmla="*/ 2853964 w 3700664"/>
              <a:gd name="connsiteY33" fmla="*/ 368819 h 907304"/>
              <a:gd name="connsiteX34" fmla="*/ 3036443 w 3700664"/>
              <a:gd name="connsiteY34" fmla="*/ 303131 h 907304"/>
              <a:gd name="connsiteX35" fmla="*/ 3182425 w 3700664"/>
              <a:gd name="connsiteY35" fmla="*/ 368819 h 907304"/>
              <a:gd name="connsiteX36" fmla="*/ 3321109 w 3700664"/>
              <a:gd name="connsiteY36" fmla="*/ 456403 h 907304"/>
              <a:gd name="connsiteX37" fmla="*/ 3459793 w 3700664"/>
              <a:gd name="connsiteY37" fmla="*/ 580480 h 907304"/>
              <a:gd name="connsiteX38" fmla="*/ 3591177 w 3700664"/>
              <a:gd name="connsiteY38" fmla="*/ 733752 h 907304"/>
              <a:gd name="connsiteX39" fmla="*/ 3700664 w 3700664"/>
              <a:gd name="connsiteY39" fmla="*/ 879725 h 907304"/>
              <a:gd name="connsiteX0" fmla="*/ 0 w 3700664"/>
              <a:gd name="connsiteY0" fmla="*/ 616973 h 907304"/>
              <a:gd name="connsiteX1" fmla="*/ 153281 w 3700664"/>
              <a:gd name="connsiteY1" fmla="*/ 507493 h 907304"/>
              <a:gd name="connsiteX2" fmla="*/ 248170 w 3700664"/>
              <a:gd name="connsiteY2" fmla="*/ 383416 h 907304"/>
              <a:gd name="connsiteX3" fmla="*/ 299264 w 3700664"/>
              <a:gd name="connsiteY3" fmla="*/ 252040 h 907304"/>
              <a:gd name="connsiteX4" fmla="*/ 343059 w 3700664"/>
              <a:gd name="connsiteY4" fmla="*/ 244742 h 907304"/>
              <a:gd name="connsiteX5" fmla="*/ 394153 w 3700664"/>
              <a:gd name="connsiteY5" fmla="*/ 273936 h 907304"/>
              <a:gd name="connsiteX6" fmla="*/ 591230 w 3700664"/>
              <a:gd name="connsiteY6" fmla="*/ 288534 h 907304"/>
              <a:gd name="connsiteX7" fmla="*/ 642324 w 3700664"/>
              <a:gd name="connsiteY7" fmla="*/ 222846 h 907304"/>
              <a:gd name="connsiteX8" fmla="*/ 715315 w 3700664"/>
              <a:gd name="connsiteY8" fmla="*/ 113366 h 907304"/>
              <a:gd name="connsiteX9" fmla="*/ 766409 w 3700664"/>
              <a:gd name="connsiteY9" fmla="*/ 54977 h 907304"/>
              <a:gd name="connsiteX10" fmla="*/ 832102 w 3700664"/>
              <a:gd name="connsiteY10" fmla="*/ 113366 h 907304"/>
              <a:gd name="connsiteX11" fmla="*/ 846700 w 3700664"/>
              <a:gd name="connsiteY11" fmla="*/ 157158 h 907304"/>
              <a:gd name="connsiteX12" fmla="*/ 875897 w 3700664"/>
              <a:gd name="connsiteY12" fmla="*/ 84171 h 907304"/>
              <a:gd name="connsiteX13" fmla="*/ 890495 w 3700664"/>
              <a:gd name="connsiteY13" fmla="*/ 3886 h 907304"/>
              <a:gd name="connsiteX14" fmla="*/ 1138666 w 3700664"/>
              <a:gd name="connsiteY14" fmla="*/ 215547 h 907304"/>
              <a:gd name="connsiteX15" fmla="*/ 1167862 w 3700664"/>
              <a:gd name="connsiteY15" fmla="*/ 310429 h 907304"/>
              <a:gd name="connsiteX16" fmla="*/ 1233554 w 3700664"/>
              <a:gd name="connsiteY16" fmla="*/ 259339 h 907304"/>
              <a:gd name="connsiteX17" fmla="*/ 1262751 w 3700664"/>
              <a:gd name="connsiteY17" fmla="*/ 230144 h 907304"/>
              <a:gd name="connsiteX18" fmla="*/ 1299247 w 3700664"/>
              <a:gd name="connsiteY18" fmla="*/ 266638 h 907304"/>
              <a:gd name="connsiteX19" fmla="*/ 1379537 w 3700664"/>
              <a:gd name="connsiteY19" fmla="*/ 339624 h 907304"/>
              <a:gd name="connsiteX20" fmla="*/ 1423332 w 3700664"/>
              <a:gd name="connsiteY20" fmla="*/ 412611 h 907304"/>
              <a:gd name="connsiteX21" fmla="*/ 1671503 w 3700664"/>
              <a:gd name="connsiteY21" fmla="*/ 536688 h 907304"/>
              <a:gd name="connsiteX22" fmla="*/ 1700700 w 3700664"/>
              <a:gd name="connsiteY22" fmla="*/ 346923 h 907304"/>
              <a:gd name="connsiteX23" fmla="*/ 1729896 w 3700664"/>
              <a:gd name="connsiteY23" fmla="*/ 368819 h 907304"/>
              <a:gd name="connsiteX24" fmla="*/ 1759093 w 3700664"/>
              <a:gd name="connsiteY24" fmla="*/ 471000 h 907304"/>
              <a:gd name="connsiteX25" fmla="*/ 1773691 w 3700664"/>
              <a:gd name="connsiteY25" fmla="*/ 485597 h 907304"/>
              <a:gd name="connsiteX26" fmla="*/ 1853982 w 3700664"/>
              <a:gd name="connsiteY26" fmla="*/ 390715 h 907304"/>
              <a:gd name="connsiteX27" fmla="*/ 1875879 w 3700664"/>
              <a:gd name="connsiteY27" fmla="*/ 310429 h 907304"/>
              <a:gd name="connsiteX28" fmla="*/ 2233537 w 3700664"/>
              <a:gd name="connsiteY28" fmla="*/ 806738 h 907304"/>
              <a:gd name="connsiteX29" fmla="*/ 2313827 w 3700664"/>
              <a:gd name="connsiteY29" fmla="*/ 894322 h 907304"/>
              <a:gd name="connsiteX30" fmla="*/ 2372221 w 3700664"/>
              <a:gd name="connsiteY30" fmla="*/ 879724 h 907304"/>
              <a:gd name="connsiteX31" fmla="*/ 2445212 w 3700664"/>
              <a:gd name="connsiteY31" fmla="*/ 879724 h 907304"/>
              <a:gd name="connsiteX32" fmla="*/ 2759075 w 3700664"/>
              <a:gd name="connsiteY32" fmla="*/ 500195 h 907304"/>
              <a:gd name="connsiteX33" fmla="*/ 2853964 w 3700664"/>
              <a:gd name="connsiteY33" fmla="*/ 368819 h 907304"/>
              <a:gd name="connsiteX34" fmla="*/ 3036443 w 3700664"/>
              <a:gd name="connsiteY34" fmla="*/ 303131 h 907304"/>
              <a:gd name="connsiteX35" fmla="*/ 3182425 w 3700664"/>
              <a:gd name="connsiteY35" fmla="*/ 368819 h 907304"/>
              <a:gd name="connsiteX36" fmla="*/ 3321109 w 3700664"/>
              <a:gd name="connsiteY36" fmla="*/ 456403 h 907304"/>
              <a:gd name="connsiteX37" fmla="*/ 3459793 w 3700664"/>
              <a:gd name="connsiteY37" fmla="*/ 580480 h 907304"/>
              <a:gd name="connsiteX38" fmla="*/ 3591177 w 3700664"/>
              <a:gd name="connsiteY38" fmla="*/ 682661 h 907304"/>
              <a:gd name="connsiteX39" fmla="*/ 3700664 w 3700664"/>
              <a:gd name="connsiteY39" fmla="*/ 879725 h 907304"/>
              <a:gd name="connsiteX0" fmla="*/ 0 w 3700664"/>
              <a:gd name="connsiteY0" fmla="*/ 616973 h 907304"/>
              <a:gd name="connsiteX1" fmla="*/ 153281 w 3700664"/>
              <a:gd name="connsiteY1" fmla="*/ 507493 h 907304"/>
              <a:gd name="connsiteX2" fmla="*/ 248170 w 3700664"/>
              <a:gd name="connsiteY2" fmla="*/ 383416 h 907304"/>
              <a:gd name="connsiteX3" fmla="*/ 299264 w 3700664"/>
              <a:gd name="connsiteY3" fmla="*/ 252040 h 907304"/>
              <a:gd name="connsiteX4" fmla="*/ 343059 w 3700664"/>
              <a:gd name="connsiteY4" fmla="*/ 244742 h 907304"/>
              <a:gd name="connsiteX5" fmla="*/ 394153 w 3700664"/>
              <a:gd name="connsiteY5" fmla="*/ 273936 h 907304"/>
              <a:gd name="connsiteX6" fmla="*/ 591230 w 3700664"/>
              <a:gd name="connsiteY6" fmla="*/ 288534 h 907304"/>
              <a:gd name="connsiteX7" fmla="*/ 642324 w 3700664"/>
              <a:gd name="connsiteY7" fmla="*/ 222846 h 907304"/>
              <a:gd name="connsiteX8" fmla="*/ 715315 w 3700664"/>
              <a:gd name="connsiteY8" fmla="*/ 113366 h 907304"/>
              <a:gd name="connsiteX9" fmla="*/ 766409 w 3700664"/>
              <a:gd name="connsiteY9" fmla="*/ 54977 h 907304"/>
              <a:gd name="connsiteX10" fmla="*/ 832102 w 3700664"/>
              <a:gd name="connsiteY10" fmla="*/ 113366 h 907304"/>
              <a:gd name="connsiteX11" fmla="*/ 846700 w 3700664"/>
              <a:gd name="connsiteY11" fmla="*/ 157158 h 907304"/>
              <a:gd name="connsiteX12" fmla="*/ 875897 w 3700664"/>
              <a:gd name="connsiteY12" fmla="*/ 84171 h 907304"/>
              <a:gd name="connsiteX13" fmla="*/ 890495 w 3700664"/>
              <a:gd name="connsiteY13" fmla="*/ 3886 h 907304"/>
              <a:gd name="connsiteX14" fmla="*/ 1138666 w 3700664"/>
              <a:gd name="connsiteY14" fmla="*/ 215547 h 907304"/>
              <a:gd name="connsiteX15" fmla="*/ 1167862 w 3700664"/>
              <a:gd name="connsiteY15" fmla="*/ 310429 h 907304"/>
              <a:gd name="connsiteX16" fmla="*/ 1233554 w 3700664"/>
              <a:gd name="connsiteY16" fmla="*/ 259339 h 907304"/>
              <a:gd name="connsiteX17" fmla="*/ 1262751 w 3700664"/>
              <a:gd name="connsiteY17" fmla="*/ 230144 h 907304"/>
              <a:gd name="connsiteX18" fmla="*/ 1299247 w 3700664"/>
              <a:gd name="connsiteY18" fmla="*/ 266638 h 907304"/>
              <a:gd name="connsiteX19" fmla="*/ 1379537 w 3700664"/>
              <a:gd name="connsiteY19" fmla="*/ 339624 h 907304"/>
              <a:gd name="connsiteX20" fmla="*/ 1423332 w 3700664"/>
              <a:gd name="connsiteY20" fmla="*/ 412611 h 907304"/>
              <a:gd name="connsiteX21" fmla="*/ 1671503 w 3700664"/>
              <a:gd name="connsiteY21" fmla="*/ 536688 h 907304"/>
              <a:gd name="connsiteX22" fmla="*/ 1700700 w 3700664"/>
              <a:gd name="connsiteY22" fmla="*/ 346923 h 907304"/>
              <a:gd name="connsiteX23" fmla="*/ 1729896 w 3700664"/>
              <a:gd name="connsiteY23" fmla="*/ 368819 h 907304"/>
              <a:gd name="connsiteX24" fmla="*/ 1759093 w 3700664"/>
              <a:gd name="connsiteY24" fmla="*/ 471000 h 907304"/>
              <a:gd name="connsiteX25" fmla="*/ 1773691 w 3700664"/>
              <a:gd name="connsiteY25" fmla="*/ 485597 h 907304"/>
              <a:gd name="connsiteX26" fmla="*/ 1853982 w 3700664"/>
              <a:gd name="connsiteY26" fmla="*/ 390715 h 907304"/>
              <a:gd name="connsiteX27" fmla="*/ 1875879 w 3700664"/>
              <a:gd name="connsiteY27" fmla="*/ 310429 h 907304"/>
              <a:gd name="connsiteX28" fmla="*/ 2233537 w 3700664"/>
              <a:gd name="connsiteY28" fmla="*/ 806738 h 907304"/>
              <a:gd name="connsiteX29" fmla="*/ 2313827 w 3700664"/>
              <a:gd name="connsiteY29" fmla="*/ 894322 h 907304"/>
              <a:gd name="connsiteX30" fmla="*/ 2372221 w 3700664"/>
              <a:gd name="connsiteY30" fmla="*/ 879724 h 907304"/>
              <a:gd name="connsiteX31" fmla="*/ 2445212 w 3700664"/>
              <a:gd name="connsiteY31" fmla="*/ 879724 h 907304"/>
              <a:gd name="connsiteX32" fmla="*/ 2759075 w 3700664"/>
              <a:gd name="connsiteY32" fmla="*/ 500195 h 907304"/>
              <a:gd name="connsiteX33" fmla="*/ 2853964 w 3700664"/>
              <a:gd name="connsiteY33" fmla="*/ 368819 h 907304"/>
              <a:gd name="connsiteX34" fmla="*/ 3036443 w 3700664"/>
              <a:gd name="connsiteY34" fmla="*/ 303131 h 907304"/>
              <a:gd name="connsiteX35" fmla="*/ 3182425 w 3700664"/>
              <a:gd name="connsiteY35" fmla="*/ 368819 h 907304"/>
              <a:gd name="connsiteX36" fmla="*/ 3321109 w 3700664"/>
              <a:gd name="connsiteY36" fmla="*/ 456403 h 907304"/>
              <a:gd name="connsiteX37" fmla="*/ 3459793 w 3700664"/>
              <a:gd name="connsiteY37" fmla="*/ 580480 h 907304"/>
              <a:gd name="connsiteX38" fmla="*/ 3591177 w 3700664"/>
              <a:gd name="connsiteY38" fmla="*/ 682661 h 907304"/>
              <a:gd name="connsiteX39" fmla="*/ 3700664 w 3700664"/>
              <a:gd name="connsiteY39" fmla="*/ 762947 h 907304"/>
              <a:gd name="connsiteX0" fmla="*/ 0 w 3700664"/>
              <a:gd name="connsiteY0" fmla="*/ 616973 h 907304"/>
              <a:gd name="connsiteX1" fmla="*/ 153281 w 3700664"/>
              <a:gd name="connsiteY1" fmla="*/ 507493 h 907304"/>
              <a:gd name="connsiteX2" fmla="*/ 248170 w 3700664"/>
              <a:gd name="connsiteY2" fmla="*/ 383416 h 907304"/>
              <a:gd name="connsiteX3" fmla="*/ 299264 w 3700664"/>
              <a:gd name="connsiteY3" fmla="*/ 252040 h 907304"/>
              <a:gd name="connsiteX4" fmla="*/ 343059 w 3700664"/>
              <a:gd name="connsiteY4" fmla="*/ 244742 h 907304"/>
              <a:gd name="connsiteX5" fmla="*/ 394153 w 3700664"/>
              <a:gd name="connsiteY5" fmla="*/ 273936 h 907304"/>
              <a:gd name="connsiteX6" fmla="*/ 591230 w 3700664"/>
              <a:gd name="connsiteY6" fmla="*/ 288534 h 907304"/>
              <a:gd name="connsiteX7" fmla="*/ 642324 w 3700664"/>
              <a:gd name="connsiteY7" fmla="*/ 222846 h 907304"/>
              <a:gd name="connsiteX8" fmla="*/ 715315 w 3700664"/>
              <a:gd name="connsiteY8" fmla="*/ 113366 h 907304"/>
              <a:gd name="connsiteX9" fmla="*/ 766409 w 3700664"/>
              <a:gd name="connsiteY9" fmla="*/ 54977 h 907304"/>
              <a:gd name="connsiteX10" fmla="*/ 832102 w 3700664"/>
              <a:gd name="connsiteY10" fmla="*/ 113366 h 907304"/>
              <a:gd name="connsiteX11" fmla="*/ 846700 w 3700664"/>
              <a:gd name="connsiteY11" fmla="*/ 157158 h 907304"/>
              <a:gd name="connsiteX12" fmla="*/ 875897 w 3700664"/>
              <a:gd name="connsiteY12" fmla="*/ 84171 h 907304"/>
              <a:gd name="connsiteX13" fmla="*/ 890495 w 3700664"/>
              <a:gd name="connsiteY13" fmla="*/ 3886 h 907304"/>
              <a:gd name="connsiteX14" fmla="*/ 1138666 w 3700664"/>
              <a:gd name="connsiteY14" fmla="*/ 215547 h 907304"/>
              <a:gd name="connsiteX15" fmla="*/ 1167862 w 3700664"/>
              <a:gd name="connsiteY15" fmla="*/ 310429 h 907304"/>
              <a:gd name="connsiteX16" fmla="*/ 1233554 w 3700664"/>
              <a:gd name="connsiteY16" fmla="*/ 259339 h 907304"/>
              <a:gd name="connsiteX17" fmla="*/ 1262751 w 3700664"/>
              <a:gd name="connsiteY17" fmla="*/ 230144 h 907304"/>
              <a:gd name="connsiteX18" fmla="*/ 1299247 w 3700664"/>
              <a:gd name="connsiteY18" fmla="*/ 266638 h 907304"/>
              <a:gd name="connsiteX19" fmla="*/ 1379537 w 3700664"/>
              <a:gd name="connsiteY19" fmla="*/ 339624 h 907304"/>
              <a:gd name="connsiteX20" fmla="*/ 1423332 w 3700664"/>
              <a:gd name="connsiteY20" fmla="*/ 412611 h 907304"/>
              <a:gd name="connsiteX21" fmla="*/ 1671503 w 3700664"/>
              <a:gd name="connsiteY21" fmla="*/ 536688 h 907304"/>
              <a:gd name="connsiteX22" fmla="*/ 1700700 w 3700664"/>
              <a:gd name="connsiteY22" fmla="*/ 346923 h 907304"/>
              <a:gd name="connsiteX23" fmla="*/ 1729896 w 3700664"/>
              <a:gd name="connsiteY23" fmla="*/ 368819 h 907304"/>
              <a:gd name="connsiteX24" fmla="*/ 1759093 w 3700664"/>
              <a:gd name="connsiteY24" fmla="*/ 471000 h 907304"/>
              <a:gd name="connsiteX25" fmla="*/ 1773691 w 3700664"/>
              <a:gd name="connsiteY25" fmla="*/ 485597 h 907304"/>
              <a:gd name="connsiteX26" fmla="*/ 1853982 w 3700664"/>
              <a:gd name="connsiteY26" fmla="*/ 390715 h 907304"/>
              <a:gd name="connsiteX27" fmla="*/ 1875879 w 3700664"/>
              <a:gd name="connsiteY27" fmla="*/ 310429 h 907304"/>
              <a:gd name="connsiteX28" fmla="*/ 2233537 w 3700664"/>
              <a:gd name="connsiteY28" fmla="*/ 806738 h 907304"/>
              <a:gd name="connsiteX29" fmla="*/ 2313827 w 3700664"/>
              <a:gd name="connsiteY29" fmla="*/ 894322 h 907304"/>
              <a:gd name="connsiteX30" fmla="*/ 2372221 w 3700664"/>
              <a:gd name="connsiteY30" fmla="*/ 879724 h 907304"/>
              <a:gd name="connsiteX31" fmla="*/ 2445212 w 3700664"/>
              <a:gd name="connsiteY31" fmla="*/ 879724 h 907304"/>
              <a:gd name="connsiteX32" fmla="*/ 2759075 w 3700664"/>
              <a:gd name="connsiteY32" fmla="*/ 500195 h 907304"/>
              <a:gd name="connsiteX33" fmla="*/ 2853964 w 3700664"/>
              <a:gd name="connsiteY33" fmla="*/ 368819 h 907304"/>
              <a:gd name="connsiteX34" fmla="*/ 3036443 w 3700664"/>
              <a:gd name="connsiteY34" fmla="*/ 303131 h 907304"/>
              <a:gd name="connsiteX35" fmla="*/ 3182425 w 3700664"/>
              <a:gd name="connsiteY35" fmla="*/ 368819 h 907304"/>
              <a:gd name="connsiteX36" fmla="*/ 3321109 w 3700664"/>
              <a:gd name="connsiteY36" fmla="*/ 456403 h 907304"/>
              <a:gd name="connsiteX37" fmla="*/ 3459793 w 3700664"/>
              <a:gd name="connsiteY37" fmla="*/ 551285 h 907304"/>
              <a:gd name="connsiteX38" fmla="*/ 3591177 w 3700664"/>
              <a:gd name="connsiteY38" fmla="*/ 682661 h 907304"/>
              <a:gd name="connsiteX39" fmla="*/ 3700664 w 3700664"/>
              <a:gd name="connsiteY39" fmla="*/ 762947 h 907304"/>
              <a:gd name="connsiteX0" fmla="*/ 0 w 3700664"/>
              <a:gd name="connsiteY0" fmla="*/ 616973 h 908385"/>
              <a:gd name="connsiteX1" fmla="*/ 153281 w 3700664"/>
              <a:gd name="connsiteY1" fmla="*/ 507493 h 908385"/>
              <a:gd name="connsiteX2" fmla="*/ 248170 w 3700664"/>
              <a:gd name="connsiteY2" fmla="*/ 383416 h 908385"/>
              <a:gd name="connsiteX3" fmla="*/ 299264 w 3700664"/>
              <a:gd name="connsiteY3" fmla="*/ 252040 h 908385"/>
              <a:gd name="connsiteX4" fmla="*/ 343059 w 3700664"/>
              <a:gd name="connsiteY4" fmla="*/ 244742 h 908385"/>
              <a:gd name="connsiteX5" fmla="*/ 394153 w 3700664"/>
              <a:gd name="connsiteY5" fmla="*/ 273936 h 908385"/>
              <a:gd name="connsiteX6" fmla="*/ 591230 w 3700664"/>
              <a:gd name="connsiteY6" fmla="*/ 288534 h 908385"/>
              <a:gd name="connsiteX7" fmla="*/ 642324 w 3700664"/>
              <a:gd name="connsiteY7" fmla="*/ 222846 h 908385"/>
              <a:gd name="connsiteX8" fmla="*/ 715315 w 3700664"/>
              <a:gd name="connsiteY8" fmla="*/ 113366 h 908385"/>
              <a:gd name="connsiteX9" fmla="*/ 766409 w 3700664"/>
              <a:gd name="connsiteY9" fmla="*/ 54977 h 908385"/>
              <a:gd name="connsiteX10" fmla="*/ 832102 w 3700664"/>
              <a:gd name="connsiteY10" fmla="*/ 113366 h 908385"/>
              <a:gd name="connsiteX11" fmla="*/ 846700 w 3700664"/>
              <a:gd name="connsiteY11" fmla="*/ 157158 h 908385"/>
              <a:gd name="connsiteX12" fmla="*/ 875897 w 3700664"/>
              <a:gd name="connsiteY12" fmla="*/ 84171 h 908385"/>
              <a:gd name="connsiteX13" fmla="*/ 890495 w 3700664"/>
              <a:gd name="connsiteY13" fmla="*/ 3886 h 908385"/>
              <a:gd name="connsiteX14" fmla="*/ 1138666 w 3700664"/>
              <a:gd name="connsiteY14" fmla="*/ 215547 h 908385"/>
              <a:gd name="connsiteX15" fmla="*/ 1167862 w 3700664"/>
              <a:gd name="connsiteY15" fmla="*/ 310429 h 908385"/>
              <a:gd name="connsiteX16" fmla="*/ 1233554 w 3700664"/>
              <a:gd name="connsiteY16" fmla="*/ 259339 h 908385"/>
              <a:gd name="connsiteX17" fmla="*/ 1262751 w 3700664"/>
              <a:gd name="connsiteY17" fmla="*/ 230144 h 908385"/>
              <a:gd name="connsiteX18" fmla="*/ 1299247 w 3700664"/>
              <a:gd name="connsiteY18" fmla="*/ 266638 h 908385"/>
              <a:gd name="connsiteX19" fmla="*/ 1379537 w 3700664"/>
              <a:gd name="connsiteY19" fmla="*/ 339624 h 908385"/>
              <a:gd name="connsiteX20" fmla="*/ 1423332 w 3700664"/>
              <a:gd name="connsiteY20" fmla="*/ 412611 h 908385"/>
              <a:gd name="connsiteX21" fmla="*/ 1671503 w 3700664"/>
              <a:gd name="connsiteY21" fmla="*/ 536688 h 908385"/>
              <a:gd name="connsiteX22" fmla="*/ 1700700 w 3700664"/>
              <a:gd name="connsiteY22" fmla="*/ 346923 h 908385"/>
              <a:gd name="connsiteX23" fmla="*/ 1729896 w 3700664"/>
              <a:gd name="connsiteY23" fmla="*/ 368819 h 908385"/>
              <a:gd name="connsiteX24" fmla="*/ 1759093 w 3700664"/>
              <a:gd name="connsiteY24" fmla="*/ 471000 h 908385"/>
              <a:gd name="connsiteX25" fmla="*/ 1773691 w 3700664"/>
              <a:gd name="connsiteY25" fmla="*/ 485597 h 908385"/>
              <a:gd name="connsiteX26" fmla="*/ 1853982 w 3700664"/>
              <a:gd name="connsiteY26" fmla="*/ 390715 h 908385"/>
              <a:gd name="connsiteX27" fmla="*/ 1875879 w 3700664"/>
              <a:gd name="connsiteY27" fmla="*/ 310429 h 908385"/>
              <a:gd name="connsiteX28" fmla="*/ 2233537 w 3700664"/>
              <a:gd name="connsiteY28" fmla="*/ 806738 h 908385"/>
              <a:gd name="connsiteX29" fmla="*/ 2306528 w 3700664"/>
              <a:gd name="connsiteY29" fmla="*/ 865128 h 908385"/>
              <a:gd name="connsiteX30" fmla="*/ 2372221 w 3700664"/>
              <a:gd name="connsiteY30" fmla="*/ 879724 h 908385"/>
              <a:gd name="connsiteX31" fmla="*/ 2445212 w 3700664"/>
              <a:gd name="connsiteY31" fmla="*/ 879724 h 908385"/>
              <a:gd name="connsiteX32" fmla="*/ 2759075 w 3700664"/>
              <a:gd name="connsiteY32" fmla="*/ 500195 h 908385"/>
              <a:gd name="connsiteX33" fmla="*/ 2853964 w 3700664"/>
              <a:gd name="connsiteY33" fmla="*/ 368819 h 908385"/>
              <a:gd name="connsiteX34" fmla="*/ 3036443 w 3700664"/>
              <a:gd name="connsiteY34" fmla="*/ 303131 h 908385"/>
              <a:gd name="connsiteX35" fmla="*/ 3182425 w 3700664"/>
              <a:gd name="connsiteY35" fmla="*/ 368819 h 908385"/>
              <a:gd name="connsiteX36" fmla="*/ 3321109 w 3700664"/>
              <a:gd name="connsiteY36" fmla="*/ 456403 h 908385"/>
              <a:gd name="connsiteX37" fmla="*/ 3459793 w 3700664"/>
              <a:gd name="connsiteY37" fmla="*/ 551285 h 908385"/>
              <a:gd name="connsiteX38" fmla="*/ 3591177 w 3700664"/>
              <a:gd name="connsiteY38" fmla="*/ 682661 h 908385"/>
              <a:gd name="connsiteX39" fmla="*/ 3700664 w 3700664"/>
              <a:gd name="connsiteY39" fmla="*/ 762947 h 908385"/>
              <a:gd name="connsiteX0" fmla="*/ 0 w 3700664"/>
              <a:gd name="connsiteY0" fmla="*/ 616973 h 908385"/>
              <a:gd name="connsiteX1" fmla="*/ 153281 w 3700664"/>
              <a:gd name="connsiteY1" fmla="*/ 507493 h 908385"/>
              <a:gd name="connsiteX2" fmla="*/ 248170 w 3700664"/>
              <a:gd name="connsiteY2" fmla="*/ 383416 h 908385"/>
              <a:gd name="connsiteX3" fmla="*/ 299264 w 3700664"/>
              <a:gd name="connsiteY3" fmla="*/ 252040 h 908385"/>
              <a:gd name="connsiteX4" fmla="*/ 343059 w 3700664"/>
              <a:gd name="connsiteY4" fmla="*/ 244742 h 908385"/>
              <a:gd name="connsiteX5" fmla="*/ 394153 w 3700664"/>
              <a:gd name="connsiteY5" fmla="*/ 273936 h 908385"/>
              <a:gd name="connsiteX6" fmla="*/ 591230 w 3700664"/>
              <a:gd name="connsiteY6" fmla="*/ 288534 h 908385"/>
              <a:gd name="connsiteX7" fmla="*/ 642324 w 3700664"/>
              <a:gd name="connsiteY7" fmla="*/ 222846 h 908385"/>
              <a:gd name="connsiteX8" fmla="*/ 715315 w 3700664"/>
              <a:gd name="connsiteY8" fmla="*/ 113366 h 908385"/>
              <a:gd name="connsiteX9" fmla="*/ 766409 w 3700664"/>
              <a:gd name="connsiteY9" fmla="*/ 54977 h 908385"/>
              <a:gd name="connsiteX10" fmla="*/ 832102 w 3700664"/>
              <a:gd name="connsiteY10" fmla="*/ 113366 h 908385"/>
              <a:gd name="connsiteX11" fmla="*/ 846700 w 3700664"/>
              <a:gd name="connsiteY11" fmla="*/ 157158 h 908385"/>
              <a:gd name="connsiteX12" fmla="*/ 875897 w 3700664"/>
              <a:gd name="connsiteY12" fmla="*/ 84171 h 908385"/>
              <a:gd name="connsiteX13" fmla="*/ 890495 w 3700664"/>
              <a:gd name="connsiteY13" fmla="*/ 3886 h 908385"/>
              <a:gd name="connsiteX14" fmla="*/ 1138666 w 3700664"/>
              <a:gd name="connsiteY14" fmla="*/ 215547 h 908385"/>
              <a:gd name="connsiteX15" fmla="*/ 1167862 w 3700664"/>
              <a:gd name="connsiteY15" fmla="*/ 310429 h 908385"/>
              <a:gd name="connsiteX16" fmla="*/ 1233554 w 3700664"/>
              <a:gd name="connsiteY16" fmla="*/ 259339 h 908385"/>
              <a:gd name="connsiteX17" fmla="*/ 1262751 w 3700664"/>
              <a:gd name="connsiteY17" fmla="*/ 230144 h 908385"/>
              <a:gd name="connsiteX18" fmla="*/ 1299247 w 3700664"/>
              <a:gd name="connsiteY18" fmla="*/ 266638 h 908385"/>
              <a:gd name="connsiteX19" fmla="*/ 1379537 w 3700664"/>
              <a:gd name="connsiteY19" fmla="*/ 339624 h 908385"/>
              <a:gd name="connsiteX20" fmla="*/ 1423332 w 3700664"/>
              <a:gd name="connsiteY20" fmla="*/ 412611 h 908385"/>
              <a:gd name="connsiteX21" fmla="*/ 1671503 w 3700664"/>
              <a:gd name="connsiteY21" fmla="*/ 536688 h 908385"/>
              <a:gd name="connsiteX22" fmla="*/ 1700700 w 3700664"/>
              <a:gd name="connsiteY22" fmla="*/ 346923 h 908385"/>
              <a:gd name="connsiteX23" fmla="*/ 1729896 w 3700664"/>
              <a:gd name="connsiteY23" fmla="*/ 368819 h 908385"/>
              <a:gd name="connsiteX24" fmla="*/ 1759093 w 3700664"/>
              <a:gd name="connsiteY24" fmla="*/ 471000 h 908385"/>
              <a:gd name="connsiteX25" fmla="*/ 1773691 w 3700664"/>
              <a:gd name="connsiteY25" fmla="*/ 485597 h 908385"/>
              <a:gd name="connsiteX26" fmla="*/ 1853982 w 3700664"/>
              <a:gd name="connsiteY26" fmla="*/ 390715 h 908385"/>
              <a:gd name="connsiteX27" fmla="*/ 1883178 w 3700664"/>
              <a:gd name="connsiteY27" fmla="*/ 354221 h 908385"/>
              <a:gd name="connsiteX28" fmla="*/ 2233537 w 3700664"/>
              <a:gd name="connsiteY28" fmla="*/ 806738 h 908385"/>
              <a:gd name="connsiteX29" fmla="*/ 2306528 w 3700664"/>
              <a:gd name="connsiteY29" fmla="*/ 865128 h 908385"/>
              <a:gd name="connsiteX30" fmla="*/ 2372221 w 3700664"/>
              <a:gd name="connsiteY30" fmla="*/ 879724 h 908385"/>
              <a:gd name="connsiteX31" fmla="*/ 2445212 w 3700664"/>
              <a:gd name="connsiteY31" fmla="*/ 879724 h 908385"/>
              <a:gd name="connsiteX32" fmla="*/ 2759075 w 3700664"/>
              <a:gd name="connsiteY32" fmla="*/ 500195 h 908385"/>
              <a:gd name="connsiteX33" fmla="*/ 2853964 w 3700664"/>
              <a:gd name="connsiteY33" fmla="*/ 368819 h 908385"/>
              <a:gd name="connsiteX34" fmla="*/ 3036443 w 3700664"/>
              <a:gd name="connsiteY34" fmla="*/ 303131 h 908385"/>
              <a:gd name="connsiteX35" fmla="*/ 3182425 w 3700664"/>
              <a:gd name="connsiteY35" fmla="*/ 368819 h 908385"/>
              <a:gd name="connsiteX36" fmla="*/ 3321109 w 3700664"/>
              <a:gd name="connsiteY36" fmla="*/ 456403 h 908385"/>
              <a:gd name="connsiteX37" fmla="*/ 3459793 w 3700664"/>
              <a:gd name="connsiteY37" fmla="*/ 551285 h 908385"/>
              <a:gd name="connsiteX38" fmla="*/ 3591177 w 3700664"/>
              <a:gd name="connsiteY38" fmla="*/ 682661 h 908385"/>
              <a:gd name="connsiteX39" fmla="*/ 3700664 w 3700664"/>
              <a:gd name="connsiteY39" fmla="*/ 762947 h 908385"/>
              <a:gd name="connsiteX0" fmla="*/ 0 w 3707963"/>
              <a:gd name="connsiteY0" fmla="*/ 565883 h 908385"/>
              <a:gd name="connsiteX1" fmla="*/ 160580 w 3707963"/>
              <a:gd name="connsiteY1" fmla="*/ 507493 h 908385"/>
              <a:gd name="connsiteX2" fmla="*/ 255469 w 3707963"/>
              <a:gd name="connsiteY2" fmla="*/ 383416 h 908385"/>
              <a:gd name="connsiteX3" fmla="*/ 306563 w 3707963"/>
              <a:gd name="connsiteY3" fmla="*/ 252040 h 908385"/>
              <a:gd name="connsiteX4" fmla="*/ 350358 w 3707963"/>
              <a:gd name="connsiteY4" fmla="*/ 244742 h 908385"/>
              <a:gd name="connsiteX5" fmla="*/ 401452 w 3707963"/>
              <a:gd name="connsiteY5" fmla="*/ 273936 h 908385"/>
              <a:gd name="connsiteX6" fmla="*/ 598529 w 3707963"/>
              <a:gd name="connsiteY6" fmla="*/ 288534 h 908385"/>
              <a:gd name="connsiteX7" fmla="*/ 649623 w 3707963"/>
              <a:gd name="connsiteY7" fmla="*/ 222846 h 908385"/>
              <a:gd name="connsiteX8" fmla="*/ 722614 w 3707963"/>
              <a:gd name="connsiteY8" fmla="*/ 113366 h 908385"/>
              <a:gd name="connsiteX9" fmla="*/ 773708 w 3707963"/>
              <a:gd name="connsiteY9" fmla="*/ 54977 h 908385"/>
              <a:gd name="connsiteX10" fmla="*/ 839401 w 3707963"/>
              <a:gd name="connsiteY10" fmla="*/ 113366 h 908385"/>
              <a:gd name="connsiteX11" fmla="*/ 853999 w 3707963"/>
              <a:gd name="connsiteY11" fmla="*/ 157158 h 908385"/>
              <a:gd name="connsiteX12" fmla="*/ 883196 w 3707963"/>
              <a:gd name="connsiteY12" fmla="*/ 84171 h 908385"/>
              <a:gd name="connsiteX13" fmla="*/ 897794 w 3707963"/>
              <a:gd name="connsiteY13" fmla="*/ 3886 h 908385"/>
              <a:gd name="connsiteX14" fmla="*/ 1145965 w 3707963"/>
              <a:gd name="connsiteY14" fmla="*/ 215547 h 908385"/>
              <a:gd name="connsiteX15" fmla="*/ 1175161 w 3707963"/>
              <a:gd name="connsiteY15" fmla="*/ 310429 h 908385"/>
              <a:gd name="connsiteX16" fmla="*/ 1240853 w 3707963"/>
              <a:gd name="connsiteY16" fmla="*/ 259339 h 908385"/>
              <a:gd name="connsiteX17" fmla="*/ 1270050 w 3707963"/>
              <a:gd name="connsiteY17" fmla="*/ 230144 h 908385"/>
              <a:gd name="connsiteX18" fmla="*/ 1306546 w 3707963"/>
              <a:gd name="connsiteY18" fmla="*/ 266638 h 908385"/>
              <a:gd name="connsiteX19" fmla="*/ 1386836 w 3707963"/>
              <a:gd name="connsiteY19" fmla="*/ 339624 h 908385"/>
              <a:gd name="connsiteX20" fmla="*/ 1430631 w 3707963"/>
              <a:gd name="connsiteY20" fmla="*/ 412611 h 908385"/>
              <a:gd name="connsiteX21" fmla="*/ 1678802 w 3707963"/>
              <a:gd name="connsiteY21" fmla="*/ 536688 h 908385"/>
              <a:gd name="connsiteX22" fmla="*/ 1707999 w 3707963"/>
              <a:gd name="connsiteY22" fmla="*/ 346923 h 908385"/>
              <a:gd name="connsiteX23" fmla="*/ 1737195 w 3707963"/>
              <a:gd name="connsiteY23" fmla="*/ 368819 h 908385"/>
              <a:gd name="connsiteX24" fmla="*/ 1766392 w 3707963"/>
              <a:gd name="connsiteY24" fmla="*/ 471000 h 908385"/>
              <a:gd name="connsiteX25" fmla="*/ 1780990 w 3707963"/>
              <a:gd name="connsiteY25" fmla="*/ 485597 h 908385"/>
              <a:gd name="connsiteX26" fmla="*/ 1861281 w 3707963"/>
              <a:gd name="connsiteY26" fmla="*/ 390715 h 908385"/>
              <a:gd name="connsiteX27" fmla="*/ 1890477 w 3707963"/>
              <a:gd name="connsiteY27" fmla="*/ 354221 h 908385"/>
              <a:gd name="connsiteX28" fmla="*/ 2240836 w 3707963"/>
              <a:gd name="connsiteY28" fmla="*/ 806738 h 908385"/>
              <a:gd name="connsiteX29" fmla="*/ 2313827 w 3707963"/>
              <a:gd name="connsiteY29" fmla="*/ 865128 h 908385"/>
              <a:gd name="connsiteX30" fmla="*/ 2379520 w 3707963"/>
              <a:gd name="connsiteY30" fmla="*/ 879724 h 908385"/>
              <a:gd name="connsiteX31" fmla="*/ 2452511 w 3707963"/>
              <a:gd name="connsiteY31" fmla="*/ 879724 h 908385"/>
              <a:gd name="connsiteX32" fmla="*/ 2766374 w 3707963"/>
              <a:gd name="connsiteY32" fmla="*/ 500195 h 908385"/>
              <a:gd name="connsiteX33" fmla="*/ 2861263 w 3707963"/>
              <a:gd name="connsiteY33" fmla="*/ 368819 h 908385"/>
              <a:gd name="connsiteX34" fmla="*/ 3043742 w 3707963"/>
              <a:gd name="connsiteY34" fmla="*/ 303131 h 908385"/>
              <a:gd name="connsiteX35" fmla="*/ 3189724 w 3707963"/>
              <a:gd name="connsiteY35" fmla="*/ 368819 h 908385"/>
              <a:gd name="connsiteX36" fmla="*/ 3328408 w 3707963"/>
              <a:gd name="connsiteY36" fmla="*/ 456403 h 908385"/>
              <a:gd name="connsiteX37" fmla="*/ 3467092 w 3707963"/>
              <a:gd name="connsiteY37" fmla="*/ 551285 h 908385"/>
              <a:gd name="connsiteX38" fmla="*/ 3598476 w 3707963"/>
              <a:gd name="connsiteY38" fmla="*/ 682661 h 908385"/>
              <a:gd name="connsiteX39" fmla="*/ 3707963 w 3707963"/>
              <a:gd name="connsiteY39" fmla="*/ 762947 h 908385"/>
              <a:gd name="connsiteX0" fmla="*/ 0 w 3707963"/>
              <a:gd name="connsiteY0" fmla="*/ 565883 h 908385"/>
              <a:gd name="connsiteX1" fmla="*/ 145982 w 3707963"/>
              <a:gd name="connsiteY1" fmla="*/ 470999 h 908385"/>
              <a:gd name="connsiteX2" fmla="*/ 255469 w 3707963"/>
              <a:gd name="connsiteY2" fmla="*/ 383416 h 908385"/>
              <a:gd name="connsiteX3" fmla="*/ 306563 w 3707963"/>
              <a:gd name="connsiteY3" fmla="*/ 252040 h 908385"/>
              <a:gd name="connsiteX4" fmla="*/ 350358 w 3707963"/>
              <a:gd name="connsiteY4" fmla="*/ 244742 h 908385"/>
              <a:gd name="connsiteX5" fmla="*/ 401452 w 3707963"/>
              <a:gd name="connsiteY5" fmla="*/ 273936 h 908385"/>
              <a:gd name="connsiteX6" fmla="*/ 598529 w 3707963"/>
              <a:gd name="connsiteY6" fmla="*/ 288534 h 908385"/>
              <a:gd name="connsiteX7" fmla="*/ 649623 w 3707963"/>
              <a:gd name="connsiteY7" fmla="*/ 222846 h 908385"/>
              <a:gd name="connsiteX8" fmla="*/ 722614 w 3707963"/>
              <a:gd name="connsiteY8" fmla="*/ 113366 h 908385"/>
              <a:gd name="connsiteX9" fmla="*/ 773708 w 3707963"/>
              <a:gd name="connsiteY9" fmla="*/ 54977 h 908385"/>
              <a:gd name="connsiteX10" fmla="*/ 839401 w 3707963"/>
              <a:gd name="connsiteY10" fmla="*/ 113366 h 908385"/>
              <a:gd name="connsiteX11" fmla="*/ 853999 w 3707963"/>
              <a:gd name="connsiteY11" fmla="*/ 157158 h 908385"/>
              <a:gd name="connsiteX12" fmla="*/ 883196 w 3707963"/>
              <a:gd name="connsiteY12" fmla="*/ 84171 h 908385"/>
              <a:gd name="connsiteX13" fmla="*/ 897794 w 3707963"/>
              <a:gd name="connsiteY13" fmla="*/ 3886 h 908385"/>
              <a:gd name="connsiteX14" fmla="*/ 1145965 w 3707963"/>
              <a:gd name="connsiteY14" fmla="*/ 215547 h 908385"/>
              <a:gd name="connsiteX15" fmla="*/ 1175161 w 3707963"/>
              <a:gd name="connsiteY15" fmla="*/ 310429 h 908385"/>
              <a:gd name="connsiteX16" fmla="*/ 1240853 w 3707963"/>
              <a:gd name="connsiteY16" fmla="*/ 259339 h 908385"/>
              <a:gd name="connsiteX17" fmla="*/ 1270050 w 3707963"/>
              <a:gd name="connsiteY17" fmla="*/ 230144 h 908385"/>
              <a:gd name="connsiteX18" fmla="*/ 1306546 w 3707963"/>
              <a:gd name="connsiteY18" fmla="*/ 266638 h 908385"/>
              <a:gd name="connsiteX19" fmla="*/ 1386836 w 3707963"/>
              <a:gd name="connsiteY19" fmla="*/ 339624 h 908385"/>
              <a:gd name="connsiteX20" fmla="*/ 1430631 w 3707963"/>
              <a:gd name="connsiteY20" fmla="*/ 412611 h 908385"/>
              <a:gd name="connsiteX21" fmla="*/ 1678802 w 3707963"/>
              <a:gd name="connsiteY21" fmla="*/ 536688 h 908385"/>
              <a:gd name="connsiteX22" fmla="*/ 1707999 w 3707963"/>
              <a:gd name="connsiteY22" fmla="*/ 346923 h 908385"/>
              <a:gd name="connsiteX23" fmla="*/ 1737195 w 3707963"/>
              <a:gd name="connsiteY23" fmla="*/ 368819 h 908385"/>
              <a:gd name="connsiteX24" fmla="*/ 1766392 w 3707963"/>
              <a:gd name="connsiteY24" fmla="*/ 471000 h 908385"/>
              <a:gd name="connsiteX25" fmla="*/ 1780990 w 3707963"/>
              <a:gd name="connsiteY25" fmla="*/ 485597 h 908385"/>
              <a:gd name="connsiteX26" fmla="*/ 1861281 w 3707963"/>
              <a:gd name="connsiteY26" fmla="*/ 390715 h 908385"/>
              <a:gd name="connsiteX27" fmla="*/ 1890477 w 3707963"/>
              <a:gd name="connsiteY27" fmla="*/ 354221 h 908385"/>
              <a:gd name="connsiteX28" fmla="*/ 2240836 w 3707963"/>
              <a:gd name="connsiteY28" fmla="*/ 806738 h 908385"/>
              <a:gd name="connsiteX29" fmla="*/ 2313827 w 3707963"/>
              <a:gd name="connsiteY29" fmla="*/ 865128 h 908385"/>
              <a:gd name="connsiteX30" fmla="*/ 2379520 w 3707963"/>
              <a:gd name="connsiteY30" fmla="*/ 879724 h 908385"/>
              <a:gd name="connsiteX31" fmla="*/ 2452511 w 3707963"/>
              <a:gd name="connsiteY31" fmla="*/ 879724 h 908385"/>
              <a:gd name="connsiteX32" fmla="*/ 2766374 w 3707963"/>
              <a:gd name="connsiteY32" fmla="*/ 500195 h 908385"/>
              <a:gd name="connsiteX33" fmla="*/ 2861263 w 3707963"/>
              <a:gd name="connsiteY33" fmla="*/ 368819 h 908385"/>
              <a:gd name="connsiteX34" fmla="*/ 3043742 w 3707963"/>
              <a:gd name="connsiteY34" fmla="*/ 303131 h 908385"/>
              <a:gd name="connsiteX35" fmla="*/ 3189724 w 3707963"/>
              <a:gd name="connsiteY35" fmla="*/ 368819 h 908385"/>
              <a:gd name="connsiteX36" fmla="*/ 3328408 w 3707963"/>
              <a:gd name="connsiteY36" fmla="*/ 456403 h 908385"/>
              <a:gd name="connsiteX37" fmla="*/ 3467092 w 3707963"/>
              <a:gd name="connsiteY37" fmla="*/ 551285 h 908385"/>
              <a:gd name="connsiteX38" fmla="*/ 3598476 w 3707963"/>
              <a:gd name="connsiteY38" fmla="*/ 682661 h 908385"/>
              <a:gd name="connsiteX39" fmla="*/ 3707963 w 3707963"/>
              <a:gd name="connsiteY39" fmla="*/ 762947 h 908385"/>
              <a:gd name="connsiteX0" fmla="*/ 0 w 3707963"/>
              <a:gd name="connsiteY0" fmla="*/ 565883 h 908385"/>
              <a:gd name="connsiteX1" fmla="*/ 145982 w 3707963"/>
              <a:gd name="connsiteY1" fmla="*/ 470999 h 908385"/>
              <a:gd name="connsiteX2" fmla="*/ 255469 w 3707963"/>
              <a:gd name="connsiteY2" fmla="*/ 383416 h 908385"/>
              <a:gd name="connsiteX3" fmla="*/ 306563 w 3707963"/>
              <a:gd name="connsiteY3" fmla="*/ 252040 h 908385"/>
              <a:gd name="connsiteX4" fmla="*/ 350358 w 3707963"/>
              <a:gd name="connsiteY4" fmla="*/ 244742 h 908385"/>
              <a:gd name="connsiteX5" fmla="*/ 401452 w 3707963"/>
              <a:gd name="connsiteY5" fmla="*/ 273936 h 908385"/>
              <a:gd name="connsiteX6" fmla="*/ 598529 w 3707963"/>
              <a:gd name="connsiteY6" fmla="*/ 288534 h 908385"/>
              <a:gd name="connsiteX7" fmla="*/ 649623 w 3707963"/>
              <a:gd name="connsiteY7" fmla="*/ 222846 h 908385"/>
              <a:gd name="connsiteX8" fmla="*/ 722614 w 3707963"/>
              <a:gd name="connsiteY8" fmla="*/ 113366 h 908385"/>
              <a:gd name="connsiteX9" fmla="*/ 773708 w 3707963"/>
              <a:gd name="connsiteY9" fmla="*/ 76873 h 908385"/>
              <a:gd name="connsiteX10" fmla="*/ 839401 w 3707963"/>
              <a:gd name="connsiteY10" fmla="*/ 113366 h 908385"/>
              <a:gd name="connsiteX11" fmla="*/ 853999 w 3707963"/>
              <a:gd name="connsiteY11" fmla="*/ 157158 h 908385"/>
              <a:gd name="connsiteX12" fmla="*/ 883196 w 3707963"/>
              <a:gd name="connsiteY12" fmla="*/ 84171 h 908385"/>
              <a:gd name="connsiteX13" fmla="*/ 897794 w 3707963"/>
              <a:gd name="connsiteY13" fmla="*/ 3886 h 908385"/>
              <a:gd name="connsiteX14" fmla="*/ 1145965 w 3707963"/>
              <a:gd name="connsiteY14" fmla="*/ 215547 h 908385"/>
              <a:gd name="connsiteX15" fmla="*/ 1175161 w 3707963"/>
              <a:gd name="connsiteY15" fmla="*/ 310429 h 908385"/>
              <a:gd name="connsiteX16" fmla="*/ 1240853 w 3707963"/>
              <a:gd name="connsiteY16" fmla="*/ 259339 h 908385"/>
              <a:gd name="connsiteX17" fmla="*/ 1270050 w 3707963"/>
              <a:gd name="connsiteY17" fmla="*/ 230144 h 908385"/>
              <a:gd name="connsiteX18" fmla="*/ 1306546 w 3707963"/>
              <a:gd name="connsiteY18" fmla="*/ 266638 h 908385"/>
              <a:gd name="connsiteX19" fmla="*/ 1386836 w 3707963"/>
              <a:gd name="connsiteY19" fmla="*/ 339624 h 908385"/>
              <a:gd name="connsiteX20" fmla="*/ 1430631 w 3707963"/>
              <a:gd name="connsiteY20" fmla="*/ 412611 h 908385"/>
              <a:gd name="connsiteX21" fmla="*/ 1678802 w 3707963"/>
              <a:gd name="connsiteY21" fmla="*/ 536688 h 908385"/>
              <a:gd name="connsiteX22" fmla="*/ 1707999 w 3707963"/>
              <a:gd name="connsiteY22" fmla="*/ 346923 h 908385"/>
              <a:gd name="connsiteX23" fmla="*/ 1737195 w 3707963"/>
              <a:gd name="connsiteY23" fmla="*/ 368819 h 908385"/>
              <a:gd name="connsiteX24" fmla="*/ 1766392 w 3707963"/>
              <a:gd name="connsiteY24" fmla="*/ 471000 h 908385"/>
              <a:gd name="connsiteX25" fmla="*/ 1780990 w 3707963"/>
              <a:gd name="connsiteY25" fmla="*/ 485597 h 908385"/>
              <a:gd name="connsiteX26" fmla="*/ 1861281 w 3707963"/>
              <a:gd name="connsiteY26" fmla="*/ 390715 h 908385"/>
              <a:gd name="connsiteX27" fmla="*/ 1890477 w 3707963"/>
              <a:gd name="connsiteY27" fmla="*/ 354221 h 908385"/>
              <a:gd name="connsiteX28" fmla="*/ 2240836 w 3707963"/>
              <a:gd name="connsiteY28" fmla="*/ 806738 h 908385"/>
              <a:gd name="connsiteX29" fmla="*/ 2313827 w 3707963"/>
              <a:gd name="connsiteY29" fmla="*/ 865128 h 908385"/>
              <a:gd name="connsiteX30" fmla="*/ 2379520 w 3707963"/>
              <a:gd name="connsiteY30" fmla="*/ 879724 h 908385"/>
              <a:gd name="connsiteX31" fmla="*/ 2452511 w 3707963"/>
              <a:gd name="connsiteY31" fmla="*/ 879724 h 908385"/>
              <a:gd name="connsiteX32" fmla="*/ 2766374 w 3707963"/>
              <a:gd name="connsiteY32" fmla="*/ 500195 h 908385"/>
              <a:gd name="connsiteX33" fmla="*/ 2861263 w 3707963"/>
              <a:gd name="connsiteY33" fmla="*/ 368819 h 908385"/>
              <a:gd name="connsiteX34" fmla="*/ 3043742 w 3707963"/>
              <a:gd name="connsiteY34" fmla="*/ 303131 h 908385"/>
              <a:gd name="connsiteX35" fmla="*/ 3189724 w 3707963"/>
              <a:gd name="connsiteY35" fmla="*/ 368819 h 908385"/>
              <a:gd name="connsiteX36" fmla="*/ 3328408 w 3707963"/>
              <a:gd name="connsiteY36" fmla="*/ 456403 h 908385"/>
              <a:gd name="connsiteX37" fmla="*/ 3467092 w 3707963"/>
              <a:gd name="connsiteY37" fmla="*/ 551285 h 908385"/>
              <a:gd name="connsiteX38" fmla="*/ 3598476 w 3707963"/>
              <a:gd name="connsiteY38" fmla="*/ 682661 h 908385"/>
              <a:gd name="connsiteX39" fmla="*/ 3707963 w 3707963"/>
              <a:gd name="connsiteY39" fmla="*/ 762947 h 908385"/>
              <a:gd name="connsiteX0" fmla="*/ 0 w 3707963"/>
              <a:gd name="connsiteY0" fmla="*/ 565883 h 900142"/>
              <a:gd name="connsiteX1" fmla="*/ 145982 w 3707963"/>
              <a:gd name="connsiteY1" fmla="*/ 470999 h 900142"/>
              <a:gd name="connsiteX2" fmla="*/ 255469 w 3707963"/>
              <a:gd name="connsiteY2" fmla="*/ 383416 h 900142"/>
              <a:gd name="connsiteX3" fmla="*/ 306563 w 3707963"/>
              <a:gd name="connsiteY3" fmla="*/ 252040 h 900142"/>
              <a:gd name="connsiteX4" fmla="*/ 350358 w 3707963"/>
              <a:gd name="connsiteY4" fmla="*/ 244742 h 900142"/>
              <a:gd name="connsiteX5" fmla="*/ 401452 w 3707963"/>
              <a:gd name="connsiteY5" fmla="*/ 273936 h 900142"/>
              <a:gd name="connsiteX6" fmla="*/ 598529 w 3707963"/>
              <a:gd name="connsiteY6" fmla="*/ 288534 h 900142"/>
              <a:gd name="connsiteX7" fmla="*/ 649623 w 3707963"/>
              <a:gd name="connsiteY7" fmla="*/ 222846 h 900142"/>
              <a:gd name="connsiteX8" fmla="*/ 722614 w 3707963"/>
              <a:gd name="connsiteY8" fmla="*/ 113366 h 900142"/>
              <a:gd name="connsiteX9" fmla="*/ 773708 w 3707963"/>
              <a:gd name="connsiteY9" fmla="*/ 76873 h 900142"/>
              <a:gd name="connsiteX10" fmla="*/ 839401 w 3707963"/>
              <a:gd name="connsiteY10" fmla="*/ 113366 h 900142"/>
              <a:gd name="connsiteX11" fmla="*/ 853999 w 3707963"/>
              <a:gd name="connsiteY11" fmla="*/ 157158 h 900142"/>
              <a:gd name="connsiteX12" fmla="*/ 883196 w 3707963"/>
              <a:gd name="connsiteY12" fmla="*/ 84171 h 900142"/>
              <a:gd name="connsiteX13" fmla="*/ 897794 w 3707963"/>
              <a:gd name="connsiteY13" fmla="*/ 3886 h 900142"/>
              <a:gd name="connsiteX14" fmla="*/ 1145965 w 3707963"/>
              <a:gd name="connsiteY14" fmla="*/ 215547 h 900142"/>
              <a:gd name="connsiteX15" fmla="*/ 1175161 w 3707963"/>
              <a:gd name="connsiteY15" fmla="*/ 310429 h 900142"/>
              <a:gd name="connsiteX16" fmla="*/ 1240853 w 3707963"/>
              <a:gd name="connsiteY16" fmla="*/ 259339 h 900142"/>
              <a:gd name="connsiteX17" fmla="*/ 1270050 w 3707963"/>
              <a:gd name="connsiteY17" fmla="*/ 230144 h 900142"/>
              <a:gd name="connsiteX18" fmla="*/ 1306546 w 3707963"/>
              <a:gd name="connsiteY18" fmla="*/ 266638 h 900142"/>
              <a:gd name="connsiteX19" fmla="*/ 1386836 w 3707963"/>
              <a:gd name="connsiteY19" fmla="*/ 339624 h 900142"/>
              <a:gd name="connsiteX20" fmla="*/ 1430631 w 3707963"/>
              <a:gd name="connsiteY20" fmla="*/ 412611 h 900142"/>
              <a:gd name="connsiteX21" fmla="*/ 1678802 w 3707963"/>
              <a:gd name="connsiteY21" fmla="*/ 536688 h 900142"/>
              <a:gd name="connsiteX22" fmla="*/ 1707999 w 3707963"/>
              <a:gd name="connsiteY22" fmla="*/ 346923 h 900142"/>
              <a:gd name="connsiteX23" fmla="*/ 1737195 w 3707963"/>
              <a:gd name="connsiteY23" fmla="*/ 368819 h 900142"/>
              <a:gd name="connsiteX24" fmla="*/ 1766392 w 3707963"/>
              <a:gd name="connsiteY24" fmla="*/ 471000 h 900142"/>
              <a:gd name="connsiteX25" fmla="*/ 1780990 w 3707963"/>
              <a:gd name="connsiteY25" fmla="*/ 485597 h 900142"/>
              <a:gd name="connsiteX26" fmla="*/ 1861281 w 3707963"/>
              <a:gd name="connsiteY26" fmla="*/ 390715 h 900142"/>
              <a:gd name="connsiteX27" fmla="*/ 1890477 w 3707963"/>
              <a:gd name="connsiteY27" fmla="*/ 354221 h 900142"/>
              <a:gd name="connsiteX28" fmla="*/ 2240836 w 3707963"/>
              <a:gd name="connsiteY28" fmla="*/ 806738 h 900142"/>
              <a:gd name="connsiteX29" fmla="*/ 2313827 w 3707963"/>
              <a:gd name="connsiteY29" fmla="*/ 865128 h 900142"/>
              <a:gd name="connsiteX30" fmla="*/ 2379520 w 3707963"/>
              <a:gd name="connsiteY30" fmla="*/ 850530 h 900142"/>
              <a:gd name="connsiteX31" fmla="*/ 2452511 w 3707963"/>
              <a:gd name="connsiteY31" fmla="*/ 879724 h 900142"/>
              <a:gd name="connsiteX32" fmla="*/ 2766374 w 3707963"/>
              <a:gd name="connsiteY32" fmla="*/ 500195 h 900142"/>
              <a:gd name="connsiteX33" fmla="*/ 2861263 w 3707963"/>
              <a:gd name="connsiteY33" fmla="*/ 368819 h 900142"/>
              <a:gd name="connsiteX34" fmla="*/ 3043742 w 3707963"/>
              <a:gd name="connsiteY34" fmla="*/ 303131 h 900142"/>
              <a:gd name="connsiteX35" fmla="*/ 3189724 w 3707963"/>
              <a:gd name="connsiteY35" fmla="*/ 368819 h 900142"/>
              <a:gd name="connsiteX36" fmla="*/ 3328408 w 3707963"/>
              <a:gd name="connsiteY36" fmla="*/ 456403 h 900142"/>
              <a:gd name="connsiteX37" fmla="*/ 3467092 w 3707963"/>
              <a:gd name="connsiteY37" fmla="*/ 551285 h 900142"/>
              <a:gd name="connsiteX38" fmla="*/ 3598476 w 3707963"/>
              <a:gd name="connsiteY38" fmla="*/ 682661 h 900142"/>
              <a:gd name="connsiteX39" fmla="*/ 3707963 w 3707963"/>
              <a:gd name="connsiteY39" fmla="*/ 762947 h 900142"/>
              <a:gd name="connsiteX0" fmla="*/ 0 w 3707963"/>
              <a:gd name="connsiteY0" fmla="*/ 565883 h 867014"/>
              <a:gd name="connsiteX1" fmla="*/ 145982 w 3707963"/>
              <a:gd name="connsiteY1" fmla="*/ 470999 h 867014"/>
              <a:gd name="connsiteX2" fmla="*/ 255469 w 3707963"/>
              <a:gd name="connsiteY2" fmla="*/ 383416 h 867014"/>
              <a:gd name="connsiteX3" fmla="*/ 306563 w 3707963"/>
              <a:gd name="connsiteY3" fmla="*/ 252040 h 867014"/>
              <a:gd name="connsiteX4" fmla="*/ 350358 w 3707963"/>
              <a:gd name="connsiteY4" fmla="*/ 244742 h 867014"/>
              <a:gd name="connsiteX5" fmla="*/ 401452 w 3707963"/>
              <a:gd name="connsiteY5" fmla="*/ 273936 h 867014"/>
              <a:gd name="connsiteX6" fmla="*/ 598529 w 3707963"/>
              <a:gd name="connsiteY6" fmla="*/ 288534 h 867014"/>
              <a:gd name="connsiteX7" fmla="*/ 649623 w 3707963"/>
              <a:gd name="connsiteY7" fmla="*/ 222846 h 867014"/>
              <a:gd name="connsiteX8" fmla="*/ 722614 w 3707963"/>
              <a:gd name="connsiteY8" fmla="*/ 113366 h 867014"/>
              <a:gd name="connsiteX9" fmla="*/ 773708 w 3707963"/>
              <a:gd name="connsiteY9" fmla="*/ 76873 h 867014"/>
              <a:gd name="connsiteX10" fmla="*/ 839401 w 3707963"/>
              <a:gd name="connsiteY10" fmla="*/ 113366 h 867014"/>
              <a:gd name="connsiteX11" fmla="*/ 853999 w 3707963"/>
              <a:gd name="connsiteY11" fmla="*/ 157158 h 867014"/>
              <a:gd name="connsiteX12" fmla="*/ 883196 w 3707963"/>
              <a:gd name="connsiteY12" fmla="*/ 84171 h 867014"/>
              <a:gd name="connsiteX13" fmla="*/ 897794 w 3707963"/>
              <a:gd name="connsiteY13" fmla="*/ 3886 h 867014"/>
              <a:gd name="connsiteX14" fmla="*/ 1145965 w 3707963"/>
              <a:gd name="connsiteY14" fmla="*/ 215547 h 867014"/>
              <a:gd name="connsiteX15" fmla="*/ 1175161 w 3707963"/>
              <a:gd name="connsiteY15" fmla="*/ 310429 h 867014"/>
              <a:gd name="connsiteX16" fmla="*/ 1240853 w 3707963"/>
              <a:gd name="connsiteY16" fmla="*/ 259339 h 867014"/>
              <a:gd name="connsiteX17" fmla="*/ 1270050 w 3707963"/>
              <a:gd name="connsiteY17" fmla="*/ 230144 h 867014"/>
              <a:gd name="connsiteX18" fmla="*/ 1306546 w 3707963"/>
              <a:gd name="connsiteY18" fmla="*/ 266638 h 867014"/>
              <a:gd name="connsiteX19" fmla="*/ 1386836 w 3707963"/>
              <a:gd name="connsiteY19" fmla="*/ 339624 h 867014"/>
              <a:gd name="connsiteX20" fmla="*/ 1430631 w 3707963"/>
              <a:gd name="connsiteY20" fmla="*/ 412611 h 867014"/>
              <a:gd name="connsiteX21" fmla="*/ 1678802 w 3707963"/>
              <a:gd name="connsiteY21" fmla="*/ 536688 h 867014"/>
              <a:gd name="connsiteX22" fmla="*/ 1707999 w 3707963"/>
              <a:gd name="connsiteY22" fmla="*/ 346923 h 867014"/>
              <a:gd name="connsiteX23" fmla="*/ 1737195 w 3707963"/>
              <a:gd name="connsiteY23" fmla="*/ 368819 h 867014"/>
              <a:gd name="connsiteX24" fmla="*/ 1766392 w 3707963"/>
              <a:gd name="connsiteY24" fmla="*/ 471000 h 867014"/>
              <a:gd name="connsiteX25" fmla="*/ 1780990 w 3707963"/>
              <a:gd name="connsiteY25" fmla="*/ 485597 h 867014"/>
              <a:gd name="connsiteX26" fmla="*/ 1861281 w 3707963"/>
              <a:gd name="connsiteY26" fmla="*/ 390715 h 867014"/>
              <a:gd name="connsiteX27" fmla="*/ 1890477 w 3707963"/>
              <a:gd name="connsiteY27" fmla="*/ 354221 h 867014"/>
              <a:gd name="connsiteX28" fmla="*/ 2240836 w 3707963"/>
              <a:gd name="connsiteY28" fmla="*/ 806738 h 867014"/>
              <a:gd name="connsiteX29" fmla="*/ 2313827 w 3707963"/>
              <a:gd name="connsiteY29" fmla="*/ 865128 h 867014"/>
              <a:gd name="connsiteX30" fmla="*/ 2379520 w 3707963"/>
              <a:gd name="connsiteY30" fmla="*/ 850530 h 867014"/>
              <a:gd name="connsiteX31" fmla="*/ 2452511 w 3707963"/>
              <a:gd name="connsiteY31" fmla="*/ 828634 h 867014"/>
              <a:gd name="connsiteX32" fmla="*/ 2766374 w 3707963"/>
              <a:gd name="connsiteY32" fmla="*/ 500195 h 867014"/>
              <a:gd name="connsiteX33" fmla="*/ 2861263 w 3707963"/>
              <a:gd name="connsiteY33" fmla="*/ 368819 h 867014"/>
              <a:gd name="connsiteX34" fmla="*/ 3043742 w 3707963"/>
              <a:gd name="connsiteY34" fmla="*/ 303131 h 867014"/>
              <a:gd name="connsiteX35" fmla="*/ 3189724 w 3707963"/>
              <a:gd name="connsiteY35" fmla="*/ 368819 h 867014"/>
              <a:gd name="connsiteX36" fmla="*/ 3328408 w 3707963"/>
              <a:gd name="connsiteY36" fmla="*/ 456403 h 867014"/>
              <a:gd name="connsiteX37" fmla="*/ 3467092 w 3707963"/>
              <a:gd name="connsiteY37" fmla="*/ 551285 h 867014"/>
              <a:gd name="connsiteX38" fmla="*/ 3598476 w 3707963"/>
              <a:gd name="connsiteY38" fmla="*/ 682661 h 867014"/>
              <a:gd name="connsiteX39" fmla="*/ 3707963 w 3707963"/>
              <a:gd name="connsiteY39" fmla="*/ 762947 h 867014"/>
              <a:gd name="connsiteX0" fmla="*/ 0 w 3707963"/>
              <a:gd name="connsiteY0" fmla="*/ 565883 h 867014"/>
              <a:gd name="connsiteX1" fmla="*/ 145982 w 3707963"/>
              <a:gd name="connsiteY1" fmla="*/ 470999 h 867014"/>
              <a:gd name="connsiteX2" fmla="*/ 255469 w 3707963"/>
              <a:gd name="connsiteY2" fmla="*/ 383416 h 867014"/>
              <a:gd name="connsiteX3" fmla="*/ 306563 w 3707963"/>
              <a:gd name="connsiteY3" fmla="*/ 252040 h 867014"/>
              <a:gd name="connsiteX4" fmla="*/ 350358 w 3707963"/>
              <a:gd name="connsiteY4" fmla="*/ 244742 h 867014"/>
              <a:gd name="connsiteX5" fmla="*/ 401452 w 3707963"/>
              <a:gd name="connsiteY5" fmla="*/ 273936 h 867014"/>
              <a:gd name="connsiteX6" fmla="*/ 598529 w 3707963"/>
              <a:gd name="connsiteY6" fmla="*/ 288534 h 867014"/>
              <a:gd name="connsiteX7" fmla="*/ 649623 w 3707963"/>
              <a:gd name="connsiteY7" fmla="*/ 222846 h 867014"/>
              <a:gd name="connsiteX8" fmla="*/ 722614 w 3707963"/>
              <a:gd name="connsiteY8" fmla="*/ 113366 h 867014"/>
              <a:gd name="connsiteX9" fmla="*/ 773708 w 3707963"/>
              <a:gd name="connsiteY9" fmla="*/ 76873 h 867014"/>
              <a:gd name="connsiteX10" fmla="*/ 839401 w 3707963"/>
              <a:gd name="connsiteY10" fmla="*/ 113366 h 867014"/>
              <a:gd name="connsiteX11" fmla="*/ 853999 w 3707963"/>
              <a:gd name="connsiteY11" fmla="*/ 157158 h 867014"/>
              <a:gd name="connsiteX12" fmla="*/ 883196 w 3707963"/>
              <a:gd name="connsiteY12" fmla="*/ 84171 h 867014"/>
              <a:gd name="connsiteX13" fmla="*/ 897794 w 3707963"/>
              <a:gd name="connsiteY13" fmla="*/ 3886 h 867014"/>
              <a:gd name="connsiteX14" fmla="*/ 1145965 w 3707963"/>
              <a:gd name="connsiteY14" fmla="*/ 215547 h 867014"/>
              <a:gd name="connsiteX15" fmla="*/ 1175161 w 3707963"/>
              <a:gd name="connsiteY15" fmla="*/ 310429 h 867014"/>
              <a:gd name="connsiteX16" fmla="*/ 1240853 w 3707963"/>
              <a:gd name="connsiteY16" fmla="*/ 259339 h 867014"/>
              <a:gd name="connsiteX17" fmla="*/ 1270050 w 3707963"/>
              <a:gd name="connsiteY17" fmla="*/ 230144 h 867014"/>
              <a:gd name="connsiteX18" fmla="*/ 1306546 w 3707963"/>
              <a:gd name="connsiteY18" fmla="*/ 266638 h 867014"/>
              <a:gd name="connsiteX19" fmla="*/ 1386836 w 3707963"/>
              <a:gd name="connsiteY19" fmla="*/ 339624 h 867014"/>
              <a:gd name="connsiteX20" fmla="*/ 1430631 w 3707963"/>
              <a:gd name="connsiteY20" fmla="*/ 412611 h 867014"/>
              <a:gd name="connsiteX21" fmla="*/ 1678802 w 3707963"/>
              <a:gd name="connsiteY21" fmla="*/ 536688 h 867014"/>
              <a:gd name="connsiteX22" fmla="*/ 1707999 w 3707963"/>
              <a:gd name="connsiteY22" fmla="*/ 346923 h 867014"/>
              <a:gd name="connsiteX23" fmla="*/ 1737195 w 3707963"/>
              <a:gd name="connsiteY23" fmla="*/ 368819 h 867014"/>
              <a:gd name="connsiteX24" fmla="*/ 1766392 w 3707963"/>
              <a:gd name="connsiteY24" fmla="*/ 471000 h 867014"/>
              <a:gd name="connsiteX25" fmla="*/ 1780990 w 3707963"/>
              <a:gd name="connsiteY25" fmla="*/ 485597 h 867014"/>
              <a:gd name="connsiteX26" fmla="*/ 1861281 w 3707963"/>
              <a:gd name="connsiteY26" fmla="*/ 390715 h 867014"/>
              <a:gd name="connsiteX27" fmla="*/ 1890477 w 3707963"/>
              <a:gd name="connsiteY27" fmla="*/ 354221 h 867014"/>
              <a:gd name="connsiteX28" fmla="*/ 2240836 w 3707963"/>
              <a:gd name="connsiteY28" fmla="*/ 806738 h 867014"/>
              <a:gd name="connsiteX29" fmla="*/ 2313827 w 3707963"/>
              <a:gd name="connsiteY29" fmla="*/ 865128 h 867014"/>
              <a:gd name="connsiteX30" fmla="*/ 2379520 w 3707963"/>
              <a:gd name="connsiteY30" fmla="*/ 850530 h 867014"/>
              <a:gd name="connsiteX31" fmla="*/ 2452511 w 3707963"/>
              <a:gd name="connsiteY31" fmla="*/ 828634 h 867014"/>
              <a:gd name="connsiteX32" fmla="*/ 2766374 w 3707963"/>
              <a:gd name="connsiteY32" fmla="*/ 471001 h 867014"/>
              <a:gd name="connsiteX33" fmla="*/ 2861263 w 3707963"/>
              <a:gd name="connsiteY33" fmla="*/ 368819 h 867014"/>
              <a:gd name="connsiteX34" fmla="*/ 3043742 w 3707963"/>
              <a:gd name="connsiteY34" fmla="*/ 303131 h 867014"/>
              <a:gd name="connsiteX35" fmla="*/ 3189724 w 3707963"/>
              <a:gd name="connsiteY35" fmla="*/ 368819 h 867014"/>
              <a:gd name="connsiteX36" fmla="*/ 3328408 w 3707963"/>
              <a:gd name="connsiteY36" fmla="*/ 456403 h 867014"/>
              <a:gd name="connsiteX37" fmla="*/ 3467092 w 3707963"/>
              <a:gd name="connsiteY37" fmla="*/ 551285 h 867014"/>
              <a:gd name="connsiteX38" fmla="*/ 3598476 w 3707963"/>
              <a:gd name="connsiteY38" fmla="*/ 682661 h 867014"/>
              <a:gd name="connsiteX39" fmla="*/ 3707963 w 3707963"/>
              <a:gd name="connsiteY39" fmla="*/ 762947 h 867014"/>
              <a:gd name="connsiteX0" fmla="*/ 0 w 3707963"/>
              <a:gd name="connsiteY0" fmla="*/ 565883 h 867014"/>
              <a:gd name="connsiteX1" fmla="*/ 145982 w 3707963"/>
              <a:gd name="connsiteY1" fmla="*/ 470999 h 867014"/>
              <a:gd name="connsiteX2" fmla="*/ 255469 w 3707963"/>
              <a:gd name="connsiteY2" fmla="*/ 383416 h 867014"/>
              <a:gd name="connsiteX3" fmla="*/ 306563 w 3707963"/>
              <a:gd name="connsiteY3" fmla="*/ 252040 h 867014"/>
              <a:gd name="connsiteX4" fmla="*/ 350358 w 3707963"/>
              <a:gd name="connsiteY4" fmla="*/ 244742 h 867014"/>
              <a:gd name="connsiteX5" fmla="*/ 401452 w 3707963"/>
              <a:gd name="connsiteY5" fmla="*/ 273936 h 867014"/>
              <a:gd name="connsiteX6" fmla="*/ 598529 w 3707963"/>
              <a:gd name="connsiteY6" fmla="*/ 288534 h 867014"/>
              <a:gd name="connsiteX7" fmla="*/ 649623 w 3707963"/>
              <a:gd name="connsiteY7" fmla="*/ 222846 h 867014"/>
              <a:gd name="connsiteX8" fmla="*/ 722614 w 3707963"/>
              <a:gd name="connsiteY8" fmla="*/ 113366 h 867014"/>
              <a:gd name="connsiteX9" fmla="*/ 773708 w 3707963"/>
              <a:gd name="connsiteY9" fmla="*/ 76873 h 867014"/>
              <a:gd name="connsiteX10" fmla="*/ 839401 w 3707963"/>
              <a:gd name="connsiteY10" fmla="*/ 113366 h 867014"/>
              <a:gd name="connsiteX11" fmla="*/ 853999 w 3707963"/>
              <a:gd name="connsiteY11" fmla="*/ 157158 h 867014"/>
              <a:gd name="connsiteX12" fmla="*/ 883196 w 3707963"/>
              <a:gd name="connsiteY12" fmla="*/ 84171 h 867014"/>
              <a:gd name="connsiteX13" fmla="*/ 897794 w 3707963"/>
              <a:gd name="connsiteY13" fmla="*/ 3886 h 867014"/>
              <a:gd name="connsiteX14" fmla="*/ 1145965 w 3707963"/>
              <a:gd name="connsiteY14" fmla="*/ 215547 h 867014"/>
              <a:gd name="connsiteX15" fmla="*/ 1175161 w 3707963"/>
              <a:gd name="connsiteY15" fmla="*/ 310429 h 867014"/>
              <a:gd name="connsiteX16" fmla="*/ 1240853 w 3707963"/>
              <a:gd name="connsiteY16" fmla="*/ 259339 h 867014"/>
              <a:gd name="connsiteX17" fmla="*/ 1270050 w 3707963"/>
              <a:gd name="connsiteY17" fmla="*/ 230144 h 867014"/>
              <a:gd name="connsiteX18" fmla="*/ 1306546 w 3707963"/>
              <a:gd name="connsiteY18" fmla="*/ 266638 h 867014"/>
              <a:gd name="connsiteX19" fmla="*/ 1386836 w 3707963"/>
              <a:gd name="connsiteY19" fmla="*/ 339624 h 867014"/>
              <a:gd name="connsiteX20" fmla="*/ 1430631 w 3707963"/>
              <a:gd name="connsiteY20" fmla="*/ 412611 h 867014"/>
              <a:gd name="connsiteX21" fmla="*/ 1678802 w 3707963"/>
              <a:gd name="connsiteY21" fmla="*/ 536688 h 867014"/>
              <a:gd name="connsiteX22" fmla="*/ 1707999 w 3707963"/>
              <a:gd name="connsiteY22" fmla="*/ 346923 h 867014"/>
              <a:gd name="connsiteX23" fmla="*/ 1737195 w 3707963"/>
              <a:gd name="connsiteY23" fmla="*/ 368819 h 867014"/>
              <a:gd name="connsiteX24" fmla="*/ 1766392 w 3707963"/>
              <a:gd name="connsiteY24" fmla="*/ 471000 h 867014"/>
              <a:gd name="connsiteX25" fmla="*/ 1780990 w 3707963"/>
              <a:gd name="connsiteY25" fmla="*/ 485597 h 867014"/>
              <a:gd name="connsiteX26" fmla="*/ 1861281 w 3707963"/>
              <a:gd name="connsiteY26" fmla="*/ 390715 h 867014"/>
              <a:gd name="connsiteX27" fmla="*/ 1890477 w 3707963"/>
              <a:gd name="connsiteY27" fmla="*/ 354221 h 867014"/>
              <a:gd name="connsiteX28" fmla="*/ 2240836 w 3707963"/>
              <a:gd name="connsiteY28" fmla="*/ 806738 h 867014"/>
              <a:gd name="connsiteX29" fmla="*/ 2313827 w 3707963"/>
              <a:gd name="connsiteY29" fmla="*/ 865128 h 867014"/>
              <a:gd name="connsiteX30" fmla="*/ 2379520 w 3707963"/>
              <a:gd name="connsiteY30" fmla="*/ 850530 h 867014"/>
              <a:gd name="connsiteX31" fmla="*/ 2452511 w 3707963"/>
              <a:gd name="connsiteY31" fmla="*/ 828634 h 867014"/>
              <a:gd name="connsiteX32" fmla="*/ 2766374 w 3707963"/>
              <a:gd name="connsiteY32" fmla="*/ 471001 h 867014"/>
              <a:gd name="connsiteX33" fmla="*/ 2861263 w 3707963"/>
              <a:gd name="connsiteY33" fmla="*/ 368819 h 867014"/>
              <a:gd name="connsiteX34" fmla="*/ 3043742 w 3707963"/>
              <a:gd name="connsiteY34" fmla="*/ 303131 h 867014"/>
              <a:gd name="connsiteX35" fmla="*/ 3189724 w 3707963"/>
              <a:gd name="connsiteY35" fmla="*/ 368819 h 867014"/>
              <a:gd name="connsiteX36" fmla="*/ 3328408 w 3707963"/>
              <a:gd name="connsiteY36" fmla="*/ 456403 h 867014"/>
              <a:gd name="connsiteX37" fmla="*/ 3467092 w 3707963"/>
              <a:gd name="connsiteY37" fmla="*/ 551285 h 867014"/>
              <a:gd name="connsiteX38" fmla="*/ 3605775 w 3707963"/>
              <a:gd name="connsiteY38" fmla="*/ 653466 h 867014"/>
              <a:gd name="connsiteX39" fmla="*/ 3707963 w 3707963"/>
              <a:gd name="connsiteY39" fmla="*/ 762947 h 867014"/>
              <a:gd name="connsiteX0" fmla="*/ 0 w 3715262"/>
              <a:gd name="connsiteY0" fmla="*/ 565883 h 867014"/>
              <a:gd name="connsiteX1" fmla="*/ 145982 w 3715262"/>
              <a:gd name="connsiteY1" fmla="*/ 470999 h 867014"/>
              <a:gd name="connsiteX2" fmla="*/ 255469 w 3715262"/>
              <a:gd name="connsiteY2" fmla="*/ 383416 h 867014"/>
              <a:gd name="connsiteX3" fmla="*/ 306563 w 3715262"/>
              <a:gd name="connsiteY3" fmla="*/ 252040 h 867014"/>
              <a:gd name="connsiteX4" fmla="*/ 350358 w 3715262"/>
              <a:gd name="connsiteY4" fmla="*/ 244742 h 867014"/>
              <a:gd name="connsiteX5" fmla="*/ 401452 w 3715262"/>
              <a:gd name="connsiteY5" fmla="*/ 273936 h 867014"/>
              <a:gd name="connsiteX6" fmla="*/ 598529 w 3715262"/>
              <a:gd name="connsiteY6" fmla="*/ 288534 h 867014"/>
              <a:gd name="connsiteX7" fmla="*/ 649623 w 3715262"/>
              <a:gd name="connsiteY7" fmla="*/ 222846 h 867014"/>
              <a:gd name="connsiteX8" fmla="*/ 722614 w 3715262"/>
              <a:gd name="connsiteY8" fmla="*/ 113366 h 867014"/>
              <a:gd name="connsiteX9" fmla="*/ 773708 w 3715262"/>
              <a:gd name="connsiteY9" fmla="*/ 76873 h 867014"/>
              <a:gd name="connsiteX10" fmla="*/ 839401 w 3715262"/>
              <a:gd name="connsiteY10" fmla="*/ 113366 h 867014"/>
              <a:gd name="connsiteX11" fmla="*/ 853999 w 3715262"/>
              <a:gd name="connsiteY11" fmla="*/ 157158 h 867014"/>
              <a:gd name="connsiteX12" fmla="*/ 883196 w 3715262"/>
              <a:gd name="connsiteY12" fmla="*/ 84171 h 867014"/>
              <a:gd name="connsiteX13" fmla="*/ 897794 w 3715262"/>
              <a:gd name="connsiteY13" fmla="*/ 3886 h 867014"/>
              <a:gd name="connsiteX14" fmla="*/ 1145965 w 3715262"/>
              <a:gd name="connsiteY14" fmla="*/ 215547 h 867014"/>
              <a:gd name="connsiteX15" fmla="*/ 1175161 w 3715262"/>
              <a:gd name="connsiteY15" fmla="*/ 310429 h 867014"/>
              <a:gd name="connsiteX16" fmla="*/ 1240853 w 3715262"/>
              <a:gd name="connsiteY16" fmla="*/ 259339 h 867014"/>
              <a:gd name="connsiteX17" fmla="*/ 1270050 w 3715262"/>
              <a:gd name="connsiteY17" fmla="*/ 230144 h 867014"/>
              <a:gd name="connsiteX18" fmla="*/ 1306546 w 3715262"/>
              <a:gd name="connsiteY18" fmla="*/ 266638 h 867014"/>
              <a:gd name="connsiteX19" fmla="*/ 1386836 w 3715262"/>
              <a:gd name="connsiteY19" fmla="*/ 339624 h 867014"/>
              <a:gd name="connsiteX20" fmla="*/ 1430631 w 3715262"/>
              <a:gd name="connsiteY20" fmla="*/ 412611 h 867014"/>
              <a:gd name="connsiteX21" fmla="*/ 1678802 w 3715262"/>
              <a:gd name="connsiteY21" fmla="*/ 536688 h 867014"/>
              <a:gd name="connsiteX22" fmla="*/ 1707999 w 3715262"/>
              <a:gd name="connsiteY22" fmla="*/ 346923 h 867014"/>
              <a:gd name="connsiteX23" fmla="*/ 1737195 w 3715262"/>
              <a:gd name="connsiteY23" fmla="*/ 368819 h 867014"/>
              <a:gd name="connsiteX24" fmla="*/ 1766392 w 3715262"/>
              <a:gd name="connsiteY24" fmla="*/ 471000 h 867014"/>
              <a:gd name="connsiteX25" fmla="*/ 1780990 w 3715262"/>
              <a:gd name="connsiteY25" fmla="*/ 485597 h 867014"/>
              <a:gd name="connsiteX26" fmla="*/ 1861281 w 3715262"/>
              <a:gd name="connsiteY26" fmla="*/ 390715 h 867014"/>
              <a:gd name="connsiteX27" fmla="*/ 1890477 w 3715262"/>
              <a:gd name="connsiteY27" fmla="*/ 354221 h 867014"/>
              <a:gd name="connsiteX28" fmla="*/ 2240836 w 3715262"/>
              <a:gd name="connsiteY28" fmla="*/ 806738 h 867014"/>
              <a:gd name="connsiteX29" fmla="*/ 2313827 w 3715262"/>
              <a:gd name="connsiteY29" fmla="*/ 865128 h 867014"/>
              <a:gd name="connsiteX30" fmla="*/ 2379520 w 3715262"/>
              <a:gd name="connsiteY30" fmla="*/ 850530 h 867014"/>
              <a:gd name="connsiteX31" fmla="*/ 2452511 w 3715262"/>
              <a:gd name="connsiteY31" fmla="*/ 828634 h 867014"/>
              <a:gd name="connsiteX32" fmla="*/ 2766374 w 3715262"/>
              <a:gd name="connsiteY32" fmla="*/ 471001 h 867014"/>
              <a:gd name="connsiteX33" fmla="*/ 2861263 w 3715262"/>
              <a:gd name="connsiteY33" fmla="*/ 368819 h 867014"/>
              <a:gd name="connsiteX34" fmla="*/ 3043742 w 3715262"/>
              <a:gd name="connsiteY34" fmla="*/ 303131 h 867014"/>
              <a:gd name="connsiteX35" fmla="*/ 3189724 w 3715262"/>
              <a:gd name="connsiteY35" fmla="*/ 368819 h 867014"/>
              <a:gd name="connsiteX36" fmla="*/ 3328408 w 3715262"/>
              <a:gd name="connsiteY36" fmla="*/ 456403 h 867014"/>
              <a:gd name="connsiteX37" fmla="*/ 3467092 w 3715262"/>
              <a:gd name="connsiteY37" fmla="*/ 551285 h 867014"/>
              <a:gd name="connsiteX38" fmla="*/ 3605775 w 3715262"/>
              <a:gd name="connsiteY38" fmla="*/ 653466 h 867014"/>
              <a:gd name="connsiteX39" fmla="*/ 3715262 w 3715262"/>
              <a:gd name="connsiteY39" fmla="*/ 726454 h 867014"/>
              <a:gd name="connsiteX0" fmla="*/ 0 w 3715262"/>
              <a:gd name="connsiteY0" fmla="*/ 565883 h 867014"/>
              <a:gd name="connsiteX1" fmla="*/ 145982 w 3715262"/>
              <a:gd name="connsiteY1" fmla="*/ 470999 h 867014"/>
              <a:gd name="connsiteX2" fmla="*/ 255469 w 3715262"/>
              <a:gd name="connsiteY2" fmla="*/ 383416 h 867014"/>
              <a:gd name="connsiteX3" fmla="*/ 306563 w 3715262"/>
              <a:gd name="connsiteY3" fmla="*/ 252040 h 867014"/>
              <a:gd name="connsiteX4" fmla="*/ 350358 w 3715262"/>
              <a:gd name="connsiteY4" fmla="*/ 244742 h 867014"/>
              <a:gd name="connsiteX5" fmla="*/ 401452 w 3715262"/>
              <a:gd name="connsiteY5" fmla="*/ 273936 h 867014"/>
              <a:gd name="connsiteX6" fmla="*/ 598529 w 3715262"/>
              <a:gd name="connsiteY6" fmla="*/ 288534 h 867014"/>
              <a:gd name="connsiteX7" fmla="*/ 649623 w 3715262"/>
              <a:gd name="connsiteY7" fmla="*/ 222846 h 867014"/>
              <a:gd name="connsiteX8" fmla="*/ 722614 w 3715262"/>
              <a:gd name="connsiteY8" fmla="*/ 113366 h 867014"/>
              <a:gd name="connsiteX9" fmla="*/ 773708 w 3715262"/>
              <a:gd name="connsiteY9" fmla="*/ 76873 h 867014"/>
              <a:gd name="connsiteX10" fmla="*/ 839401 w 3715262"/>
              <a:gd name="connsiteY10" fmla="*/ 113366 h 867014"/>
              <a:gd name="connsiteX11" fmla="*/ 853999 w 3715262"/>
              <a:gd name="connsiteY11" fmla="*/ 157158 h 867014"/>
              <a:gd name="connsiteX12" fmla="*/ 883196 w 3715262"/>
              <a:gd name="connsiteY12" fmla="*/ 84171 h 867014"/>
              <a:gd name="connsiteX13" fmla="*/ 897794 w 3715262"/>
              <a:gd name="connsiteY13" fmla="*/ 3886 h 867014"/>
              <a:gd name="connsiteX14" fmla="*/ 1145965 w 3715262"/>
              <a:gd name="connsiteY14" fmla="*/ 215547 h 867014"/>
              <a:gd name="connsiteX15" fmla="*/ 1175161 w 3715262"/>
              <a:gd name="connsiteY15" fmla="*/ 310429 h 867014"/>
              <a:gd name="connsiteX16" fmla="*/ 1240853 w 3715262"/>
              <a:gd name="connsiteY16" fmla="*/ 259339 h 867014"/>
              <a:gd name="connsiteX17" fmla="*/ 1270050 w 3715262"/>
              <a:gd name="connsiteY17" fmla="*/ 230144 h 867014"/>
              <a:gd name="connsiteX18" fmla="*/ 1306546 w 3715262"/>
              <a:gd name="connsiteY18" fmla="*/ 266638 h 867014"/>
              <a:gd name="connsiteX19" fmla="*/ 1386836 w 3715262"/>
              <a:gd name="connsiteY19" fmla="*/ 339624 h 867014"/>
              <a:gd name="connsiteX20" fmla="*/ 1430631 w 3715262"/>
              <a:gd name="connsiteY20" fmla="*/ 412611 h 867014"/>
              <a:gd name="connsiteX21" fmla="*/ 1678802 w 3715262"/>
              <a:gd name="connsiteY21" fmla="*/ 536688 h 867014"/>
              <a:gd name="connsiteX22" fmla="*/ 1707999 w 3715262"/>
              <a:gd name="connsiteY22" fmla="*/ 346923 h 867014"/>
              <a:gd name="connsiteX23" fmla="*/ 1737195 w 3715262"/>
              <a:gd name="connsiteY23" fmla="*/ 368819 h 867014"/>
              <a:gd name="connsiteX24" fmla="*/ 1766392 w 3715262"/>
              <a:gd name="connsiteY24" fmla="*/ 471000 h 867014"/>
              <a:gd name="connsiteX25" fmla="*/ 1780990 w 3715262"/>
              <a:gd name="connsiteY25" fmla="*/ 485597 h 867014"/>
              <a:gd name="connsiteX26" fmla="*/ 1861281 w 3715262"/>
              <a:gd name="connsiteY26" fmla="*/ 390715 h 867014"/>
              <a:gd name="connsiteX27" fmla="*/ 1890477 w 3715262"/>
              <a:gd name="connsiteY27" fmla="*/ 354221 h 867014"/>
              <a:gd name="connsiteX28" fmla="*/ 2240836 w 3715262"/>
              <a:gd name="connsiteY28" fmla="*/ 806738 h 867014"/>
              <a:gd name="connsiteX29" fmla="*/ 2313827 w 3715262"/>
              <a:gd name="connsiteY29" fmla="*/ 865128 h 867014"/>
              <a:gd name="connsiteX30" fmla="*/ 2379520 w 3715262"/>
              <a:gd name="connsiteY30" fmla="*/ 850530 h 867014"/>
              <a:gd name="connsiteX31" fmla="*/ 2452511 w 3715262"/>
              <a:gd name="connsiteY31" fmla="*/ 828634 h 867014"/>
              <a:gd name="connsiteX32" fmla="*/ 2766374 w 3715262"/>
              <a:gd name="connsiteY32" fmla="*/ 471001 h 867014"/>
              <a:gd name="connsiteX33" fmla="*/ 2861263 w 3715262"/>
              <a:gd name="connsiteY33" fmla="*/ 368819 h 867014"/>
              <a:gd name="connsiteX34" fmla="*/ 3043742 w 3715262"/>
              <a:gd name="connsiteY34" fmla="*/ 325027 h 867014"/>
              <a:gd name="connsiteX35" fmla="*/ 3189724 w 3715262"/>
              <a:gd name="connsiteY35" fmla="*/ 368819 h 867014"/>
              <a:gd name="connsiteX36" fmla="*/ 3328408 w 3715262"/>
              <a:gd name="connsiteY36" fmla="*/ 456403 h 867014"/>
              <a:gd name="connsiteX37" fmla="*/ 3467092 w 3715262"/>
              <a:gd name="connsiteY37" fmla="*/ 551285 h 867014"/>
              <a:gd name="connsiteX38" fmla="*/ 3605775 w 3715262"/>
              <a:gd name="connsiteY38" fmla="*/ 653466 h 867014"/>
              <a:gd name="connsiteX39" fmla="*/ 3715262 w 3715262"/>
              <a:gd name="connsiteY39" fmla="*/ 726454 h 867014"/>
              <a:gd name="connsiteX0" fmla="*/ 0 w 3715262"/>
              <a:gd name="connsiteY0" fmla="*/ 565883 h 867014"/>
              <a:gd name="connsiteX1" fmla="*/ 145982 w 3715262"/>
              <a:gd name="connsiteY1" fmla="*/ 470999 h 867014"/>
              <a:gd name="connsiteX2" fmla="*/ 255469 w 3715262"/>
              <a:gd name="connsiteY2" fmla="*/ 383416 h 867014"/>
              <a:gd name="connsiteX3" fmla="*/ 306563 w 3715262"/>
              <a:gd name="connsiteY3" fmla="*/ 252040 h 867014"/>
              <a:gd name="connsiteX4" fmla="*/ 350358 w 3715262"/>
              <a:gd name="connsiteY4" fmla="*/ 244742 h 867014"/>
              <a:gd name="connsiteX5" fmla="*/ 401452 w 3715262"/>
              <a:gd name="connsiteY5" fmla="*/ 273936 h 867014"/>
              <a:gd name="connsiteX6" fmla="*/ 598529 w 3715262"/>
              <a:gd name="connsiteY6" fmla="*/ 288534 h 867014"/>
              <a:gd name="connsiteX7" fmla="*/ 649623 w 3715262"/>
              <a:gd name="connsiteY7" fmla="*/ 222846 h 867014"/>
              <a:gd name="connsiteX8" fmla="*/ 722614 w 3715262"/>
              <a:gd name="connsiteY8" fmla="*/ 113366 h 867014"/>
              <a:gd name="connsiteX9" fmla="*/ 773708 w 3715262"/>
              <a:gd name="connsiteY9" fmla="*/ 76873 h 867014"/>
              <a:gd name="connsiteX10" fmla="*/ 839401 w 3715262"/>
              <a:gd name="connsiteY10" fmla="*/ 113366 h 867014"/>
              <a:gd name="connsiteX11" fmla="*/ 853999 w 3715262"/>
              <a:gd name="connsiteY11" fmla="*/ 157158 h 867014"/>
              <a:gd name="connsiteX12" fmla="*/ 883196 w 3715262"/>
              <a:gd name="connsiteY12" fmla="*/ 84171 h 867014"/>
              <a:gd name="connsiteX13" fmla="*/ 897794 w 3715262"/>
              <a:gd name="connsiteY13" fmla="*/ 3886 h 867014"/>
              <a:gd name="connsiteX14" fmla="*/ 1145965 w 3715262"/>
              <a:gd name="connsiteY14" fmla="*/ 215547 h 867014"/>
              <a:gd name="connsiteX15" fmla="*/ 1175161 w 3715262"/>
              <a:gd name="connsiteY15" fmla="*/ 310429 h 867014"/>
              <a:gd name="connsiteX16" fmla="*/ 1240853 w 3715262"/>
              <a:gd name="connsiteY16" fmla="*/ 259339 h 867014"/>
              <a:gd name="connsiteX17" fmla="*/ 1270050 w 3715262"/>
              <a:gd name="connsiteY17" fmla="*/ 230144 h 867014"/>
              <a:gd name="connsiteX18" fmla="*/ 1306546 w 3715262"/>
              <a:gd name="connsiteY18" fmla="*/ 266638 h 867014"/>
              <a:gd name="connsiteX19" fmla="*/ 1386836 w 3715262"/>
              <a:gd name="connsiteY19" fmla="*/ 339624 h 867014"/>
              <a:gd name="connsiteX20" fmla="*/ 1430631 w 3715262"/>
              <a:gd name="connsiteY20" fmla="*/ 412611 h 867014"/>
              <a:gd name="connsiteX21" fmla="*/ 1678802 w 3715262"/>
              <a:gd name="connsiteY21" fmla="*/ 536688 h 867014"/>
              <a:gd name="connsiteX22" fmla="*/ 1707999 w 3715262"/>
              <a:gd name="connsiteY22" fmla="*/ 368819 h 867014"/>
              <a:gd name="connsiteX23" fmla="*/ 1737195 w 3715262"/>
              <a:gd name="connsiteY23" fmla="*/ 368819 h 867014"/>
              <a:gd name="connsiteX24" fmla="*/ 1766392 w 3715262"/>
              <a:gd name="connsiteY24" fmla="*/ 471000 h 867014"/>
              <a:gd name="connsiteX25" fmla="*/ 1780990 w 3715262"/>
              <a:gd name="connsiteY25" fmla="*/ 485597 h 867014"/>
              <a:gd name="connsiteX26" fmla="*/ 1861281 w 3715262"/>
              <a:gd name="connsiteY26" fmla="*/ 390715 h 867014"/>
              <a:gd name="connsiteX27" fmla="*/ 1890477 w 3715262"/>
              <a:gd name="connsiteY27" fmla="*/ 354221 h 867014"/>
              <a:gd name="connsiteX28" fmla="*/ 2240836 w 3715262"/>
              <a:gd name="connsiteY28" fmla="*/ 806738 h 867014"/>
              <a:gd name="connsiteX29" fmla="*/ 2313827 w 3715262"/>
              <a:gd name="connsiteY29" fmla="*/ 865128 h 867014"/>
              <a:gd name="connsiteX30" fmla="*/ 2379520 w 3715262"/>
              <a:gd name="connsiteY30" fmla="*/ 850530 h 867014"/>
              <a:gd name="connsiteX31" fmla="*/ 2452511 w 3715262"/>
              <a:gd name="connsiteY31" fmla="*/ 828634 h 867014"/>
              <a:gd name="connsiteX32" fmla="*/ 2766374 w 3715262"/>
              <a:gd name="connsiteY32" fmla="*/ 471001 h 867014"/>
              <a:gd name="connsiteX33" fmla="*/ 2861263 w 3715262"/>
              <a:gd name="connsiteY33" fmla="*/ 368819 h 867014"/>
              <a:gd name="connsiteX34" fmla="*/ 3043742 w 3715262"/>
              <a:gd name="connsiteY34" fmla="*/ 325027 h 867014"/>
              <a:gd name="connsiteX35" fmla="*/ 3189724 w 3715262"/>
              <a:gd name="connsiteY35" fmla="*/ 368819 h 867014"/>
              <a:gd name="connsiteX36" fmla="*/ 3328408 w 3715262"/>
              <a:gd name="connsiteY36" fmla="*/ 456403 h 867014"/>
              <a:gd name="connsiteX37" fmla="*/ 3467092 w 3715262"/>
              <a:gd name="connsiteY37" fmla="*/ 551285 h 867014"/>
              <a:gd name="connsiteX38" fmla="*/ 3605775 w 3715262"/>
              <a:gd name="connsiteY38" fmla="*/ 653466 h 867014"/>
              <a:gd name="connsiteX39" fmla="*/ 3715262 w 3715262"/>
              <a:gd name="connsiteY39" fmla="*/ 726454 h 867014"/>
              <a:gd name="connsiteX0" fmla="*/ 0 w 3715262"/>
              <a:gd name="connsiteY0" fmla="*/ 531263 h 832394"/>
              <a:gd name="connsiteX1" fmla="*/ 145982 w 3715262"/>
              <a:gd name="connsiteY1" fmla="*/ 436379 h 832394"/>
              <a:gd name="connsiteX2" fmla="*/ 255469 w 3715262"/>
              <a:gd name="connsiteY2" fmla="*/ 348796 h 832394"/>
              <a:gd name="connsiteX3" fmla="*/ 306563 w 3715262"/>
              <a:gd name="connsiteY3" fmla="*/ 217420 h 832394"/>
              <a:gd name="connsiteX4" fmla="*/ 350358 w 3715262"/>
              <a:gd name="connsiteY4" fmla="*/ 210122 h 832394"/>
              <a:gd name="connsiteX5" fmla="*/ 401452 w 3715262"/>
              <a:gd name="connsiteY5" fmla="*/ 239316 h 832394"/>
              <a:gd name="connsiteX6" fmla="*/ 598529 w 3715262"/>
              <a:gd name="connsiteY6" fmla="*/ 253914 h 832394"/>
              <a:gd name="connsiteX7" fmla="*/ 649623 w 3715262"/>
              <a:gd name="connsiteY7" fmla="*/ 188226 h 832394"/>
              <a:gd name="connsiteX8" fmla="*/ 722614 w 3715262"/>
              <a:gd name="connsiteY8" fmla="*/ 78746 h 832394"/>
              <a:gd name="connsiteX9" fmla="*/ 773708 w 3715262"/>
              <a:gd name="connsiteY9" fmla="*/ 42253 h 832394"/>
              <a:gd name="connsiteX10" fmla="*/ 839401 w 3715262"/>
              <a:gd name="connsiteY10" fmla="*/ 78746 h 832394"/>
              <a:gd name="connsiteX11" fmla="*/ 853999 w 3715262"/>
              <a:gd name="connsiteY11" fmla="*/ 122538 h 832394"/>
              <a:gd name="connsiteX12" fmla="*/ 883196 w 3715262"/>
              <a:gd name="connsiteY12" fmla="*/ 49551 h 832394"/>
              <a:gd name="connsiteX13" fmla="*/ 912392 w 3715262"/>
              <a:gd name="connsiteY13" fmla="*/ 5759 h 832394"/>
              <a:gd name="connsiteX14" fmla="*/ 1145965 w 3715262"/>
              <a:gd name="connsiteY14" fmla="*/ 180927 h 832394"/>
              <a:gd name="connsiteX15" fmla="*/ 1175161 w 3715262"/>
              <a:gd name="connsiteY15" fmla="*/ 275809 h 832394"/>
              <a:gd name="connsiteX16" fmla="*/ 1240853 w 3715262"/>
              <a:gd name="connsiteY16" fmla="*/ 224719 h 832394"/>
              <a:gd name="connsiteX17" fmla="*/ 1270050 w 3715262"/>
              <a:gd name="connsiteY17" fmla="*/ 195524 h 832394"/>
              <a:gd name="connsiteX18" fmla="*/ 1306546 w 3715262"/>
              <a:gd name="connsiteY18" fmla="*/ 232018 h 832394"/>
              <a:gd name="connsiteX19" fmla="*/ 1386836 w 3715262"/>
              <a:gd name="connsiteY19" fmla="*/ 305004 h 832394"/>
              <a:gd name="connsiteX20" fmla="*/ 1430631 w 3715262"/>
              <a:gd name="connsiteY20" fmla="*/ 377991 h 832394"/>
              <a:gd name="connsiteX21" fmla="*/ 1678802 w 3715262"/>
              <a:gd name="connsiteY21" fmla="*/ 502068 h 832394"/>
              <a:gd name="connsiteX22" fmla="*/ 1707999 w 3715262"/>
              <a:gd name="connsiteY22" fmla="*/ 334199 h 832394"/>
              <a:gd name="connsiteX23" fmla="*/ 1737195 w 3715262"/>
              <a:gd name="connsiteY23" fmla="*/ 334199 h 832394"/>
              <a:gd name="connsiteX24" fmla="*/ 1766392 w 3715262"/>
              <a:gd name="connsiteY24" fmla="*/ 436380 h 832394"/>
              <a:gd name="connsiteX25" fmla="*/ 1780990 w 3715262"/>
              <a:gd name="connsiteY25" fmla="*/ 450977 h 832394"/>
              <a:gd name="connsiteX26" fmla="*/ 1861281 w 3715262"/>
              <a:gd name="connsiteY26" fmla="*/ 356095 h 832394"/>
              <a:gd name="connsiteX27" fmla="*/ 1890477 w 3715262"/>
              <a:gd name="connsiteY27" fmla="*/ 319601 h 832394"/>
              <a:gd name="connsiteX28" fmla="*/ 2240836 w 3715262"/>
              <a:gd name="connsiteY28" fmla="*/ 772118 h 832394"/>
              <a:gd name="connsiteX29" fmla="*/ 2313827 w 3715262"/>
              <a:gd name="connsiteY29" fmla="*/ 830508 h 832394"/>
              <a:gd name="connsiteX30" fmla="*/ 2379520 w 3715262"/>
              <a:gd name="connsiteY30" fmla="*/ 815910 h 832394"/>
              <a:gd name="connsiteX31" fmla="*/ 2452511 w 3715262"/>
              <a:gd name="connsiteY31" fmla="*/ 794014 h 832394"/>
              <a:gd name="connsiteX32" fmla="*/ 2766374 w 3715262"/>
              <a:gd name="connsiteY32" fmla="*/ 436381 h 832394"/>
              <a:gd name="connsiteX33" fmla="*/ 2861263 w 3715262"/>
              <a:gd name="connsiteY33" fmla="*/ 334199 h 832394"/>
              <a:gd name="connsiteX34" fmla="*/ 3043742 w 3715262"/>
              <a:gd name="connsiteY34" fmla="*/ 290407 h 832394"/>
              <a:gd name="connsiteX35" fmla="*/ 3189724 w 3715262"/>
              <a:gd name="connsiteY35" fmla="*/ 334199 h 832394"/>
              <a:gd name="connsiteX36" fmla="*/ 3328408 w 3715262"/>
              <a:gd name="connsiteY36" fmla="*/ 421783 h 832394"/>
              <a:gd name="connsiteX37" fmla="*/ 3467092 w 3715262"/>
              <a:gd name="connsiteY37" fmla="*/ 516665 h 832394"/>
              <a:gd name="connsiteX38" fmla="*/ 3605775 w 3715262"/>
              <a:gd name="connsiteY38" fmla="*/ 618846 h 832394"/>
              <a:gd name="connsiteX39" fmla="*/ 3715262 w 3715262"/>
              <a:gd name="connsiteY39" fmla="*/ 691834 h 832394"/>
              <a:gd name="connsiteX0" fmla="*/ 0 w 3715262"/>
              <a:gd name="connsiteY0" fmla="*/ 499871 h 801002"/>
              <a:gd name="connsiteX1" fmla="*/ 145982 w 3715262"/>
              <a:gd name="connsiteY1" fmla="*/ 404987 h 801002"/>
              <a:gd name="connsiteX2" fmla="*/ 255469 w 3715262"/>
              <a:gd name="connsiteY2" fmla="*/ 317404 h 801002"/>
              <a:gd name="connsiteX3" fmla="*/ 306563 w 3715262"/>
              <a:gd name="connsiteY3" fmla="*/ 186028 h 801002"/>
              <a:gd name="connsiteX4" fmla="*/ 350358 w 3715262"/>
              <a:gd name="connsiteY4" fmla="*/ 178730 h 801002"/>
              <a:gd name="connsiteX5" fmla="*/ 401452 w 3715262"/>
              <a:gd name="connsiteY5" fmla="*/ 207924 h 801002"/>
              <a:gd name="connsiteX6" fmla="*/ 598529 w 3715262"/>
              <a:gd name="connsiteY6" fmla="*/ 222522 h 801002"/>
              <a:gd name="connsiteX7" fmla="*/ 649623 w 3715262"/>
              <a:gd name="connsiteY7" fmla="*/ 156834 h 801002"/>
              <a:gd name="connsiteX8" fmla="*/ 722614 w 3715262"/>
              <a:gd name="connsiteY8" fmla="*/ 47354 h 801002"/>
              <a:gd name="connsiteX9" fmla="*/ 773708 w 3715262"/>
              <a:gd name="connsiteY9" fmla="*/ 10861 h 801002"/>
              <a:gd name="connsiteX10" fmla="*/ 839401 w 3715262"/>
              <a:gd name="connsiteY10" fmla="*/ 47354 h 801002"/>
              <a:gd name="connsiteX11" fmla="*/ 853999 w 3715262"/>
              <a:gd name="connsiteY11" fmla="*/ 91146 h 801002"/>
              <a:gd name="connsiteX12" fmla="*/ 883196 w 3715262"/>
              <a:gd name="connsiteY12" fmla="*/ 18159 h 801002"/>
              <a:gd name="connsiteX13" fmla="*/ 912392 w 3715262"/>
              <a:gd name="connsiteY13" fmla="*/ 10860 h 801002"/>
              <a:gd name="connsiteX14" fmla="*/ 1145965 w 3715262"/>
              <a:gd name="connsiteY14" fmla="*/ 149535 h 801002"/>
              <a:gd name="connsiteX15" fmla="*/ 1175161 w 3715262"/>
              <a:gd name="connsiteY15" fmla="*/ 244417 h 801002"/>
              <a:gd name="connsiteX16" fmla="*/ 1240853 w 3715262"/>
              <a:gd name="connsiteY16" fmla="*/ 193327 h 801002"/>
              <a:gd name="connsiteX17" fmla="*/ 1270050 w 3715262"/>
              <a:gd name="connsiteY17" fmla="*/ 164132 h 801002"/>
              <a:gd name="connsiteX18" fmla="*/ 1306546 w 3715262"/>
              <a:gd name="connsiteY18" fmla="*/ 200626 h 801002"/>
              <a:gd name="connsiteX19" fmla="*/ 1386836 w 3715262"/>
              <a:gd name="connsiteY19" fmla="*/ 273612 h 801002"/>
              <a:gd name="connsiteX20" fmla="*/ 1430631 w 3715262"/>
              <a:gd name="connsiteY20" fmla="*/ 346599 h 801002"/>
              <a:gd name="connsiteX21" fmla="*/ 1678802 w 3715262"/>
              <a:gd name="connsiteY21" fmla="*/ 470676 h 801002"/>
              <a:gd name="connsiteX22" fmla="*/ 1707999 w 3715262"/>
              <a:gd name="connsiteY22" fmla="*/ 302807 h 801002"/>
              <a:gd name="connsiteX23" fmla="*/ 1737195 w 3715262"/>
              <a:gd name="connsiteY23" fmla="*/ 302807 h 801002"/>
              <a:gd name="connsiteX24" fmla="*/ 1766392 w 3715262"/>
              <a:gd name="connsiteY24" fmla="*/ 404988 h 801002"/>
              <a:gd name="connsiteX25" fmla="*/ 1780990 w 3715262"/>
              <a:gd name="connsiteY25" fmla="*/ 419585 h 801002"/>
              <a:gd name="connsiteX26" fmla="*/ 1861281 w 3715262"/>
              <a:gd name="connsiteY26" fmla="*/ 324703 h 801002"/>
              <a:gd name="connsiteX27" fmla="*/ 1890477 w 3715262"/>
              <a:gd name="connsiteY27" fmla="*/ 288209 h 801002"/>
              <a:gd name="connsiteX28" fmla="*/ 2240836 w 3715262"/>
              <a:gd name="connsiteY28" fmla="*/ 740726 h 801002"/>
              <a:gd name="connsiteX29" fmla="*/ 2313827 w 3715262"/>
              <a:gd name="connsiteY29" fmla="*/ 799116 h 801002"/>
              <a:gd name="connsiteX30" fmla="*/ 2379520 w 3715262"/>
              <a:gd name="connsiteY30" fmla="*/ 784518 h 801002"/>
              <a:gd name="connsiteX31" fmla="*/ 2452511 w 3715262"/>
              <a:gd name="connsiteY31" fmla="*/ 762622 h 801002"/>
              <a:gd name="connsiteX32" fmla="*/ 2766374 w 3715262"/>
              <a:gd name="connsiteY32" fmla="*/ 404989 h 801002"/>
              <a:gd name="connsiteX33" fmla="*/ 2861263 w 3715262"/>
              <a:gd name="connsiteY33" fmla="*/ 302807 h 801002"/>
              <a:gd name="connsiteX34" fmla="*/ 3043742 w 3715262"/>
              <a:gd name="connsiteY34" fmla="*/ 259015 h 801002"/>
              <a:gd name="connsiteX35" fmla="*/ 3189724 w 3715262"/>
              <a:gd name="connsiteY35" fmla="*/ 302807 h 801002"/>
              <a:gd name="connsiteX36" fmla="*/ 3328408 w 3715262"/>
              <a:gd name="connsiteY36" fmla="*/ 390391 h 801002"/>
              <a:gd name="connsiteX37" fmla="*/ 3467092 w 3715262"/>
              <a:gd name="connsiteY37" fmla="*/ 485273 h 801002"/>
              <a:gd name="connsiteX38" fmla="*/ 3605775 w 3715262"/>
              <a:gd name="connsiteY38" fmla="*/ 587454 h 801002"/>
              <a:gd name="connsiteX39" fmla="*/ 3715262 w 3715262"/>
              <a:gd name="connsiteY39" fmla="*/ 660442 h 801002"/>
              <a:gd name="connsiteX0" fmla="*/ 0 w 3715262"/>
              <a:gd name="connsiteY0" fmla="*/ 502024 h 803155"/>
              <a:gd name="connsiteX1" fmla="*/ 145982 w 3715262"/>
              <a:gd name="connsiteY1" fmla="*/ 407140 h 803155"/>
              <a:gd name="connsiteX2" fmla="*/ 255469 w 3715262"/>
              <a:gd name="connsiteY2" fmla="*/ 319557 h 803155"/>
              <a:gd name="connsiteX3" fmla="*/ 306563 w 3715262"/>
              <a:gd name="connsiteY3" fmla="*/ 188181 h 803155"/>
              <a:gd name="connsiteX4" fmla="*/ 350358 w 3715262"/>
              <a:gd name="connsiteY4" fmla="*/ 180883 h 803155"/>
              <a:gd name="connsiteX5" fmla="*/ 401452 w 3715262"/>
              <a:gd name="connsiteY5" fmla="*/ 210077 h 803155"/>
              <a:gd name="connsiteX6" fmla="*/ 598529 w 3715262"/>
              <a:gd name="connsiteY6" fmla="*/ 224675 h 803155"/>
              <a:gd name="connsiteX7" fmla="*/ 649623 w 3715262"/>
              <a:gd name="connsiteY7" fmla="*/ 158987 h 803155"/>
              <a:gd name="connsiteX8" fmla="*/ 722614 w 3715262"/>
              <a:gd name="connsiteY8" fmla="*/ 49507 h 803155"/>
              <a:gd name="connsiteX9" fmla="*/ 773708 w 3715262"/>
              <a:gd name="connsiteY9" fmla="*/ 13014 h 803155"/>
              <a:gd name="connsiteX10" fmla="*/ 839401 w 3715262"/>
              <a:gd name="connsiteY10" fmla="*/ 49507 h 803155"/>
              <a:gd name="connsiteX11" fmla="*/ 853999 w 3715262"/>
              <a:gd name="connsiteY11" fmla="*/ 93299 h 803155"/>
              <a:gd name="connsiteX12" fmla="*/ 883196 w 3715262"/>
              <a:gd name="connsiteY12" fmla="*/ 20312 h 803155"/>
              <a:gd name="connsiteX13" fmla="*/ 912392 w 3715262"/>
              <a:gd name="connsiteY13" fmla="*/ 13013 h 803155"/>
              <a:gd name="connsiteX14" fmla="*/ 1145965 w 3715262"/>
              <a:gd name="connsiteY14" fmla="*/ 180882 h 803155"/>
              <a:gd name="connsiteX15" fmla="*/ 1175161 w 3715262"/>
              <a:gd name="connsiteY15" fmla="*/ 246570 h 803155"/>
              <a:gd name="connsiteX16" fmla="*/ 1240853 w 3715262"/>
              <a:gd name="connsiteY16" fmla="*/ 195480 h 803155"/>
              <a:gd name="connsiteX17" fmla="*/ 1270050 w 3715262"/>
              <a:gd name="connsiteY17" fmla="*/ 166285 h 803155"/>
              <a:gd name="connsiteX18" fmla="*/ 1306546 w 3715262"/>
              <a:gd name="connsiteY18" fmla="*/ 202779 h 803155"/>
              <a:gd name="connsiteX19" fmla="*/ 1386836 w 3715262"/>
              <a:gd name="connsiteY19" fmla="*/ 275765 h 803155"/>
              <a:gd name="connsiteX20" fmla="*/ 1430631 w 3715262"/>
              <a:gd name="connsiteY20" fmla="*/ 348752 h 803155"/>
              <a:gd name="connsiteX21" fmla="*/ 1678802 w 3715262"/>
              <a:gd name="connsiteY21" fmla="*/ 472829 h 803155"/>
              <a:gd name="connsiteX22" fmla="*/ 1707999 w 3715262"/>
              <a:gd name="connsiteY22" fmla="*/ 304960 h 803155"/>
              <a:gd name="connsiteX23" fmla="*/ 1737195 w 3715262"/>
              <a:gd name="connsiteY23" fmla="*/ 304960 h 803155"/>
              <a:gd name="connsiteX24" fmla="*/ 1766392 w 3715262"/>
              <a:gd name="connsiteY24" fmla="*/ 407141 h 803155"/>
              <a:gd name="connsiteX25" fmla="*/ 1780990 w 3715262"/>
              <a:gd name="connsiteY25" fmla="*/ 421738 h 803155"/>
              <a:gd name="connsiteX26" fmla="*/ 1861281 w 3715262"/>
              <a:gd name="connsiteY26" fmla="*/ 326856 h 803155"/>
              <a:gd name="connsiteX27" fmla="*/ 1890477 w 3715262"/>
              <a:gd name="connsiteY27" fmla="*/ 290362 h 803155"/>
              <a:gd name="connsiteX28" fmla="*/ 2240836 w 3715262"/>
              <a:gd name="connsiteY28" fmla="*/ 742879 h 803155"/>
              <a:gd name="connsiteX29" fmla="*/ 2313827 w 3715262"/>
              <a:gd name="connsiteY29" fmla="*/ 801269 h 803155"/>
              <a:gd name="connsiteX30" fmla="*/ 2379520 w 3715262"/>
              <a:gd name="connsiteY30" fmla="*/ 786671 h 803155"/>
              <a:gd name="connsiteX31" fmla="*/ 2452511 w 3715262"/>
              <a:gd name="connsiteY31" fmla="*/ 764775 h 803155"/>
              <a:gd name="connsiteX32" fmla="*/ 2766374 w 3715262"/>
              <a:gd name="connsiteY32" fmla="*/ 407142 h 803155"/>
              <a:gd name="connsiteX33" fmla="*/ 2861263 w 3715262"/>
              <a:gd name="connsiteY33" fmla="*/ 304960 h 803155"/>
              <a:gd name="connsiteX34" fmla="*/ 3043742 w 3715262"/>
              <a:gd name="connsiteY34" fmla="*/ 261168 h 803155"/>
              <a:gd name="connsiteX35" fmla="*/ 3189724 w 3715262"/>
              <a:gd name="connsiteY35" fmla="*/ 304960 h 803155"/>
              <a:gd name="connsiteX36" fmla="*/ 3328408 w 3715262"/>
              <a:gd name="connsiteY36" fmla="*/ 392544 h 803155"/>
              <a:gd name="connsiteX37" fmla="*/ 3467092 w 3715262"/>
              <a:gd name="connsiteY37" fmla="*/ 487426 h 803155"/>
              <a:gd name="connsiteX38" fmla="*/ 3605775 w 3715262"/>
              <a:gd name="connsiteY38" fmla="*/ 589607 h 803155"/>
              <a:gd name="connsiteX39" fmla="*/ 3715262 w 3715262"/>
              <a:gd name="connsiteY39" fmla="*/ 662595 h 803155"/>
              <a:gd name="connsiteX0" fmla="*/ 0 w 3715262"/>
              <a:gd name="connsiteY0" fmla="*/ 502024 h 803155"/>
              <a:gd name="connsiteX1" fmla="*/ 145982 w 3715262"/>
              <a:gd name="connsiteY1" fmla="*/ 407140 h 803155"/>
              <a:gd name="connsiteX2" fmla="*/ 255469 w 3715262"/>
              <a:gd name="connsiteY2" fmla="*/ 319557 h 803155"/>
              <a:gd name="connsiteX3" fmla="*/ 306563 w 3715262"/>
              <a:gd name="connsiteY3" fmla="*/ 217375 h 803155"/>
              <a:gd name="connsiteX4" fmla="*/ 350358 w 3715262"/>
              <a:gd name="connsiteY4" fmla="*/ 180883 h 803155"/>
              <a:gd name="connsiteX5" fmla="*/ 401452 w 3715262"/>
              <a:gd name="connsiteY5" fmla="*/ 210077 h 803155"/>
              <a:gd name="connsiteX6" fmla="*/ 598529 w 3715262"/>
              <a:gd name="connsiteY6" fmla="*/ 224675 h 803155"/>
              <a:gd name="connsiteX7" fmla="*/ 649623 w 3715262"/>
              <a:gd name="connsiteY7" fmla="*/ 158987 h 803155"/>
              <a:gd name="connsiteX8" fmla="*/ 722614 w 3715262"/>
              <a:gd name="connsiteY8" fmla="*/ 49507 h 803155"/>
              <a:gd name="connsiteX9" fmla="*/ 773708 w 3715262"/>
              <a:gd name="connsiteY9" fmla="*/ 13014 h 803155"/>
              <a:gd name="connsiteX10" fmla="*/ 839401 w 3715262"/>
              <a:gd name="connsiteY10" fmla="*/ 49507 h 803155"/>
              <a:gd name="connsiteX11" fmla="*/ 853999 w 3715262"/>
              <a:gd name="connsiteY11" fmla="*/ 93299 h 803155"/>
              <a:gd name="connsiteX12" fmla="*/ 883196 w 3715262"/>
              <a:gd name="connsiteY12" fmla="*/ 20312 h 803155"/>
              <a:gd name="connsiteX13" fmla="*/ 912392 w 3715262"/>
              <a:gd name="connsiteY13" fmla="*/ 13013 h 803155"/>
              <a:gd name="connsiteX14" fmla="*/ 1145965 w 3715262"/>
              <a:gd name="connsiteY14" fmla="*/ 180882 h 803155"/>
              <a:gd name="connsiteX15" fmla="*/ 1175161 w 3715262"/>
              <a:gd name="connsiteY15" fmla="*/ 246570 h 803155"/>
              <a:gd name="connsiteX16" fmla="*/ 1240853 w 3715262"/>
              <a:gd name="connsiteY16" fmla="*/ 195480 h 803155"/>
              <a:gd name="connsiteX17" fmla="*/ 1270050 w 3715262"/>
              <a:gd name="connsiteY17" fmla="*/ 166285 h 803155"/>
              <a:gd name="connsiteX18" fmla="*/ 1306546 w 3715262"/>
              <a:gd name="connsiteY18" fmla="*/ 202779 h 803155"/>
              <a:gd name="connsiteX19" fmla="*/ 1386836 w 3715262"/>
              <a:gd name="connsiteY19" fmla="*/ 275765 h 803155"/>
              <a:gd name="connsiteX20" fmla="*/ 1430631 w 3715262"/>
              <a:gd name="connsiteY20" fmla="*/ 348752 h 803155"/>
              <a:gd name="connsiteX21" fmla="*/ 1678802 w 3715262"/>
              <a:gd name="connsiteY21" fmla="*/ 472829 h 803155"/>
              <a:gd name="connsiteX22" fmla="*/ 1707999 w 3715262"/>
              <a:gd name="connsiteY22" fmla="*/ 304960 h 803155"/>
              <a:gd name="connsiteX23" fmla="*/ 1737195 w 3715262"/>
              <a:gd name="connsiteY23" fmla="*/ 304960 h 803155"/>
              <a:gd name="connsiteX24" fmla="*/ 1766392 w 3715262"/>
              <a:gd name="connsiteY24" fmla="*/ 407141 h 803155"/>
              <a:gd name="connsiteX25" fmla="*/ 1780990 w 3715262"/>
              <a:gd name="connsiteY25" fmla="*/ 421738 h 803155"/>
              <a:gd name="connsiteX26" fmla="*/ 1861281 w 3715262"/>
              <a:gd name="connsiteY26" fmla="*/ 326856 h 803155"/>
              <a:gd name="connsiteX27" fmla="*/ 1890477 w 3715262"/>
              <a:gd name="connsiteY27" fmla="*/ 290362 h 803155"/>
              <a:gd name="connsiteX28" fmla="*/ 2240836 w 3715262"/>
              <a:gd name="connsiteY28" fmla="*/ 742879 h 803155"/>
              <a:gd name="connsiteX29" fmla="*/ 2313827 w 3715262"/>
              <a:gd name="connsiteY29" fmla="*/ 801269 h 803155"/>
              <a:gd name="connsiteX30" fmla="*/ 2379520 w 3715262"/>
              <a:gd name="connsiteY30" fmla="*/ 786671 h 803155"/>
              <a:gd name="connsiteX31" fmla="*/ 2452511 w 3715262"/>
              <a:gd name="connsiteY31" fmla="*/ 764775 h 803155"/>
              <a:gd name="connsiteX32" fmla="*/ 2766374 w 3715262"/>
              <a:gd name="connsiteY32" fmla="*/ 407142 h 803155"/>
              <a:gd name="connsiteX33" fmla="*/ 2861263 w 3715262"/>
              <a:gd name="connsiteY33" fmla="*/ 304960 h 803155"/>
              <a:gd name="connsiteX34" fmla="*/ 3043742 w 3715262"/>
              <a:gd name="connsiteY34" fmla="*/ 261168 h 803155"/>
              <a:gd name="connsiteX35" fmla="*/ 3189724 w 3715262"/>
              <a:gd name="connsiteY35" fmla="*/ 304960 h 803155"/>
              <a:gd name="connsiteX36" fmla="*/ 3328408 w 3715262"/>
              <a:gd name="connsiteY36" fmla="*/ 392544 h 803155"/>
              <a:gd name="connsiteX37" fmla="*/ 3467092 w 3715262"/>
              <a:gd name="connsiteY37" fmla="*/ 487426 h 803155"/>
              <a:gd name="connsiteX38" fmla="*/ 3605775 w 3715262"/>
              <a:gd name="connsiteY38" fmla="*/ 589607 h 803155"/>
              <a:gd name="connsiteX39" fmla="*/ 3715262 w 3715262"/>
              <a:gd name="connsiteY39" fmla="*/ 662595 h 803155"/>
              <a:gd name="connsiteX0" fmla="*/ 0 w 3715262"/>
              <a:gd name="connsiteY0" fmla="*/ 502024 h 799185"/>
              <a:gd name="connsiteX1" fmla="*/ 145982 w 3715262"/>
              <a:gd name="connsiteY1" fmla="*/ 407140 h 799185"/>
              <a:gd name="connsiteX2" fmla="*/ 255469 w 3715262"/>
              <a:gd name="connsiteY2" fmla="*/ 319557 h 799185"/>
              <a:gd name="connsiteX3" fmla="*/ 306563 w 3715262"/>
              <a:gd name="connsiteY3" fmla="*/ 217375 h 799185"/>
              <a:gd name="connsiteX4" fmla="*/ 350358 w 3715262"/>
              <a:gd name="connsiteY4" fmla="*/ 180883 h 799185"/>
              <a:gd name="connsiteX5" fmla="*/ 401452 w 3715262"/>
              <a:gd name="connsiteY5" fmla="*/ 210077 h 799185"/>
              <a:gd name="connsiteX6" fmla="*/ 598529 w 3715262"/>
              <a:gd name="connsiteY6" fmla="*/ 224675 h 799185"/>
              <a:gd name="connsiteX7" fmla="*/ 649623 w 3715262"/>
              <a:gd name="connsiteY7" fmla="*/ 158987 h 799185"/>
              <a:gd name="connsiteX8" fmla="*/ 722614 w 3715262"/>
              <a:gd name="connsiteY8" fmla="*/ 49507 h 799185"/>
              <a:gd name="connsiteX9" fmla="*/ 773708 w 3715262"/>
              <a:gd name="connsiteY9" fmla="*/ 13014 h 799185"/>
              <a:gd name="connsiteX10" fmla="*/ 839401 w 3715262"/>
              <a:gd name="connsiteY10" fmla="*/ 49507 h 799185"/>
              <a:gd name="connsiteX11" fmla="*/ 853999 w 3715262"/>
              <a:gd name="connsiteY11" fmla="*/ 93299 h 799185"/>
              <a:gd name="connsiteX12" fmla="*/ 883196 w 3715262"/>
              <a:gd name="connsiteY12" fmla="*/ 20312 h 799185"/>
              <a:gd name="connsiteX13" fmla="*/ 912392 w 3715262"/>
              <a:gd name="connsiteY13" fmla="*/ 13013 h 799185"/>
              <a:gd name="connsiteX14" fmla="*/ 1145965 w 3715262"/>
              <a:gd name="connsiteY14" fmla="*/ 180882 h 799185"/>
              <a:gd name="connsiteX15" fmla="*/ 1175161 w 3715262"/>
              <a:gd name="connsiteY15" fmla="*/ 246570 h 799185"/>
              <a:gd name="connsiteX16" fmla="*/ 1240853 w 3715262"/>
              <a:gd name="connsiteY16" fmla="*/ 195480 h 799185"/>
              <a:gd name="connsiteX17" fmla="*/ 1270050 w 3715262"/>
              <a:gd name="connsiteY17" fmla="*/ 166285 h 799185"/>
              <a:gd name="connsiteX18" fmla="*/ 1306546 w 3715262"/>
              <a:gd name="connsiteY18" fmla="*/ 202779 h 799185"/>
              <a:gd name="connsiteX19" fmla="*/ 1386836 w 3715262"/>
              <a:gd name="connsiteY19" fmla="*/ 275765 h 799185"/>
              <a:gd name="connsiteX20" fmla="*/ 1430631 w 3715262"/>
              <a:gd name="connsiteY20" fmla="*/ 348752 h 799185"/>
              <a:gd name="connsiteX21" fmla="*/ 1678802 w 3715262"/>
              <a:gd name="connsiteY21" fmla="*/ 472829 h 799185"/>
              <a:gd name="connsiteX22" fmla="*/ 1707999 w 3715262"/>
              <a:gd name="connsiteY22" fmla="*/ 304960 h 799185"/>
              <a:gd name="connsiteX23" fmla="*/ 1737195 w 3715262"/>
              <a:gd name="connsiteY23" fmla="*/ 304960 h 799185"/>
              <a:gd name="connsiteX24" fmla="*/ 1766392 w 3715262"/>
              <a:gd name="connsiteY24" fmla="*/ 407141 h 799185"/>
              <a:gd name="connsiteX25" fmla="*/ 1780990 w 3715262"/>
              <a:gd name="connsiteY25" fmla="*/ 421738 h 799185"/>
              <a:gd name="connsiteX26" fmla="*/ 1861281 w 3715262"/>
              <a:gd name="connsiteY26" fmla="*/ 326856 h 799185"/>
              <a:gd name="connsiteX27" fmla="*/ 1890477 w 3715262"/>
              <a:gd name="connsiteY27" fmla="*/ 290362 h 799185"/>
              <a:gd name="connsiteX28" fmla="*/ 2240836 w 3715262"/>
              <a:gd name="connsiteY28" fmla="*/ 742879 h 799185"/>
              <a:gd name="connsiteX29" fmla="*/ 2313827 w 3715262"/>
              <a:gd name="connsiteY29" fmla="*/ 779373 h 799185"/>
              <a:gd name="connsiteX30" fmla="*/ 2379520 w 3715262"/>
              <a:gd name="connsiteY30" fmla="*/ 786671 h 799185"/>
              <a:gd name="connsiteX31" fmla="*/ 2452511 w 3715262"/>
              <a:gd name="connsiteY31" fmla="*/ 764775 h 799185"/>
              <a:gd name="connsiteX32" fmla="*/ 2766374 w 3715262"/>
              <a:gd name="connsiteY32" fmla="*/ 407142 h 799185"/>
              <a:gd name="connsiteX33" fmla="*/ 2861263 w 3715262"/>
              <a:gd name="connsiteY33" fmla="*/ 304960 h 799185"/>
              <a:gd name="connsiteX34" fmla="*/ 3043742 w 3715262"/>
              <a:gd name="connsiteY34" fmla="*/ 261168 h 799185"/>
              <a:gd name="connsiteX35" fmla="*/ 3189724 w 3715262"/>
              <a:gd name="connsiteY35" fmla="*/ 304960 h 799185"/>
              <a:gd name="connsiteX36" fmla="*/ 3328408 w 3715262"/>
              <a:gd name="connsiteY36" fmla="*/ 392544 h 799185"/>
              <a:gd name="connsiteX37" fmla="*/ 3467092 w 3715262"/>
              <a:gd name="connsiteY37" fmla="*/ 487426 h 799185"/>
              <a:gd name="connsiteX38" fmla="*/ 3605775 w 3715262"/>
              <a:gd name="connsiteY38" fmla="*/ 589607 h 799185"/>
              <a:gd name="connsiteX39" fmla="*/ 3715262 w 3715262"/>
              <a:gd name="connsiteY39" fmla="*/ 662595 h 799185"/>
              <a:gd name="connsiteX0" fmla="*/ 0 w 3715262"/>
              <a:gd name="connsiteY0" fmla="*/ 502024 h 790912"/>
              <a:gd name="connsiteX1" fmla="*/ 145982 w 3715262"/>
              <a:gd name="connsiteY1" fmla="*/ 407140 h 790912"/>
              <a:gd name="connsiteX2" fmla="*/ 255469 w 3715262"/>
              <a:gd name="connsiteY2" fmla="*/ 319557 h 790912"/>
              <a:gd name="connsiteX3" fmla="*/ 306563 w 3715262"/>
              <a:gd name="connsiteY3" fmla="*/ 217375 h 790912"/>
              <a:gd name="connsiteX4" fmla="*/ 350358 w 3715262"/>
              <a:gd name="connsiteY4" fmla="*/ 180883 h 790912"/>
              <a:gd name="connsiteX5" fmla="*/ 401452 w 3715262"/>
              <a:gd name="connsiteY5" fmla="*/ 210077 h 790912"/>
              <a:gd name="connsiteX6" fmla="*/ 598529 w 3715262"/>
              <a:gd name="connsiteY6" fmla="*/ 224675 h 790912"/>
              <a:gd name="connsiteX7" fmla="*/ 649623 w 3715262"/>
              <a:gd name="connsiteY7" fmla="*/ 158987 h 790912"/>
              <a:gd name="connsiteX8" fmla="*/ 722614 w 3715262"/>
              <a:gd name="connsiteY8" fmla="*/ 49507 h 790912"/>
              <a:gd name="connsiteX9" fmla="*/ 773708 w 3715262"/>
              <a:gd name="connsiteY9" fmla="*/ 13014 h 790912"/>
              <a:gd name="connsiteX10" fmla="*/ 839401 w 3715262"/>
              <a:gd name="connsiteY10" fmla="*/ 49507 h 790912"/>
              <a:gd name="connsiteX11" fmla="*/ 853999 w 3715262"/>
              <a:gd name="connsiteY11" fmla="*/ 93299 h 790912"/>
              <a:gd name="connsiteX12" fmla="*/ 883196 w 3715262"/>
              <a:gd name="connsiteY12" fmla="*/ 20312 h 790912"/>
              <a:gd name="connsiteX13" fmla="*/ 912392 w 3715262"/>
              <a:gd name="connsiteY13" fmla="*/ 13013 h 790912"/>
              <a:gd name="connsiteX14" fmla="*/ 1145965 w 3715262"/>
              <a:gd name="connsiteY14" fmla="*/ 180882 h 790912"/>
              <a:gd name="connsiteX15" fmla="*/ 1175161 w 3715262"/>
              <a:gd name="connsiteY15" fmla="*/ 246570 h 790912"/>
              <a:gd name="connsiteX16" fmla="*/ 1240853 w 3715262"/>
              <a:gd name="connsiteY16" fmla="*/ 195480 h 790912"/>
              <a:gd name="connsiteX17" fmla="*/ 1270050 w 3715262"/>
              <a:gd name="connsiteY17" fmla="*/ 166285 h 790912"/>
              <a:gd name="connsiteX18" fmla="*/ 1306546 w 3715262"/>
              <a:gd name="connsiteY18" fmla="*/ 202779 h 790912"/>
              <a:gd name="connsiteX19" fmla="*/ 1386836 w 3715262"/>
              <a:gd name="connsiteY19" fmla="*/ 275765 h 790912"/>
              <a:gd name="connsiteX20" fmla="*/ 1430631 w 3715262"/>
              <a:gd name="connsiteY20" fmla="*/ 348752 h 790912"/>
              <a:gd name="connsiteX21" fmla="*/ 1678802 w 3715262"/>
              <a:gd name="connsiteY21" fmla="*/ 472829 h 790912"/>
              <a:gd name="connsiteX22" fmla="*/ 1707999 w 3715262"/>
              <a:gd name="connsiteY22" fmla="*/ 304960 h 790912"/>
              <a:gd name="connsiteX23" fmla="*/ 1737195 w 3715262"/>
              <a:gd name="connsiteY23" fmla="*/ 304960 h 790912"/>
              <a:gd name="connsiteX24" fmla="*/ 1766392 w 3715262"/>
              <a:gd name="connsiteY24" fmla="*/ 407141 h 790912"/>
              <a:gd name="connsiteX25" fmla="*/ 1780990 w 3715262"/>
              <a:gd name="connsiteY25" fmla="*/ 421738 h 790912"/>
              <a:gd name="connsiteX26" fmla="*/ 1861281 w 3715262"/>
              <a:gd name="connsiteY26" fmla="*/ 326856 h 790912"/>
              <a:gd name="connsiteX27" fmla="*/ 1890477 w 3715262"/>
              <a:gd name="connsiteY27" fmla="*/ 290362 h 790912"/>
              <a:gd name="connsiteX28" fmla="*/ 2240836 w 3715262"/>
              <a:gd name="connsiteY28" fmla="*/ 742879 h 790912"/>
              <a:gd name="connsiteX29" fmla="*/ 2313827 w 3715262"/>
              <a:gd name="connsiteY29" fmla="*/ 779373 h 790912"/>
              <a:gd name="connsiteX30" fmla="*/ 2379520 w 3715262"/>
              <a:gd name="connsiteY30" fmla="*/ 757476 h 790912"/>
              <a:gd name="connsiteX31" fmla="*/ 2452511 w 3715262"/>
              <a:gd name="connsiteY31" fmla="*/ 764775 h 790912"/>
              <a:gd name="connsiteX32" fmla="*/ 2766374 w 3715262"/>
              <a:gd name="connsiteY32" fmla="*/ 407142 h 790912"/>
              <a:gd name="connsiteX33" fmla="*/ 2861263 w 3715262"/>
              <a:gd name="connsiteY33" fmla="*/ 304960 h 790912"/>
              <a:gd name="connsiteX34" fmla="*/ 3043742 w 3715262"/>
              <a:gd name="connsiteY34" fmla="*/ 261168 h 790912"/>
              <a:gd name="connsiteX35" fmla="*/ 3189724 w 3715262"/>
              <a:gd name="connsiteY35" fmla="*/ 304960 h 790912"/>
              <a:gd name="connsiteX36" fmla="*/ 3328408 w 3715262"/>
              <a:gd name="connsiteY36" fmla="*/ 392544 h 790912"/>
              <a:gd name="connsiteX37" fmla="*/ 3467092 w 3715262"/>
              <a:gd name="connsiteY37" fmla="*/ 487426 h 790912"/>
              <a:gd name="connsiteX38" fmla="*/ 3605775 w 3715262"/>
              <a:gd name="connsiteY38" fmla="*/ 589607 h 790912"/>
              <a:gd name="connsiteX39" fmla="*/ 3715262 w 3715262"/>
              <a:gd name="connsiteY39" fmla="*/ 662595 h 790912"/>
              <a:gd name="connsiteX0" fmla="*/ 0 w 3715262"/>
              <a:gd name="connsiteY0" fmla="*/ 502024 h 790912"/>
              <a:gd name="connsiteX1" fmla="*/ 145982 w 3715262"/>
              <a:gd name="connsiteY1" fmla="*/ 407140 h 790912"/>
              <a:gd name="connsiteX2" fmla="*/ 255469 w 3715262"/>
              <a:gd name="connsiteY2" fmla="*/ 319557 h 790912"/>
              <a:gd name="connsiteX3" fmla="*/ 306563 w 3715262"/>
              <a:gd name="connsiteY3" fmla="*/ 217375 h 790912"/>
              <a:gd name="connsiteX4" fmla="*/ 350358 w 3715262"/>
              <a:gd name="connsiteY4" fmla="*/ 180883 h 790912"/>
              <a:gd name="connsiteX5" fmla="*/ 401452 w 3715262"/>
              <a:gd name="connsiteY5" fmla="*/ 210077 h 790912"/>
              <a:gd name="connsiteX6" fmla="*/ 598529 w 3715262"/>
              <a:gd name="connsiteY6" fmla="*/ 224675 h 790912"/>
              <a:gd name="connsiteX7" fmla="*/ 649623 w 3715262"/>
              <a:gd name="connsiteY7" fmla="*/ 158987 h 790912"/>
              <a:gd name="connsiteX8" fmla="*/ 722614 w 3715262"/>
              <a:gd name="connsiteY8" fmla="*/ 49507 h 790912"/>
              <a:gd name="connsiteX9" fmla="*/ 773708 w 3715262"/>
              <a:gd name="connsiteY9" fmla="*/ 13014 h 790912"/>
              <a:gd name="connsiteX10" fmla="*/ 839401 w 3715262"/>
              <a:gd name="connsiteY10" fmla="*/ 49507 h 790912"/>
              <a:gd name="connsiteX11" fmla="*/ 853999 w 3715262"/>
              <a:gd name="connsiteY11" fmla="*/ 93299 h 790912"/>
              <a:gd name="connsiteX12" fmla="*/ 883196 w 3715262"/>
              <a:gd name="connsiteY12" fmla="*/ 20312 h 790912"/>
              <a:gd name="connsiteX13" fmla="*/ 912392 w 3715262"/>
              <a:gd name="connsiteY13" fmla="*/ 13013 h 790912"/>
              <a:gd name="connsiteX14" fmla="*/ 1145965 w 3715262"/>
              <a:gd name="connsiteY14" fmla="*/ 180882 h 790912"/>
              <a:gd name="connsiteX15" fmla="*/ 1175161 w 3715262"/>
              <a:gd name="connsiteY15" fmla="*/ 246570 h 790912"/>
              <a:gd name="connsiteX16" fmla="*/ 1240853 w 3715262"/>
              <a:gd name="connsiteY16" fmla="*/ 195480 h 790912"/>
              <a:gd name="connsiteX17" fmla="*/ 1270050 w 3715262"/>
              <a:gd name="connsiteY17" fmla="*/ 166285 h 790912"/>
              <a:gd name="connsiteX18" fmla="*/ 1306546 w 3715262"/>
              <a:gd name="connsiteY18" fmla="*/ 202779 h 790912"/>
              <a:gd name="connsiteX19" fmla="*/ 1386836 w 3715262"/>
              <a:gd name="connsiteY19" fmla="*/ 275765 h 790912"/>
              <a:gd name="connsiteX20" fmla="*/ 1430631 w 3715262"/>
              <a:gd name="connsiteY20" fmla="*/ 348752 h 790912"/>
              <a:gd name="connsiteX21" fmla="*/ 1678802 w 3715262"/>
              <a:gd name="connsiteY21" fmla="*/ 472829 h 790912"/>
              <a:gd name="connsiteX22" fmla="*/ 1707999 w 3715262"/>
              <a:gd name="connsiteY22" fmla="*/ 304960 h 790912"/>
              <a:gd name="connsiteX23" fmla="*/ 1737195 w 3715262"/>
              <a:gd name="connsiteY23" fmla="*/ 304960 h 790912"/>
              <a:gd name="connsiteX24" fmla="*/ 1766392 w 3715262"/>
              <a:gd name="connsiteY24" fmla="*/ 407141 h 790912"/>
              <a:gd name="connsiteX25" fmla="*/ 1780990 w 3715262"/>
              <a:gd name="connsiteY25" fmla="*/ 421738 h 790912"/>
              <a:gd name="connsiteX26" fmla="*/ 1861281 w 3715262"/>
              <a:gd name="connsiteY26" fmla="*/ 326856 h 790912"/>
              <a:gd name="connsiteX27" fmla="*/ 1890477 w 3715262"/>
              <a:gd name="connsiteY27" fmla="*/ 290362 h 790912"/>
              <a:gd name="connsiteX28" fmla="*/ 2240836 w 3715262"/>
              <a:gd name="connsiteY28" fmla="*/ 742879 h 790912"/>
              <a:gd name="connsiteX29" fmla="*/ 2313827 w 3715262"/>
              <a:gd name="connsiteY29" fmla="*/ 779373 h 790912"/>
              <a:gd name="connsiteX30" fmla="*/ 2379520 w 3715262"/>
              <a:gd name="connsiteY30" fmla="*/ 757476 h 790912"/>
              <a:gd name="connsiteX31" fmla="*/ 2452511 w 3715262"/>
              <a:gd name="connsiteY31" fmla="*/ 742879 h 790912"/>
              <a:gd name="connsiteX32" fmla="*/ 2766374 w 3715262"/>
              <a:gd name="connsiteY32" fmla="*/ 407142 h 790912"/>
              <a:gd name="connsiteX33" fmla="*/ 2861263 w 3715262"/>
              <a:gd name="connsiteY33" fmla="*/ 304960 h 790912"/>
              <a:gd name="connsiteX34" fmla="*/ 3043742 w 3715262"/>
              <a:gd name="connsiteY34" fmla="*/ 261168 h 790912"/>
              <a:gd name="connsiteX35" fmla="*/ 3189724 w 3715262"/>
              <a:gd name="connsiteY35" fmla="*/ 304960 h 790912"/>
              <a:gd name="connsiteX36" fmla="*/ 3328408 w 3715262"/>
              <a:gd name="connsiteY36" fmla="*/ 392544 h 790912"/>
              <a:gd name="connsiteX37" fmla="*/ 3467092 w 3715262"/>
              <a:gd name="connsiteY37" fmla="*/ 487426 h 790912"/>
              <a:gd name="connsiteX38" fmla="*/ 3605775 w 3715262"/>
              <a:gd name="connsiteY38" fmla="*/ 589607 h 790912"/>
              <a:gd name="connsiteX39" fmla="*/ 3715262 w 3715262"/>
              <a:gd name="connsiteY39" fmla="*/ 662595 h 790912"/>
              <a:gd name="connsiteX0" fmla="*/ 0 w 3715262"/>
              <a:gd name="connsiteY0" fmla="*/ 502024 h 790912"/>
              <a:gd name="connsiteX1" fmla="*/ 145982 w 3715262"/>
              <a:gd name="connsiteY1" fmla="*/ 407140 h 790912"/>
              <a:gd name="connsiteX2" fmla="*/ 255469 w 3715262"/>
              <a:gd name="connsiteY2" fmla="*/ 319557 h 790912"/>
              <a:gd name="connsiteX3" fmla="*/ 306563 w 3715262"/>
              <a:gd name="connsiteY3" fmla="*/ 217375 h 790912"/>
              <a:gd name="connsiteX4" fmla="*/ 350358 w 3715262"/>
              <a:gd name="connsiteY4" fmla="*/ 180883 h 790912"/>
              <a:gd name="connsiteX5" fmla="*/ 401452 w 3715262"/>
              <a:gd name="connsiteY5" fmla="*/ 210077 h 790912"/>
              <a:gd name="connsiteX6" fmla="*/ 598529 w 3715262"/>
              <a:gd name="connsiteY6" fmla="*/ 224675 h 790912"/>
              <a:gd name="connsiteX7" fmla="*/ 649623 w 3715262"/>
              <a:gd name="connsiteY7" fmla="*/ 158987 h 790912"/>
              <a:gd name="connsiteX8" fmla="*/ 722614 w 3715262"/>
              <a:gd name="connsiteY8" fmla="*/ 49507 h 790912"/>
              <a:gd name="connsiteX9" fmla="*/ 773708 w 3715262"/>
              <a:gd name="connsiteY9" fmla="*/ 13014 h 790912"/>
              <a:gd name="connsiteX10" fmla="*/ 839401 w 3715262"/>
              <a:gd name="connsiteY10" fmla="*/ 49507 h 790912"/>
              <a:gd name="connsiteX11" fmla="*/ 853999 w 3715262"/>
              <a:gd name="connsiteY11" fmla="*/ 93299 h 790912"/>
              <a:gd name="connsiteX12" fmla="*/ 883196 w 3715262"/>
              <a:gd name="connsiteY12" fmla="*/ 20312 h 790912"/>
              <a:gd name="connsiteX13" fmla="*/ 912392 w 3715262"/>
              <a:gd name="connsiteY13" fmla="*/ 13013 h 790912"/>
              <a:gd name="connsiteX14" fmla="*/ 1145965 w 3715262"/>
              <a:gd name="connsiteY14" fmla="*/ 180882 h 790912"/>
              <a:gd name="connsiteX15" fmla="*/ 1175161 w 3715262"/>
              <a:gd name="connsiteY15" fmla="*/ 246570 h 790912"/>
              <a:gd name="connsiteX16" fmla="*/ 1240853 w 3715262"/>
              <a:gd name="connsiteY16" fmla="*/ 195480 h 790912"/>
              <a:gd name="connsiteX17" fmla="*/ 1270050 w 3715262"/>
              <a:gd name="connsiteY17" fmla="*/ 166285 h 790912"/>
              <a:gd name="connsiteX18" fmla="*/ 1306546 w 3715262"/>
              <a:gd name="connsiteY18" fmla="*/ 202779 h 790912"/>
              <a:gd name="connsiteX19" fmla="*/ 1386836 w 3715262"/>
              <a:gd name="connsiteY19" fmla="*/ 275765 h 790912"/>
              <a:gd name="connsiteX20" fmla="*/ 1430631 w 3715262"/>
              <a:gd name="connsiteY20" fmla="*/ 348752 h 790912"/>
              <a:gd name="connsiteX21" fmla="*/ 1678802 w 3715262"/>
              <a:gd name="connsiteY21" fmla="*/ 472829 h 790912"/>
              <a:gd name="connsiteX22" fmla="*/ 1729897 w 3715262"/>
              <a:gd name="connsiteY22" fmla="*/ 341453 h 790912"/>
              <a:gd name="connsiteX23" fmla="*/ 1737195 w 3715262"/>
              <a:gd name="connsiteY23" fmla="*/ 304960 h 790912"/>
              <a:gd name="connsiteX24" fmla="*/ 1766392 w 3715262"/>
              <a:gd name="connsiteY24" fmla="*/ 407141 h 790912"/>
              <a:gd name="connsiteX25" fmla="*/ 1780990 w 3715262"/>
              <a:gd name="connsiteY25" fmla="*/ 421738 h 790912"/>
              <a:gd name="connsiteX26" fmla="*/ 1861281 w 3715262"/>
              <a:gd name="connsiteY26" fmla="*/ 326856 h 790912"/>
              <a:gd name="connsiteX27" fmla="*/ 1890477 w 3715262"/>
              <a:gd name="connsiteY27" fmla="*/ 290362 h 790912"/>
              <a:gd name="connsiteX28" fmla="*/ 2240836 w 3715262"/>
              <a:gd name="connsiteY28" fmla="*/ 742879 h 790912"/>
              <a:gd name="connsiteX29" fmla="*/ 2313827 w 3715262"/>
              <a:gd name="connsiteY29" fmla="*/ 779373 h 790912"/>
              <a:gd name="connsiteX30" fmla="*/ 2379520 w 3715262"/>
              <a:gd name="connsiteY30" fmla="*/ 757476 h 790912"/>
              <a:gd name="connsiteX31" fmla="*/ 2452511 w 3715262"/>
              <a:gd name="connsiteY31" fmla="*/ 742879 h 790912"/>
              <a:gd name="connsiteX32" fmla="*/ 2766374 w 3715262"/>
              <a:gd name="connsiteY32" fmla="*/ 407142 h 790912"/>
              <a:gd name="connsiteX33" fmla="*/ 2861263 w 3715262"/>
              <a:gd name="connsiteY33" fmla="*/ 304960 h 790912"/>
              <a:gd name="connsiteX34" fmla="*/ 3043742 w 3715262"/>
              <a:gd name="connsiteY34" fmla="*/ 261168 h 790912"/>
              <a:gd name="connsiteX35" fmla="*/ 3189724 w 3715262"/>
              <a:gd name="connsiteY35" fmla="*/ 304960 h 790912"/>
              <a:gd name="connsiteX36" fmla="*/ 3328408 w 3715262"/>
              <a:gd name="connsiteY36" fmla="*/ 392544 h 790912"/>
              <a:gd name="connsiteX37" fmla="*/ 3467092 w 3715262"/>
              <a:gd name="connsiteY37" fmla="*/ 487426 h 790912"/>
              <a:gd name="connsiteX38" fmla="*/ 3605775 w 3715262"/>
              <a:gd name="connsiteY38" fmla="*/ 589607 h 790912"/>
              <a:gd name="connsiteX39" fmla="*/ 3715262 w 3715262"/>
              <a:gd name="connsiteY39" fmla="*/ 662595 h 79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715262" h="790912">
                <a:moveTo>
                  <a:pt x="0" y="502024"/>
                </a:moveTo>
                <a:cubicBezTo>
                  <a:pt x="55959" y="466747"/>
                  <a:pt x="103404" y="437551"/>
                  <a:pt x="145982" y="407140"/>
                </a:cubicBezTo>
                <a:cubicBezTo>
                  <a:pt x="188560" y="376729"/>
                  <a:pt x="228706" y="351185"/>
                  <a:pt x="255469" y="319557"/>
                </a:cubicBezTo>
                <a:cubicBezTo>
                  <a:pt x="282233" y="287930"/>
                  <a:pt x="290748" y="240487"/>
                  <a:pt x="306563" y="217375"/>
                </a:cubicBezTo>
                <a:cubicBezTo>
                  <a:pt x="322378" y="194263"/>
                  <a:pt x="334543" y="182099"/>
                  <a:pt x="350358" y="180883"/>
                </a:cubicBezTo>
                <a:cubicBezTo>
                  <a:pt x="366173" y="179667"/>
                  <a:pt x="360090" y="202778"/>
                  <a:pt x="401452" y="210077"/>
                </a:cubicBezTo>
                <a:cubicBezTo>
                  <a:pt x="442814" y="217376"/>
                  <a:pt x="557167" y="233190"/>
                  <a:pt x="598529" y="224675"/>
                </a:cubicBezTo>
                <a:cubicBezTo>
                  <a:pt x="639891" y="216160"/>
                  <a:pt x="628942" y="188182"/>
                  <a:pt x="649623" y="158987"/>
                </a:cubicBezTo>
                <a:cubicBezTo>
                  <a:pt x="670304" y="129792"/>
                  <a:pt x="701933" y="73836"/>
                  <a:pt x="722614" y="49507"/>
                </a:cubicBezTo>
                <a:cubicBezTo>
                  <a:pt x="743295" y="25178"/>
                  <a:pt x="754244" y="13014"/>
                  <a:pt x="773708" y="13014"/>
                </a:cubicBezTo>
                <a:cubicBezTo>
                  <a:pt x="793172" y="13014"/>
                  <a:pt x="826019" y="36126"/>
                  <a:pt x="839401" y="49507"/>
                </a:cubicBezTo>
                <a:cubicBezTo>
                  <a:pt x="852783" y="62888"/>
                  <a:pt x="846700" y="98165"/>
                  <a:pt x="853999" y="93299"/>
                </a:cubicBezTo>
                <a:cubicBezTo>
                  <a:pt x="861298" y="88433"/>
                  <a:pt x="873464" y="33693"/>
                  <a:pt x="883196" y="20312"/>
                </a:cubicBezTo>
                <a:cubicBezTo>
                  <a:pt x="892928" y="6931"/>
                  <a:pt x="868597" y="-13749"/>
                  <a:pt x="912392" y="13013"/>
                </a:cubicBezTo>
                <a:cubicBezTo>
                  <a:pt x="956187" y="39775"/>
                  <a:pt x="1102170" y="141956"/>
                  <a:pt x="1145965" y="180882"/>
                </a:cubicBezTo>
                <a:cubicBezTo>
                  <a:pt x="1189760" y="219808"/>
                  <a:pt x="1159346" y="244137"/>
                  <a:pt x="1175161" y="246570"/>
                </a:cubicBezTo>
                <a:cubicBezTo>
                  <a:pt x="1190976" y="249003"/>
                  <a:pt x="1225038" y="208861"/>
                  <a:pt x="1240853" y="195480"/>
                </a:cubicBezTo>
                <a:cubicBezTo>
                  <a:pt x="1256668" y="182099"/>
                  <a:pt x="1259101" y="165069"/>
                  <a:pt x="1270050" y="166285"/>
                </a:cubicBezTo>
                <a:cubicBezTo>
                  <a:pt x="1280999" y="167501"/>
                  <a:pt x="1287082" y="184532"/>
                  <a:pt x="1306546" y="202779"/>
                </a:cubicBezTo>
                <a:cubicBezTo>
                  <a:pt x="1326010" y="221026"/>
                  <a:pt x="1366155" y="251436"/>
                  <a:pt x="1386836" y="275765"/>
                </a:cubicBezTo>
                <a:cubicBezTo>
                  <a:pt x="1407517" y="300094"/>
                  <a:pt x="1381970" y="315908"/>
                  <a:pt x="1430631" y="348752"/>
                </a:cubicBezTo>
                <a:cubicBezTo>
                  <a:pt x="1479292" y="381596"/>
                  <a:pt x="1628924" y="474045"/>
                  <a:pt x="1678802" y="472829"/>
                </a:cubicBezTo>
                <a:cubicBezTo>
                  <a:pt x="1728680" y="471613"/>
                  <a:pt x="1720165" y="369431"/>
                  <a:pt x="1729897" y="341453"/>
                </a:cubicBezTo>
                <a:cubicBezTo>
                  <a:pt x="1739629" y="313475"/>
                  <a:pt x="1731113" y="294012"/>
                  <a:pt x="1737195" y="304960"/>
                </a:cubicBezTo>
                <a:cubicBezTo>
                  <a:pt x="1743277" y="315908"/>
                  <a:pt x="1759093" y="387678"/>
                  <a:pt x="1766392" y="407141"/>
                </a:cubicBezTo>
                <a:cubicBezTo>
                  <a:pt x="1773691" y="426604"/>
                  <a:pt x="1765175" y="435119"/>
                  <a:pt x="1780990" y="421738"/>
                </a:cubicBezTo>
                <a:cubicBezTo>
                  <a:pt x="1796805" y="408357"/>
                  <a:pt x="1843033" y="348752"/>
                  <a:pt x="1861281" y="326856"/>
                </a:cubicBezTo>
                <a:cubicBezTo>
                  <a:pt x="1879529" y="304960"/>
                  <a:pt x="1827218" y="221025"/>
                  <a:pt x="1890477" y="290362"/>
                </a:cubicBezTo>
                <a:cubicBezTo>
                  <a:pt x="1953736" y="359699"/>
                  <a:pt x="2170278" y="661377"/>
                  <a:pt x="2240836" y="742879"/>
                </a:cubicBezTo>
                <a:cubicBezTo>
                  <a:pt x="2311394" y="824381"/>
                  <a:pt x="2290713" y="776940"/>
                  <a:pt x="2313827" y="779373"/>
                </a:cubicBezTo>
                <a:cubicBezTo>
                  <a:pt x="2336941" y="781806"/>
                  <a:pt x="2356406" y="763558"/>
                  <a:pt x="2379520" y="757476"/>
                </a:cubicBezTo>
                <a:cubicBezTo>
                  <a:pt x="2402634" y="751394"/>
                  <a:pt x="2388035" y="801268"/>
                  <a:pt x="2452511" y="742879"/>
                </a:cubicBezTo>
                <a:cubicBezTo>
                  <a:pt x="2516987" y="684490"/>
                  <a:pt x="2698249" y="480129"/>
                  <a:pt x="2766374" y="407142"/>
                </a:cubicBezTo>
                <a:cubicBezTo>
                  <a:pt x="2834499" y="334156"/>
                  <a:pt x="2815035" y="329289"/>
                  <a:pt x="2861263" y="304960"/>
                </a:cubicBezTo>
                <a:cubicBezTo>
                  <a:pt x="2907491" y="280631"/>
                  <a:pt x="2988999" y="261168"/>
                  <a:pt x="3043742" y="261168"/>
                </a:cubicBezTo>
                <a:cubicBezTo>
                  <a:pt x="3098485" y="261168"/>
                  <a:pt x="3142280" y="283064"/>
                  <a:pt x="3189724" y="304960"/>
                </a:cubicBezTo>
                <a:cubicBezTo>
                  <a:pt x="3237168" y="326856"/>
                  <a:pt x="3282180" y="362133"/>
                  <a:pt x="3328408" y="392544"/>
                </a:cubicBezTo>
                <a:cubicBezTo>
                  <a:pt x="3374636" y="422955"/>
                  <a:pt x="3420864" y="454582"/>
                  <a:pt x="3467092" y="487426"/>
                </a:cubicBezTo>
                <a:cubicBezTo>
                  <a:pt x="3513320" y="520270"/>
                  <a:pt x="3564413" y="560412"/>
                  <a:pt x="3605775" y="589607"/>
                </a:cubicBezTo>
                <a:cubicBezTo>
                  <a:pt x="3647137" y="618802"/>
                  <a:pt x="3715262" y="662595"/>
                  <a:pt x="3715262" y="662595"/>
                </a:cubicBezTo>
              </a:path>
            </a:pathLst>
          </a:custGeom>
          <a:ln>
            <a:solidFill>
              <a:srgbClr val="8500D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8500DC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9478" y="755165"/>
            <a:ext cx="3985330" cy="769441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IC4329A (</a:t>
            </a:r>
            <a:r>
              <a:rPr kumimoji="1" lang="en-US" altLang="ja-JP" sz="2400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Miyake+15</a:t>
            </a:r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) </a:t>
            </a:r>
            <a:b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kumimoji="1" lang="en-US" altLang="ja-JP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2-3 </a:t>
            </a:r>
            <a:r>
              <a:rPr kumimoji="1" lang="en-US" altLang="ja-JP" sz="2000" dirty="0" err="1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keV</a:t>
            </a:r>
            <a:r>
              <a:rPr kumimoji="1"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 and </a:t>
            </a:r>
            <a:r>
              <a:rPr kumimoji="1" lang="en-US" altLang="ja-JP" sz="2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15-45 </a:t>
            </a:r>
            <a:r>
              <a:rPr kumimoji="1" lang="en-US" altLang="ja-JP" sz="2000" dirty="0" err="1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keV</a:t>
            </a:r>
            <a:r>
              <a:rPr kumimoji="1" lang="en-US" altLang="ja-JP" sz="2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 (×5)</a:t>
            </a:r>
            <a:endParaRPr kumimoji="1" lang="ja-JP" altLang="en-US" sz="2000" dirty="0">
              <a:solidFill>
                <a:srgbClr val="008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4146" y="39168"/>
            <a:ext cx="8916282" cy="437121"/>
          </a:xfrm>
          <a:prstGeom prst="rect">
            <a:avLst/>
          </a:prstGeom>
          <a:solidFill>
            <a:srgbClr val="FFFF00"/>
          </a:solidFill>
          <a:ln w="28575" cmpd="sng">
            <a:solidFill>
              <a:srgbClr val="0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000" dirty="0" smtClean="0">
                <a:latin typeface="ヒラギノ丸ゴ Pro W4"/>
                <a:ea typeface="ヒラギノ丸ゴ Pro W4"/>
                <a:cs typeface="ヒラギノ丸ゴ Pro W4"/>
              </a:rPr>
              <a:t>4. Variability-Assisted Spectroscopy of AGNs</a:t>
            </a:r>
            <a:endParaRPr lang="ja-JP" altLang="en-US" sz="3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29424" y="2538521"/>
            <a:ext cx="949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i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f</a:t>
            </a:r>
            <a:r>
              <a:rPr lang="en-US" altLang="ja-JP" sz="900" i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4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kumimoji="1" lang="en-US" altLang="ja-JP" sz="2400" i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t</a:t>
            </a:r>
            <a:r>
              <a:rPr kumimoji="1" lang="en-US" altLang="ja-JP" sz="800" i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4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  <a:endParaRPr kumimoji="1" lang="ja-JP" altLang="en-US" sz="2400" dirty="0">
              <a:solidFill>
                <a:srgbClr val="FF66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4146" y="4604793"/>
            <a:ext cx="4641803" cy="1631216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²"/>
            </a:pP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2-3 </a:t>
            </a:r>
            <a:r>
              <a:rPr lang="en-US" altLang="ja-JP" sz="2000" dirty="0" err="1" smtClean="0">
                <a:latin typeface="ヒラギノ丸ゴ Pro W4"/>
                <a:ea typeface="ヒラギノ丸ゴ Pro W4"/>
                <a:cs typeface="ヒラギノ丸ゴ Pro W4"/>
              </a:rPr>
              <a:t>keV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 LC : </a:t>
            </a:r>
            <a:r>
              <a:rPr lang="en-US" altLang="ja-JP" sz="2000" i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f</a:t>
            </a:r>
            <a:r>
              <a:rPr lang="en-US" altLang="ja-JP" sz="800" i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lang="en-US" altLang="ja-JP" sz="2000" i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t</a:t>
            </a:r>
            <a:r>
              <a:rPr lang="en-US" altLang="ja-JP" sz="700" i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  <a:endParaRPr lang="en-US" altLang="ja-JP" sz="2000" dirty="0">
              <a:latin typeface="ヒラギノ丸ゴ Pro W4"/>
              <a:ea typeface="ヒラギノ丸ゴ Pro W4"/>
              <a:cs typeface="ヒラギノ丸ゴ Pro W4"/>
            </a:endParaRPr>
          </a:p>
          <a:p>
            <a:pPr marL="342900" indent="-342900">
              <a:buFont typeface="Wingdings" charset="2"/>
              <a:buChar char="²"/>
            </a:pPr>
            <a:r>
              <a:rPr kumimoji="1"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LC at energy </a:t>
            </a:r>
            <a:r>
              <a:rPr kumimoji="1" lang="en-US" altLang="ja-JP" sz="2000" i="1" dirty="0" smtClean="0">
                <a:latin typeface="ヒラギノ丸ゴ Pro W4"/>
                <a:ea typeface="ヒラギノ丸ゴ Pro W4"/>
                <a:cs typeface="ヒラギノ丸ゴ Pro W4"/>
              </a:rPr>
              <a:t>E </a:t>
            </a:r>
            <a:r>
              <a:rPr kumimoji="1"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: </a:t>
            </a:r>
            <a:r>
              <a:rPr kumimoji="1" lang="en-US" altLang="ja-JP" sz="20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V</a:t>
            </a:r>
            <a:r>
              <a:rPr kumimoji="1" lang="en-US" altLang="ja-JP" sz="2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kumimoji="1" lang="en-US" altLang="ja-JP" sz="20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kumimoji="1" lang="en-US" altLang="ja-JP" sz="2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lang="en-US" altLang="ja-JP" sz="20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f</a:t>
            </a:r>
            <a:r>
              <a:rPr lang="en-US" altLang="ja-JP" sz="7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kumimoji="1" lang="en-US" altLang="ja-JP" sz="20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t</a:t>
            </a:r>
            <a:r>
              <a:rPr kumimoji="1" lang="en-US" altLang="ja-JP" sz="7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kumimoji="1"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+</a:t>
            </a:r>
            <a:r>
              <a:rPr kumimoji="1" lang="en-US" altLang="ja-JP" sz="2000" i="1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S</a:t>
            </a:r>
            <a:r>
              <a:rPr kumimoji="1" lang="en-US" altLang="ja-JP" sz="2000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kumimoji="1" lang="en-US" altLang="ja-JP" sz="2000" i="1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kumimoji="1" lang="en-US" altLang="ja-JP" sz="700" i="1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000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</a:p>
          <a:p>
            <a:pPr marL="342900" indent="-342900">
              <a:buFont typeface="Wingdings" charset="2"/>
              <a:buChar char="²"/>
            </a:pP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From LCs at various energies, we can obtain </a:t>
            </a:r>
            <a:r>
              <a:rPr lang="en-US" altLang="ja-JP" sz="20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variable spectrum V</a:t>
            </a:r>
            <a:r>
              <a:rPr lang="en-US" altLang="ja-JP" sz="2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lang="en-US" altLang="ja-JP" sz="20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2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) </a:t>
            </a:r>
            <a:r>
              <a:rPr lang="en-US" altLang="ja-JP" sz="2000" dirty="0">
                <a:latin typeface="ヒラギノ丸ゴ Pro W4"/>
                <a:ea typeface="ヒラギノ丸ゴ Pro W4"/>
                <a:cs typeface="ヒラギノ丸ゴ Pro W4"/>
              </a:rPr>
              <a:t>+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000" i="1" dirty="0" smtClean="0">
                <a:solidFill>
                  <a:srgbClr val="8500DC"/>
                </a:solidFill>
                <a:latin typeface="ヒラギノ丸ゴ Pro W4"/>
                <a:ea typeface="ヒラギノ丸ゴ Pro W4"/>
                <a:cs typeface="ヒラギノ丸ゴ Pro W4"/>
              </a:rPr>
              <a:t>stationary spectrum </a:t>
            </a:r>
            <a:r>
              <a:rPr lang="en-US" altLang="ja-JP" sz="2000" i="1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S</a:t>
            </a:r>
            <a:r>
              <a:rPr lang="en-US" altLang="ja-JP" sz="2000" dirty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lang="en-US" altLang="ja-JP" sz="2000" i="1" dirty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700" i="1" dirty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000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lang="en-US" altLang="ja-JP" sz="2000" dirty="0" smtClean="0">
                <a:solidFill>
                  <a:srgbClr val="D167FF"/>
                </a:solidFill>
                <a:latin typeface="ヒラギノ丸ゴ Pro W4"/>
                <a:ea typeface="ヒラギノ丸ゴ Pro W4"/>
                <a:cs typeface="ヒラギノ丸ゴ Pro W4"/>
              </a:rPr>
              <a:t>.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  </a:t>
            </a:r>
            <a:endParaRPr kumimoji="1" lang="ja-JP" altLang="en-US" sz="2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62533" y="3551533"/>
            <a:ext cx="949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i="1" dirty="0" err="1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Vf</a:t>
            </a:r>
            <a:r>
              <a:rPr lang="en-US" altLang="ja-JP" sz="9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4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kumimoji="1" lang="en-US" altLang="ja-JP" sz="24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t</a:t>
            </a:r>
            <a:r>
              <a:rPr kumimoji="1" lang="en-US" altLang="ja-JP" sz="8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4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  <a:endParaRPr kumimoji="1" lang="ja-JP" altLang="en-US" sz="2400" dirty="0">
              <a:solidFill>
                <a:srgbClr val="008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41022" y="580743"/>
            <a:ext cx="4834938" cy="75020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580"/>
              </a:lnSpc>
            </a:pP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NGC 3227 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“C3PO”</a:t>
            </a:r>
            <a:r>
              <a:rPr kumimoji="1"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(Count-Count Corr. w/ Positive Offset) 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lang="en-US" altLang="ja-JP" sz="2000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Noda+13,15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) </a:t>
            </a:r>
            <a:endParaRPr kumimoji="1" lang="ja-JP" altLang="en-US" sz="2000" dirty="0">
              <a:solidFill>
                <a:srgbClr val="008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50" name="図形グループ 49"/>
          <p:cNvGrpSpPr/>
          <p:nvPr/>
        </p:nvGrpSpPr>
        <p:grpSpPr>
          <a:xfrm>
            <a:off x="5403280" y="1490493"/>
            <a:ext cx="2920446" cy="2831382"/>
            <a:chOff x="5403280" y="1490493"/>
            <a:chExt cx="2920446" cy="2831382"/>
          </a:xfrm>
        </p:grpSpPr>
        <p:cxnSp>
          <p:nvCxnSpPr>
            <p:cNvPr id="23" name="直線コネクタ 22"/>
            <p:cNvCxnSpPr/>
            <p:nvPr/>
          </p:nvCxnSpPr>
          <p:spPr>
            <a:xfrm>
              <a:off x="5403280" y="2361594"/>
              <a:ext cx="2920446" cy="0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>
              <a:off x="6829730" y="1490493"/>
              <a:ext cx="31469" cy="2831382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線コネクタ 33"/>
          <p:cNvCxnSpPr/>
          <p:nvPr/>
        </p:nvCxnSpPr>
        <p:spPr>
          <a:xfrm>
            <a:off x="5368780" y="3596347"/>
            <a:ext cx="2907617" cy="0"/>
          </a:xfrm>
          <a:prstGeom prst="line">
            <a:avLst/>
          </a:prstGeom>
          <a:ln w="28575" cmpd="sng">
            <a:solidFill>
              <a:srgbClr val="8500DC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817064" y="4920145"/>
            <a:ext cx="4201851" cy="1323439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Bright Branch w/ fast variation and Faint Branch w/ slow var.</a:t>
            </a:r>
          </a:p>
          <a:p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At </a:t>
            </a:r>
            <a:r>
              <a:rPr lang="en-US" altLang="ja-JP" sz="2000" dirty="0">
                <a:latin typeface="ヒラギノ丸ゴ Pro W4"/>
                <a:ea typeface="ヒラギノ丸ゴ Pro W4"/>
                <a:cs typeface="ヒラギノ丸ゴ Pro W4"/>
              </a:rPr>
              <a:t>energy </a:t>
            </a:r>
            <a:r>
              <a:rPr lang="en-US" altLang="ja-JP" sz="2000" i="1" dirty="0" smtClean="0">
                <a:latin typeface="ヒラギノ丸ゴ Pro W4"/>
                <a:ea typeface="ヒラギノ丸ゴ Pro W4"/>
                <a:cs typeface="ヒラギノ丸ゴ Pro W4"/>
              </a:rPr>
              <a:t>E 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in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either Branch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,</a:t>
            </a:r>
            <a:endParaRPr lang="en-US" altLang="ja-JP" sz="20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  Count (</a:t>
            </a:r>
            <a:r>
              <a:rPr lang="en-US" altLang="ja-JP" sz="2000" i="1" dirty="0" smtClean="0"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) = </a:t>
            </a:r>
            <a:r>
              <a:rPr lang="en-US" altLang="ja-JP" sz="20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V</a:t>
            </a:r>
            <a:r>
              <a:rPr lang="en-US" altLang="ja-JP" sz="2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lang="en-US" altLang="ja-JP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2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+</a:t>
            </a:r>
            <a:r>
              <a:rPr lang="en-US" altLang="ja-JP" sz="2000" i="1" dirty="0" smtClean="0">
                <a:solidFill>
                  <a:srgbClr val="8500DC"/>
                </a:solidFill>
                <a:latin typeface="ヒラギノ丸ゴ Pro W4"/>
                <a:ea typeface="ヒラギノ丸ゴ Pro W4"/>
                <a:cs typeface="ヒラギノ丸ゴ Pro W4"/>
              </a:rPr>
              <a:t>S</a:t>
            </a:r>
            <a:r>
              <a:rPr lang="en-US" altLang="ja-JP" sz="2000" dirty="0" smtClean="0">
                <a:solidFill>
                  <a:srgbClr val="8500DC"/>
                </a:solidFill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lang="en-US" altLang="ja-JP" sz="2000" i="1" dirty="0">
                <a:solidFill>
                  <a:srgbClr val="8500DC"/>
                </a:solidFill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2000" dirty="0" smtClean="0">
                <a:solidFill>
                  <a:srgbClr val="8500DC"/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</a:p>
        </p:txBody>
      </p:sp>
      <p:grpSp>
        <p:nvGrpSpPr>
          <p:cNvPr id="53" name="図形グループ 52"/>
          <p:cNvGrpSpPr/>
          <p:nvPr/>
        </p:nvGrpSpPr>
        <p:grpSpPr>
          <a:xfrm>
            <a:off x="6958411" y="2353230"/>
            <a:ext cx="880245" cy="1209097"/>
            <a:chOff x="7387194" y="2353230"/>
            <a:chExt cx="880245" cy="1209097"/>
          </a:xfrm>
        </p:grpSpPr>
        <p:cxnSp>
          <p:nvCxnSpPr>
            <p:cNvPr id="40" name="直線矢印コネクタ 39"/>
            <p:cNvCxnSpPr/>
            <p:nvPr/>
          </p:nvCxnSpPr>
          <p:spPr>
            <a:xfrm>
              <a:off x="8156944" y="2353230"/>
              <a:ext cx="0" cy="1209097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正方形/長方形 43"/>
            <p:cNvSpPr/>
            <p:nvPr/>
          </p:nvSpPr>
          <p:spPr>
            <a:xfrm>
              <a:off x="7387194" y="2818446"/>
              <a:ext cx="8802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V</a:t>
              </a:r>
              <a:r>
                <a:rPr lang="en-US" altLang="ja-JP" sz="2400" dirty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(</a:t>
              </a:r>
              <a:r>
                <a:rPr lang="en-US" altLang="ja-JP" sz="2400" i="1" dirty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E</a:t>
              </a:r>
              <a:r>
                <a:rPr lang="en-US" altLang="ja-JP" sz="2400" dirty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)</a:t>
              </a:r>
              <a:endParaRPr lang="ja-JP" altLang="en-US" sz="2400" dirty="0"/>
            </a:p>
          </p:txBody>
        </p:sp>
      </p:grpSp>
      <p:grpSp>
        <p:nvGrpSpPr>
          <p:cNvPr id="52" name="図形グループ 51"/>
          <p:cNvGrpSpPr/>
          <p:nvPr/>
        </p:nvGrpSpPr>
        <p:grpSpPr>
          <a:xfrm>
            <a:off x="7451339" y="3555196"/>
            <a:ext cx="872387" cy="841779"/>
            <a:chOff x="7451339" y="3555196"/>
            <a:chExt cx="872387" cy="841779"/>
          </a:xfrm>
        </p:grpSpPr>
        <p:cxnSp>
          <p:nvCxnSpPr>
            <p:cNvPr id="42" name="直線矢印コネクタ 41"/>
            <p:cNvCxnSpPr/>
            <p:nvPr/>
          </p:nvCxnSpPr>
          <p:spPr>
            <a:xfrm flipH="1">
              <a:off x="7451339" y="3555196"/>
              <a:ext cx="9070" cy="841779"/>
            </a:xfrm>
            <a:prstGeom prst="straightConnector1">
              <a:avLst/>
            </a:prstGeom>
            <a:ln w="38100" cmpd="sng">
              <a:solidFill>
                <a:srgbClr val="8500DC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正方形/長方形 44"/>
            <p:cNvSpPr/>
            <p:nvPr/>
          </p:nvSpPr>
          <p:spPr>
            <a:xfrm>
              <a:off x="7460409" y="3782365"/>
              <a:ext cx="8633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>
                  <a:solidFill>
                    <a:srgbClr val="8500DC"/>
                  </a:solidFill>
                  <a:latin typeface="ヒラギノ丸ゴ Pro W4"/>
                  <a:ea typeface="ヒラギノ丸ゴ Pro W4"/>
                  <a:cs typeface="ヒラギノ丸ゴ Pro W4"/>
                </a:rPr>
                <a:t>S</a:t>
              </a:r>
              <a:r>
                <a:rPr lang="en-US" altLang="ja-JP" sz="2400" dirty="0">
                  <a:solidFill>
                    <a:srgbClr val="8500DC"/>
                  </a:solidFill>
                  <a:latin typeface="ヒラギノ丸ゴ Pro W4"/>
                  <a:ea typeface="ヒラギノ丸ゴ Pro W4"/>
                  <a:cs typeface="ヒラギノ丸ゴ Pro W4"/>
                </a:rPr>
                <a:t>(</a:t>
              </a:r>
              <a:r>
                <a:rPr lang="en-US" altLang="ja-JP" sz="2400" i="1" dirty="0">
                  <a:solidFill>
                    <a:srgbClr val="8500DC"/>
                  </a:solidFill>
                  <a:latin typeface="ヒラギノ丸ゴ Pro W4"/>
                  <a:ea typeface="ヒラギノ丸ゴ Pro W4"/>
                  <a:cs typeface="ヒラギノ丸ゴ Pro W4"/>
                </a:rPr>
                <a:t>E</a:t>
              </a:r>
              <a:r>
                <a:rPr lang="en-US" altLang="ja-JP" sz="2400" dirty="0">
                  <a:solidFill>
                    <a:srgbClr val="8500DC"/>
                  </a:solidFill>
                  <a:latin typeface="ヒラギノ丸ゴ Pro W4"/>
                  <a:ea typeface="ヒラギノ丸ゴ Pro W4"/>
                  <a:cs typeface="ヒラギノ丸ゴ Pro W4"/>
                </a:rPr>
                <a:t>)</a:t>
              </a:r>
              <a:endParaRPr lang="ja-JP" altLang="en-US" sz="2400" dirty="0"/>
            </a:p>
          </p:txBody>
        </p:sp>
      </p:grpSp>
      <p:grpSp>
        <p:nvGrpSpPr>
          <p:cNvPr id="51" name="図形グループ 50"/>
          <p:cNvGrpSpPr/>
          <p:nvPr/>
        </p:nvGrpSpPr>
        <p:grpSpPr>
          <a:xfrm>
            <a:off x="5363392" y="3782366"/>
            <a:ext cx="1446628" cy="496946"/>
            <a:chOff x="5363392" y="3782366"/>
            <a:chExt cx="1446628" cy="496946"/>
          </a:xfrm>
        </p:grpSpPr>
        <p:sp>
          <p:nvSpPr>
            <p:cNvPr id="47" name="正方形/長方形 46"/>
            <p:cNvSpPr/>
            <p:nvPr/>
          </p:nvSpPr>
          <p:spPr>
            <a:xfrm>
              <a:off x="5773343" y="3782366"/>
              <a:ext cx="5929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V</a:t>
              </a:r>
              <a:r>
                <a:rPr lang="en-US" altLang="ja-JP" sz="2400" baseline="-25000" dirty="0" smtClean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0</a:t>
              </a:r>
              <a:endParaRPr lang="ja-JP" altLang="en-US" sz="2400" baseline="-25000" dirty="0"/>
            </a:p>
          </p:txBody>
        </p:sp>
        <p:cxnSp>
          <p:nvCxnSpPr>
            <p:cNvPr id="48" name="直線矢印コネクタ 47"/>
            <p:cNvCxnSpPr/>
            <p:nvPr/>
          </p:nvCxnSpPr>
          <p:spPr>
            <a:xfrm>
              <a:off x="5363392" y="4279312"/>
              <a:ext cx="1446628" cy="0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角丸四角形 54"/>
          <p:cNvSpPr/>
          <p:nvPr/>
        </p:nvSpPr>
        <p:spPr>
          <a:xfrm rot="19209733">
            <a:off x="5405293" y="2246079"/>
            <a:ext cx="2862502" cy="272189"/>
          </a:xfrm>
          <a:prstGeom prst="roundRect">
            <a:avLst/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80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7" grpId="0"/>
      <p:bldP spid="19" grpId="0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7</a:t>
            </a:fld>
            <a:endParaRPr lang="ja-JP" altLang="en-US"/>
          </a:p>
        </p:txBody>
      </p:sp>
      <p:grpSp>
        <p:nvGrpSpPr>
          <p:cNvPr id="13" name="図形グループ 12"/>
          <p:cNvGrpSpPr/>
          <p:nvPr/>
        </p:nvGrpSpPr>
        <p:grpSpPr>
          <a:xfrm>
            <a:off x="4322309" y="1164082"/>
            <a:ext cx="4485287" cy="2672236"/>
            <a:chOff x="270696" y="1504137"/>
            <a:chExt cx="4112355" cy="2330179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0696" y="1504137"/>
              <a:ext cx="4112355" cy="2330179"/>
            </a:xfrm>
            <a:prstGeom prst="rect">
              <a:avLst/>
            </a:prstGeom>
          </p:spPr>
        </p:pic>
        <p:sp>
          <p:nvSpPr>
            <p:cNvPr id="12" name="正方形/長方形 11"/>
            <p:cNvSpPr/>
            <p:nvPr/>
          </p:nvSpPr>
          <p:spPr>
            <a:xfrm>
              <a:off x="943827" y="1757812"/>
              <a:ext cx="2422175" cy="2394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図形グループ 15"/>
          <p:cNvGrpSpPr/>
          <p:nvPr/>
        </p:nvGrpSpPr>
        <p:grpSpPr>
          <a:xfrm>
            <a:off x="4570480" y="1184402"/>
            <a:ext cx="4228080" cy="2599304"/>
            <a:chOff x="205076" y="3834316"/>
            <a:chExt cx="5207000" cy="2374900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5076" y="3834316"/>
              <a:ext cx="5207000" cy="2374900"/>
            </a:xfrm>
            <a:prstGeom prst="rect">
              <a:avLst/>
            </a:prstGeom>
          </p:spPr>
        </p:pic>
        <p:sp>
          <p:nvSpPr>
            <p:cNvPr id="15" name="正方形/長方形 14"/>
            <p:cNvSpPr/>
            <p:nvPr/>
          </p:nvSpPr>
          <p:spPr>
            <a:xfrm>
              <a:off x="820532" y="4115239"/>
              <a:ext cx="2286548" cy="2589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図形グループ 18"/>
          <p:cNvGrpSpPr/>
          <p:nvPr/>
        </p:nvGrpSpPr>
        <p:grpSpPr>
          <a:xfrm>
            <a:off x="118150" y="1319251"/>
            <a:ext cx="4286106" cy="2504239"/>
            <a:chOff x="4857894" y="1650629"/>
            <a:chExt cx="4286106" cy="2504239"/>
          </a:xfrm>
        </p:grpSpPr>
        <p:pic>
          <p:nvPicPr>
            <p:cNvPr id="17" name="図 16"/>
            <p:cNvPicPr>
              <a:picLocks noChangeAspect="1"/>
            </p:cNvPicPr>
            <p:nvPr/>
          </p:nvPicPr>
          <p:blipFill rotWithShape="1">
            <a:blip r:embed="rId5"/>
            <a:srcRect l="4441"/>
            <a:stretch/>
          </p:blipFill>
          <p:spPr>
            <a:xfrm>
              <a:off x="4857894" y="1650629"/>
              <a:ext cx="4286106" cy="2504239"/>
            </a:xfrm>
            <a:prstGeom prst="rect">
              <a:avLst/>
            </a:prstGeom>
          </p:spPr>
        </p:pic>
        <p:sp>
          <p:nvSpPr>
            <p:cNvPr id="18" name="正方形/長方形 17"/>
            <p:cNvSpPr/>
            <p:nvPr/>
          </p:nvSpPr>
          <p:spPr>
            <a:xfrm>
              <a:off x="5387745" y="1782721"/>
              <a:ext cx="2478592" cy="3003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1" name="図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522" y="1232408"/>
            <a:ext cx="3890250" cy="2622920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660331" y="1465662"/>
            <a:ext cx="1856675" cy="2833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118149" y="113169"/>
            <a:ext cx="8954729" cy="551099"/>
          </a:xfrm>
          <a:prstGeom prst="rect">
            <a:avLst/>
          </a:prstGeom>
          <a:solidFill>
            <a:srgbClr val="00FA00"/>
          </a:solidFill>
          <a:ln w="28575" cmpd="sng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>
                <a:latin typeface="ヒラギノ丸ゴ Pro W4"/>
                <a:ea typeface="ヒラギノ丸ゴ Pro W4"/>
                <a:cs typeface="ヒラギノ丸ゴ Pro W4"/>
              </a:rPr>
              <a:t>5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. Spectral Decomposition of NGC 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3227 </a:t>
            </a:r>
            <a:r>
              <a:rPr lang="en-US" altLang="ja-JP" sz="2400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(Noda+14)</a:t>
            </a:r>
            <a:endParaRPr lang="ja-JP" altLang="en-US" sz="2400" dirty="0">
              <a:solidFill>
                <a:srgbClr val="B900DC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822647" y="3797834"/>
            <a:ext cx="4452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2           5       10       20  30 </a:t>
            </a:r>
            <a:r>
              <a:rPr kumimoji="1" lang="en-US" altLang="ja-JP" sz="2000" dirty="0" err="1" smtClean="0">
                <a:latin typeface="ヒラギノ丸ゴ Pro W4"/>
                <a:ea typeface="ヒラギノ丸ゴ Pro W4"/>
                <a:cs typeface="ヒラギノ丸ゴ Pro W4"/>
              </a:rPr>
              <a:t>keV</a:t>
            </a:r>
            <a:r>
              <a:rPr kumimoji="1"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               </a:t>
            </a:r>
            <a:endParaRPr kumimoji="1" lang="ja-JP" altLang="en-US" sz="2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4206" y="3804016"/>
            <a:ext cx="4212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2          5       10      20  30 </a:t>
            </a:r>
            <a:r>
              <a:rPr kumimoji="1" lang="en-US" altLang="ja-JP" sz="2000" dirty="0" err="1" smtClean="0">
                <a:latin typeface="ヒラギノ丸ゴ Pro W4"/>
                <a:ea typeface="ヒラギノ丸ゴ Pro W4"/>
                <a:cs typeface="ヒラギノ丸ゴ Pro W4"/>
              </a:rPr>
              <a:t>keV</a:t>
            </a:r>
            <a:r>
              <a:rPr kumimoji="1"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               </a:t>
            </a:r>
            <a:endParaRPr kumimoji="1" lang="ja-JP" altLang="en-US" sz="2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3659" y="681359"/>
            <a:ext cx="3679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>
                <a:solidFill>
                  <a:srgbClr val="000090"/>
                </a:solidFill>
                <a:latin typeface="ヒラギノ丸ゴ Pro W4"/>
                <a:ea typeface="ヒラギノ丸ゴ Pro W4"/>
                <a:cs typeface="ヒラギノ丸ゴ Pro W4"/>
              </a:rPr>
              <a:t>Slow(~weeks) variations   </a:t>
            </a:r>
            <a:br>
              <a:rPr kumimoji="1" lang="en-US" altLang="ja-JP" sz="2200" dirty="0" smtClean="0">
                <a:solidFill>
                  <a:srgbClr val="000090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kumimoji="1" lang="en-US" altLang="ja-JP" sz="2200" dirty="0" smtClean="0">
                <a:solidFill>
                  <a:srgbClr val="000090"/>
                </a:solidFill>
                <a:latin typeface="ヒラギノ丸ゴ Pro W4"/>
                <a:ea typeface="ヒラギノ丸ゴ Pro W4"/>
                <a:cs typeface="ヒラギノ丸ゴ Pro W4"/>
              </a:rPr>
              <a:t> in the Faint Branch  </a:t>
            </a:r>
            <a:endParaRPr kumimoji="1" lang="ja-JP" altLang="en-US" sz="2200" dirty="0">
              <a:solidFill>
                <a:srgbClr val="00009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06462" y="700052"/>
            <a:ext cx="3146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Fast (&lt;day) variations </a:t>
            </a:r>
            <a:br>
              <a:rPr kumimoji="1"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kumimoji="1"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 in the Bright Branch  </a:t>
            </a:r>
            <a:endParaRPr kumimoji="1" lang="ja-JP" altLang="en-US" sz="2200" dirty="0">
              <a:solidFill>
                <a:srgbClr val="80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32" name="図形グループ 31"/>
          <p:cNvGrpSpPr/>
          <p:nvPr/>
        </p:nvGrpSpPr>
        <p:grpSpPr>
          <a:xfrm>
            <a:off x="618304" y="1944948"/>
            <a:ext cx="3693110" cy="1825271"/>
            <a:chOff x="618304" y="1867980"/>
            <a:chExt cx="3693110" cy="1825271"/>
          </a:xfrm>
        </p:grpSpPr>
        <p:sp>
          <p:nvSpPr>
            <p:cNvPr id="29" name="フリーフォーム 28"/>
            <p:cNvSpPr/>
            <p:nvPr/>
          </p:nvSpPr>
          <p:spPr>
            <a:xfrm>
              <a:off x="618304" y="1867980"/>
              <a:ext cx="3693110" cy="1089963"/>
            </a:xfrm>
            <a:custGeom>
              <a:avLst/>
              <a:gdLst>
                <a:gd name="connsiteX0" fmla="*/ 0 w 3693110"/>
                <a:gd name="connsiteY0" fmla="*/ 1089963 h 1089963"/>
                <a:gd name="connsiteX1" fmla="*/ 200530 w 3693110"/>
                <a:gd name="connsiteY1" fmla="*/ 906136 h 1089963"/>
                <a:gd name="connsiteX2" fmla="*/ 526393 w 3693110"/>
                <a:gd name="connsiteY2" fmla="*/ 680531 h 1089963"/>
                <a:gd name="connsiteX3" fmla="*/ 827190 w 3693110"/>
                <a:gd name="connsiteY3" fmla="*/ 538482 h 1089963"/>
                <a:gd name="connsiteX4" fmla="*/ 1169763 w 3693110"/>
                <a:gd name="connsiteY4" fmla="*/ 346300 h 1089963"/>
                <a:gd name="connsiteX5" fmla="*/ 1420427 w 3693110"/>
                <a:gd name="connsiteY5" fmla="*/ 296165 h 1089963"/>
                <a:gd name="connsiteX6" fmla="*/ 1470560 w 3693110"/>
                <a:gd name="connsiteY6" fmla="*/ 312877 h 1089963"/>
                <a:gd name="connsiteX7" fmla="*/ 1671090 w 3693110"/>
                <a:gd name="connsiteY7" fmla="*/ 262742 h 1089963"/>
                <a:gd name="connsiteX8" fmla="*/ 1846555 w 3693110"/>
                <a:gd name="connsiteY8" fmla="*/ 262742 h 1089963"/>
                <a:gd name="connsiteX9" fmla="*/ 2423081 w 3693110"/>
                <a:gd name="connsiteY9" fmla="*/ 103982 h 1089963"/>
                <a:gd name="connsiteX10" fmla="*/ 2974541 w 3693110"/>
                <a:gd name="connsiteY10" fmla="*/ 53848 h 1089963"/>
                <a:gd name="connsiteX11" fmla="*/ 3283693 w 3693110"/>
                <a:gd name="connsiteY11" fmla="*/ 3713 h 1089963"/>
                <a:gd name="connsiteX12" fmla="*/ 3693110 w 3693110"/>
                <a:gd name="connsiteY12" fmla="*/ 3713 h 1089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93110" h="1089963">
                  <a:moveTo>
                    <a:pt x="0" y="1089963"/>
                  </a:moveTo>
                  <a:cubicBezTo>
                    <a:pt x="56399" y="1032169"/>
                    <a:pt x="112798" y="974375"/>
                    <a:pt x="200530" y="906136"/>
                  </a:cubicBezTo>
                  <a:cubicBezTo>
                    <a:pt x="288262" y="837897"/>
                    <a:pt x="421950" y="741807"/>
                    <a:pt x="526393" y="680531"/>
                  </a:cubicBezTo>
                  <a:cubicBezTo>
                    <a:pt x="630836" y="619255"/>
                    <a:pt x="719962" y="594187"/>
                    <a:pt x="827190" y="538482"/>
                  </a:cubicBezTo>
                  <a:cubicBezTo>
                    <a:pt x="934418" y="482777"/>
                    <a:pt x="1070890" y="386686"/>
                    <a:pt x="1169763" y="346300"/>
                  </a:cubicBezTo>
                  <a:cubicBezTo>
                    <a:pt x="1268636" y="305914"/>
                    <a:pt x="1370294" y="301735"/>
                    <a:pt x="1420427" y="296165"/>
                  </a:cubicBezTo>
                  <a:cubicBezTo>
                    <a:pt x="1470560" y="290595"/>
                    <a:pt x="1428783" y="318447"/>
                    <a:pt x="1470560" y="312877"/>
                  </a:cubicBezTo>
                  <a:cubicBezTo>
                    <a:pt x="1512337" y="307306"/>
                    <a:pt x="1608424" y="271098"/>
                    <a:pt x="1671090" y="262742"/>
                  </a:cubicBezTo>
                  <a:cubicBezTo>
                    <a:pt x="1733756" y="254386"/>
                    <a:pt x="1721223" y="289202"/>
                    <a:pt x="1846555" y="262742"/>
                  </a:cubicBezTo>
                  <a:cubicBezTo>
                    <a:pt x="1971887" y="236282"/>
                    <a:pt x="2235083" y="138798"/>
                    <a:pt x="2423081" y="103982"/>
                  </a:cubicBezTo>
                  <a:cubicBezTo>
                    <a:pt x="2611079" y="69166"/>
                    <a:pt x="2831106" y="70559"/>
                    <a:pt x="2974541" y="53848"/>
                  </a:cubicBezTo>
                  <a:cubicBezTo>
                    <a:pt x="3117976" y="37137"/>
                    <a:pt x="3163932" y="12069"/>
                    <a:pt x="3283693" y="3713"/>
                  </a:cubicBezTo>
                  <a:cubicBezTo>
                    <a:pt x="3403454" y="-4643"/>
                    <a:pt x="3693110" y="3713"/>
                    <a:pt x="3693110" y="3713"/>
                  </a:cubicBezTo>
                </a:path>
              </a:pathLst>
            </a:custGeom>
            <a:ln w="38100" cmpd="sng">
              <a:solidFill>
                <a:srgbClr val="8500D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/>
            <p:cNvSpPr/>
            <p:nvPr/>
          </p:nvSpPr>
          <p:spPr>
            <a:xfrm>
              <a:off x="635015" y="2314549"/>
              <a:ext cx="3500935" cy="643394"/>
            </a:xfrm>
            <a:custGeom>
              <a:avLst/>
              <a:gdLst>
                <a:gd name="connsiteX0" fmla="*/ 0 w 3500935"/>
                <a:gd name="connsiteY0" fmla="*/ 643394 h 643394"/>
                <a:gd name="connsiteX1" fmla="*/ 300796 w 3500935"/>
                <a:gd name="connsiteY1" fmla="*/ 467923 h 643394"/>
                <a:gd name="connsiteX2" fmla="*/ 526393 w 3500935"/>
                <a:gd name="connsiteY2" fmla="*/ 384365 h 643394"/>
                <a:gd name="connsiteX3" fmla="*/ 751990 w 3500935"/>
                <a:gd name="connsiteY3" fmla="*/ 300808 h 643394"/>
                <a:gd name="connsiteX4" fmla="*/ 1077853 w 3500935"/>
                <a:gd name="connsiteY4" fmla="*/ 233962 h 643394"/>
                <a:gd name="connsiteX5" fmla="*/ 1428782 w 3500935"/>
                <a:gd name="connsiteY5" fmla="*/ 192183 h 643394"/>
                <a:gd name="connsiteX6" fmla="*/ 1796422 w 3500935"/>
                <a:gd name="connsiteY6" fmla="*/ 142048 h 643394"/>
                <a:gd name="connsiteX7" fmla="*/ 2573479 w 3500935"/>
                <a:gd name="connsiteY7" fmla="*/ 41779 h 643394"/>
                <a:gd name="connsiteX8" fmla="*/ 3500935 w 3500935"/>
                <a:gd name="connsiteY8" fmla="*/ 0 h 64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0935" h="643394">
                  <a:moveTo>
                    <a:pt x="0" y="643394"/>
                  </a:moveTo>
                  <a:cubicBezTo>
                    <a:pt x="106532" y="577244"/>
                    <a:pt x="213064" y="511094"/>
                    <a:pt x="300796" y="467923"/>
                  </a:cubicBezTo>
                  <a:cubicBezTo>
                    <a:pt x="388528" y="424751"/>
                    <a:pt x="526393" y="384365"/>
                    <a:pt x="526393" y="384365"/>
                  </a:cubicBezTo>
                  <a:cubicBezTo>
                    <a:pt x="601592" y="356512"/>
                    <a:pt x="660080" y="325875"/>
                    <a:pt x="751990" y="300808"/>
                  </a:cubicBezTo>
                  <a:cubicBezTo>
                    <a:pt x="843900" y="275741"/>
                    <a:pt x="965054" y="252066"/>
                    <a:pt x="1077853" y="233962"/>
                  </a:cubicBezTo>
                  <a:cubicBezTo>
                    <a:pt x="1190652" y="215858"/>
                    <a:pt x="1428782" y="192183"/>
                    <a:pt x="1428782" y="192183"/>
                  </a:cubicBezTo>
                  <a:lnTo>
                    <a:pt x="1796422" y="142048"/>
                  </a:lnTo>
                  <a:cubicBezTo>
                    <a:pt x="1987205" y="116981"/>
                    <a:pt x="2289394" y="65454"/>
                    <a:pt x="2573479" y="41779"/>
                  </a:cubicBezTo>
                  <a:cubicBezTo>
                    <a:pt x="2857564" y="18104"/>
                    <a:pt x="3500935" y="0"/>
                    <a:pt x="3500935" y="0"/>
                  </a:cubicBezTo>
                </a:path>
              </a:pathLst>
            </a:custGeom>
            <a:ln w="38100" cmpd="sng">
              <a:solidFill>
                <a:srgbClr val="8500DC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/>
            <p:cNvSpPr/>
            <p:nvPr/>
          </p:nvSpPr>
          <p:spPr>
            <a:xfrm>
              <a:off x="894034" y="2022097"/>
              <a:ext cx="3258627" cy="1671154"/>
            </a:xfrm>
            <a:custGeom>
              <a:avLst/>
              <a:gdLst>
                <a:gd name="connsiteX0" fmla="*/ 0 w 3258627"/>
                <a:gd name="connsiteY0" fmla="*/ 1671154 h 1671154"/>
                <a:gd name="connsiteX1" fmla="*/ 75199 w 3258627"/>
                <a:gd name="connsiteY1" fmla="*/ 1428837 h 1671154"/>
                <a:gd name="connsiteX2" fmla="*/ 225597 w 3258627"/>
                <a:gd name="connsiteY2" fmla="*/ 1086250 h 1671154"/>
                <a:gd name="connsiteX3" fmla="*/ 350929 w 3258627"/>
                <a:gd name="connsiteY3" fmla="*/ 869000 h 1671154"/>
                <a:gd name="connsiteX4" fmla="*/ 492971 w 3258627"/>
                <a:gd name="connsiteY4" fmla="*/ 693529 h 1671154"/>
                <a:gd name="connsiteX5" fmla="*/ 785412 w 3258627"/>
                <a:gd name="connsiteY5" fmla="*/ 442856 h 1671154"/>
                <a:gd name="connsiteX6" fmla="*/ 1002654 w 3258627"/>
                <a:gd name="connsiteY6" fmla="*/ 359298 h 1671154"/>
                <a:gd name="connsiteX7" fmla="*/ 1186474 w 3258627"/>
                <a:gd name="connsiteY7" fmla="*/ 267385 h 1671154"/>
                <a:gd name="connsiteX8" fmla="*/ 1219896 w 3258627"/>
                <a:gd name="connsiteY8" fmla="*/ 317519 h 1671154"/>
                <a:gd name="connsiteX9" fmla="*/ 1512337 w 3258627"/>
                <a:gd name="connsiteY9" fmla="*/ 233961 h 1671154"/>
                <a:gd name="connsiteX10" fmla="*/ 1955176 w 3258627"/>
                <a:gd name="connsiteY10" fmla="*/ 125336 h 1671154"/>
                <a:gd name="connsiteX11" fmla="*/ 2306105 w 3258627"/>
                <a:gd name="connsiteY11" fmla="*/ 75202 h 1671154"/>
                <a:gd name="connsiteX12" fmla="*/ 2824143 w 3258627"/>
                <a:gd name="connsiteY12" fmla="*/ 16711 h 1671154"/>
                <a:gd name="connsiteX13" fmla="*/ 3258627 w 3258627"/>
                <a:gd name="connsiteY13" fmla="*/ 0 h 167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58627" h="1671154">
                  <a:moveTo>
                    <a:pt x="0" y="1671154"/>
                  </a:moveTo>
                  <a:cubicBezTo>
                    <a:pt x="18800" y="1598737"/>
                    <a:pt x="37600" y="1526321"/>
                    <a:pt x="75199" y="1428837"/>
                  </a:cubicBezTo>
                  <a:cubicBezTo>
                    <a:pt x="112799" y="1331353"/>
                    <a:pt x="179642" y="1179556"/>
                    <a:pt x="225597" y="1086250"/>
                  </a:cubicBezTo>
                  <a:cubicBezTo>
                    <a:pt x="271552" y="992944"/>
                    <a:pt x="306367" y="934453"/>
                    <a:pt x="350929" y="869000"/>
                  </a:cubicBezTo>
                  <a:cubicBezTo>
                    <a:pt x="395491" y="803547"/>
                    <a:pt x="420557" y="764553"/>
                    <a:pt x="492971" y="693529"/>
                  </a:cubicBezTo>
                  <a:cubicBezTo>
                    <a:pt x="565385" y="622505"/>
                    <a:pt x="700465" y="498561"/>
                    <a:pt x="785412" y="442856"/>
                  </a:cubicBezTo>
                  <a:cubicBezTo>
                    <a:pt x="870359" y="387151"/>
                    <a:pt x="935810" y="388543"/>
                    <a:pt x="1002654" y="359298"/>
                  </a:cubicBezTo>
                  <a:cubicBezTo>
                    <a:pt x="1069498" y="330053"/>
                    <a:pt x="1150267" y="274348"/>
                    <a:pt x="1186474" y="267385"/>
                  </a:cubicBezTo>
                  <a:cubicBezTo>
                    <a:pt x="1222681" y="260422"/>
                    <a:pt x="1165586" y="323090"/>
                    <a:pt x="1219896" y="317519"/>
                  </a:cubicBezTo>
                  <a:cubicBezTo>
                    <a:pt x="1274206" y="311948"/>
                    <a:pt x="1389790" y="265992"/>
                    <a:pt x="1512337" y="233961"/>
                  </a:cubicBezTo>
                  <a:cubicBezTo>
                    <a:pt x="1634884" y="201930"/>
                    <a:pt x="1822881" y="151796"/>
                    <a:pt x="1955176" y="125336"/>
                  </a:cubicBezTo>
                  <a:cubicBezTo>
                    <a:pt x="2087471" y="98876"/>
                    <a:pt x="2161277" y="93306"/>
                    <a:pt x="2306105" y="75202"/>
                  </a:cubicBezTo>
                  <a:cubicBezTo>
                    <a:pt x="2450933" y="57098"/>
                    <a:pt x="2665389" y="29245"/>
                    <a:pt x="2824143" y="16711"/>
                  </a:cubicBezTo>
                  <a:cubicBezTo>
                    <a:pt x="2982897" y="4177"/>
                    <a:pt x="3258627" y="0"/>
                    <a:pt x="3258627" y="0"/>
                  </a:cubicBezTo>
                </a:path>
              </a:pathLst>
            </a:custGeom>
            <a:ln w="38100" cmpd="sng">
              <a:solidFill>
                <a:srgbClr val="8500DC"/>
              </a:solidFill>
              <a:prstDash val="lgDash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" name="フリーフォーム 32"/>
          <p:cNvSpPr/>
          <p:nvPr/>
        </p:nvSpPr>
        <p:spPr>
          <a:xfrm>
            <a:off x="1011010" y="1956926"/>
            <a:ext cx="3300404" cy="1813293"/>
          </a:xfrm>
          <a:custGeom>
            <a:avLst/>
            <a:gdLst>
              <a:gd name="connsiteX0" fmla="*/ 0 w 3300404"/>
              <a:gd name="connsiteY0" fmla="*/ 1813293 h 1813293"/>
              <a:gd name="connsiteX1" fmla="*/ 476261 w 3300404"/>
              <a:gd name="connsiteY1" fmla="*/ 1345370 h 1813293"/>
              <a:gd name="connsiteX2" fmla="*/ 919100 w 3300404"/>
              <a:gd name="connsiteY2" fmla="*/ 969360 h 1813293"/>
              <a:gd name="connsiteX3" fmla="*/ 960877 w 3300404"/>
              <a:gd name="connsiteY3" fmla="*/ 91 h 1813293"/>
              <a:gd name="connsiteX4" fmla="*/ 994299 w 3300404"/>
              <a:gd name="connsiteY4" fmla="*/ 910870 h 1813293"/>
              <a:gd name="connsiteX5" fmla="*/ 1027721 w 3300404"/>
              <a:gd name="connsiteY5" fmla="*/ 902514 h 1813293"/>
              <a:gd name="connsiteX6" fmla="*/ 1069498 w 3300404"/>
              <a:gd name="connsiteY6" fmla="*/ 802245 h 1813293"/>
              <a:gd name="connsiteX7" fmla="*/ 1144697 w 3300404"/>
              <a:gd name="connsiteY7" fmla="*/ 885803 h 1813293"/>
              <a:gd name="connsiteX8" fmla="*/ 1219896 w 3300404"/>
              <a:gd name="connsiteY8" fmla="*/ 1019495 h 1813293"/>
              <a:gd name="connsiteX9" fmla="*/ 1445493 w 3300404"/>
              <a:gd name="connsiteY9" fmla="*/ 827312 h 1813293"/>
              <a:gd name="connsiteX10" fmla="*/ 1804778 w 3300404"/>
              <a:gd name="connsiteY10" fmla="*/ 618418 h 1813293"/>
              <a:gd name="connsiteX11" fmla="*/ 2155707 w 3300404"/>
              <a:gd name="connsiteY11" fmla="*/ 442947 h 1813293"/>
              <a:gd name="connsiteX12" fmla="*/ 2423082 w 3300404"/>
              <a:gd name="connsiteY12" fmla="*/ 359389 h 1813293"/>
              <a:gd name="connsiteX13" fmla="*/ 2732233 w 3300404"/>
              <a:gd name="connsiteY13" fmla="*/ 334322 h 1813293"/>
              <a:gd name="connsiteX14" fmla="*/ 3108229 w 3300404"/>
              <a:gd name="connsiteY14" fmla="*/ 300899 h 1813293"/>
              <a:gd name="connsiteX15" fmla="*/ 3266982 w 3300404"/>
              <a:gd name="connsiteY15" fmla="*/ 317610 h 1813293"/>
              <a:gd name="connsiteX16" fmla="*/ 3300404 w 3300404"/>
              <a:gd name="connsiteY16" fmla="*/ 300899 h 181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0404" h="1813293">
                <a:moveTo>
                  <a:pt x="0" y="1813293"/>
                </a:moveTo>
                <a:cubicBezTo>
                  <a:pt x="161539" y="1649659"/>
                  <a:pt x="323078" y="1486025"/>
                  <a:pt x="476261" y="1345370"/>
                </a:cubicBezTo>
                <a:cubicBezTo>
                  <a:pt x="629444" y="1204715"/>
                  <a:pt x="838331" y="1193573"/>
                  <a:pt x="919100" y="969360"/>
                </a:cubicBezTo>
                <a:cubicBezTo>
                  <a:pt x="999869" y="745147"/>
                  <a:pt x="948344" y="9839"/>
                  <a:pt x="960877" y="91"/>
                </a:cubicBezTo>
                <a:cubicBezTo>
                  <a:pt x="973410" y="-9657"/>
                  <a:pt x="983158" y="760466"/>
                  <a:pt x="994299" y="910870"/>
                </a:cubicBezTo>
                <a:cubicBezTo>
                  <a:pt x="1005440" y="1061274"/>
                  <a:pt x="1015188" y="920618"/>
                  <a:pt x="1027721" y="902514"/>
                </a:cubicBezTo>
                <a:cubicBezTo>
                  <a:pt x="1040254" y="884410"/>
                  <a:pt x="1050002" y="805030"/>
                  <a:pt x="1069498" y="802245"/>
                </a:cubicBezTo>
                <a:cubicBezTo>
                  <a:pt x="1088994" y="799460"/>
                  <a:pt x="1119631" y="849595"/>
                  <a:pt x="1144697" y="885803"/>
                </a:cubicBezTo>
                <a:cubicBezTo>
                  <a:pt x="1169763" y="922011"/>
                  <a:pt x="1169763" y="1029243"/>
                  <a:pt x="1219896" y="1019495"/>
                </a:cubicBezTo>
                <a:cubicBezTo>
                  <a:pt x="1270029" y="1009747"/>
                  <a:pt x="1348013" y="894158"/>
                  <a:pt x="1445493" y="827312"/>
                </a:cubicBezTo>
                <a:cubicBezTo>
                  <a:pt x="1542973" y="760466"/>
                  <a:pt x="1686409" y="682479"/>
                  <a:pt x="1804778" y="618418"/>
                </a:cubicBezTo>
                <a:cubicBezTo>
                  <a:pt x="1923147" y="554357"/>
                  <a:pt x="2052656" y="486118"/>
                  <a:pt x="2155707" y="442947"/>
                </a:cubicBezTo>
                <a:cubicBezTo>
                  <a:pt x="2258758" y="399776"/>
                  <a:pt x="2326995" y="377493"/>
                  <a:pt x="2423082" y="359389"/>
                </a:cubicBezTo>
                <a:cubicBezTo>
                  <a:pt x="2519169" y="341285"/>
                  <a:pt x="2732233" y="334322"/>
                  <a:pt x="2732233" y="334322"/>
                </a:cubicBezTo>
                <a:cubicBezTo>
                  <a:pt x="2846424" y="324574"/>
                  <a:pt x="3019104" y="303684"/>
                  <a:pt x="3108229" y="300899"/>
                </a:cubicBezTo>
                <a:cubicBezTo>
                  <a:pt x="3197354" y="298114"/>
                  <a:pt x="3234953" y="317610"/>
                  <a:pt x="3266982" y="317610"/>
                </a:cubicBezTo>
                <a:cubicBezTo>
                  <a:pt x="3299011" y="317610"/>
                  <a:pt x="3300404" y="300899"/>
                  <a:pt x="3300404" y="300899"/>
                </a:cubicBezTo>
              </a:path>
            </a:pathLst>
          </a:cu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05466" y="4328160"/>
            <a:ext cx="4210306" cy="1411925"/>
          </a:xfrm>
          <a:prstGeom prst="rect">
            <a:avLst/>
          </a:prstGeom>
          <a:noFill/>
          <a:ln w="28575" cmpd="sng">
            <a:solidFill>
              <a:srgbClr val="00009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ts val="2580"/>
              </a:lnSpc>
            </a:pPr>
            <a:r>
              <a:rPr kumimoji="1"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Total spectrum 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=</a:t>
            </a:r>
          </a:p>
          <a:p>
            <a:pPr>
              <a:lnSpc>
                <a:spcPts val="2580"/>
              </a:lnSpc>
            </a:pPr>
            <a:r>
              <a:rPr lang="en-US" altLang="ja-JP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Stationary sig. </a:t>
            </a:r>
          </a:p>
          <a:p>
            <a:pPr>
              <a:lnSpc>
                <a:spcPts val="2580"/>
              </a:lnSpc>
            </a:pPr>
            <a:r>
              <a:rPr lang="en-US" altLang="ja-JP" sz="2000" dirty="0">
                <a:latin typeface="ヒラギノ丸ゴ Pro W4"/>
                <a:ea typeface="ヒラギノ丸ゴ Pro W4"/>
                <a:cs typeface="ヒラギノ丸ゴ Pro W4"/>
              </a:rPr>
              <a:t> +                    </a:t>
            </a:r>
            <a:endParaRPr lang="en-US" altLang="ja-JP" sz="20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lnSpc>
                <a:spcPts val="2580"/>
              </a:lnSpc>
            </a:pPr>
            <a:r>
              <a:rPr kumimoji="1" lang="en-US" altLang="ja-JP" sz="20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Variable sig.    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981705" y="4699660"/>
            <a:ext cx="2751761" cy="1070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580"/>
              </a:lnSpc>
              <a:buFont typeface="Wingdings" charset="0"/>
              <a:buChar char="ç"/>
            </a:pPr>
            <a:r>
              <a:rPr lang="en-US" altLang="ja-JP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Cold </a:t>
            </a:r>
            <a:r>
              <a:rPr lang="en-US" altLang="ja-JP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reflection</a:t>
            </a:r>
            <a:r>
              <a:rPr lang="en-US" altLang="ja-JP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endParaRPr kumimoji="1" lang="en-US" altLang="ja-JP" sz="2000" dirty="0" smtClean="0">
              <a:solidFill>
                <a:srgbClr val="B600AE"/>
              </a:solidFill>
              <a:latin typeface="ヒラギノ丸ゴ Pro W4"/>
              <a:ea typeface="ヒラギノ丸ゴ Pro W4"/>
              <a:cs typeface="ヒラギノ丸ゴ Pro W4"/>
              <a:sym typeface="Wingdings"/>
            </a:endParaRPr>
          </a:p>
          <a:p>
            <a:pPr marL="342900" indent="-342900">
              <a:lnSpc>
                <a:spcPts val="1880"/>
              </a:lnSpc>
              <a:spcBef>
                <a:spcPts val="1200"/>
              </a:spcBef>
              <a:buFont typeface="Wingdings" charset="0"/>
              <a:buChar char="ç"/>
            </a:pPr>
            <a:r>
              <a:rPr kumimoji="1" lang="en-US" altLang="ja-JP" sz="2000" i="1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Γ</a:t>
            </a:r>
            <a:r>
              <a:rPr kumimoji="1" lang="en-US" altLang="ja-JP" sz="20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〜1.5 partially</a:t>
            </a:r>
            <a:r>
              <a:rPr lang="en-US" altLang="ja-JP" sz="2000" dirty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/>
            </a:r>
            <a:br>
              <a:rPr lang="en-US" altLang="ja-JP" sz="2000" dirty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</a:br>
            <a:r>
              <a:rPr lang="en-US" altLang="ja-JP" sz="20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covered PL</a:t>
            </a:r>
            <a:endParaRPr kumimoji="1" lang="en-US" altLang="ja-JP" sz="2000" dirty="0" smtClean="0">
              <a:solidFill>
                <a:srgbClr val="B600AE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95644" y="4470400"/>
            <a:ext cx="4124836" cy="1565813"/>
          </a:xfrm>
          <a:prstGeom prst="rect">
            <a:avLst/>
          </a:prstGeom>
          <a:noFill/>
          <a:ln w="28575" cmpd="sng">
            <a:solidFill>
              <a:srgbClr val="00009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ts val="2580"/>
              </a:lnSpc>
            </a:pPr>
            <a:r>
              <a:rPr kumimoji="1"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Total spectrum 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=</a:t>
            </a:r>
          </a:p>
          <a:p>
            <a:pPr>
              <a:lnSpc>
                <a:spcPts val="2580"/>
              </a:lnSpc>
              <a:spcBef>
                <a:spcPts val="1200"/>
              </a:spcBef>
            </a:pPr>
            <a:r>
              <a:rPr lang="en-US" altLang="ja-JP" sz="20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Stationary sig</a:t>
            </a:r>
            <a:r>
              <a:rPr lang="en-US" altLang="ja-JP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.</a:t>
            </a:r>
          </a:p>
          <a:p>
            <a:pPr>
              <a:lnSpc>
                <a:spcPts val="2580"/>
              </a:lnSpc>
            </a:pP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+</a:t>
            </a:r>
          </a:p>
          <a:p>
            <a:pPr>
              <a:lnSpc>
                <a:spcPts val="2580"/>
              </a:lnSpc>
            </a:pPr>
            <a:r>
              <a:rPr lang="en-US" altLang="ja-JP" sz="2000" dirty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Variable sig.    </a:t>
            </a:r>
            <a:r>
              <a:rPr lang="en-US" altLang="ja-JP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endParaRPr lang="en-US" altLang="ja-JP" sz="2000" dirty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54496" y="4812803"/>
            <a:ext cx="2418383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80"/>
              </a:lnSpc>
            </a:pPr>
            <a:r>
              <a:rPr lang="en-US" altLang="ja-JP" sz="20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</a:t>
            </a:r>
            <a:r>
              <a:rPr lang="en-US" altLang="ja-JP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Cold reflection</a:t>
            </a:r>
            <a:br>
              <a:rPr lang="en-US" altLang="ja-JP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</a:br>
            <a:r>
              <a:rPr lang="en-US" altLang="ja-JP" sz="2000" dirty="0" smtClean="0">
                <a:solidFill>
                  <a:srgbClr val="000000"/>
                </a:solidFill>
                <a:latin typeface="ヒラギノ丸ゴ Pro W4"/>
                <a:ea typeface="ヒラギノ丸ゴ Pro W4"/>
                <a:cs typeface="ヒラギノ丸ゴ Pro W4"/>
              </a:rPr>
              <a:t>+</a:t>
            </a:r>
            <a:r>
              <a:rPr kumimoji="1" lang="en-US" altLang="ja-JP" sz="2000" i="1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Γ</a:t>
            </a:r>
            <a:r>
              <a:rPr kumimoji="1" lang="en-US" altLang="ja-JP" sz="20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〜1.5 </a:t>
            </a:r>
            <a:r>
              <a:rPr kumimoji="1" lang="en-US" altLang="ja-JP" sz="2000" dirty="0" err="1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abs.</a:t>
            </a:r>
            <a:r>
              <a:rPr lang="en-US" altLang="ja-JP" sz="2000" dirty="0" err="1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PL</a:t>
            </a:r>
            <a:endParaRPr kumimoji="1" lang="en-US" altLang="ja-JP" sz="2000" dirty="0" smtClean="0">
              <a:solidFill>
                <a:srgbClr val="B600AE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lnSpc>
                <a:spcPts val="2580"/>
              </a:lnSpc>
              <a:spcBef>
                <a:spcPts val="1200"/>
              </a:spcBef>
            </a:pPr>
            <a:r>
              <a:rPr lang="en-US" altLang="ja-JP" sz="2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</a:t>
            </a:r>
            <a:r>
              <a:rPr lang="en-US" altLang="ja-JP" sz="2000" i="1" dirty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Γ</a:t>
            </a:r>
            <a:r>
              <a:rPr lang="en-US" altLang="ja-JP" sz="2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〜2.4 </a:t>
            </a:r>
            <a:r>
              <a:rPr lang="en-US" altLang="ja-JP" sz="2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PL</a:t>
            </a:r>
            <a:endParaRPr lang="en-US" altLang="ja-JP" sz="2000" dirty="0">
              <a:solidFill>
                <a:srgbClr val="008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9" name="フリーフォーム 38"/>
          <p:cNvSpPr/>
          <p:nvPr/>
        </p:nvSpPr>
        <p:spPr>
          <a:xfrm>
            <a:off x="5638800" y="1817603"/>
            <a:ext cx="3007360" cy="1937436"/>
          </a:xfrm>
          <a:custGeom>
            <a:avLst/>
            <a:gdLst>
              <a:gd name="connsiteX0" fmla="*/ 0 w 3300404"/>
              <a:gd name="connsiteY0" fmla="*/ 1813293 h 1813293"/>
              <a:gd name="connsiteX1" fmla="*/ 476261 w 3300404"/>
              <a:gd name="connsiteY1" fmla="*/ 1345370 h 1813293"/>
              <a:gd name="connsiteX2" fmla="*/ 919100 w 3300404"/>
              <a:gd name="connsiteY2" fmla="*/ 969360 h 1813293"/>
              <a:gd name="connsiteX3" fmla="*/ 960877 w 3300404"/>
              <a:gd name="connsiteY3" fmla="*/ 91 h 1813293"/>
              <a:gd name="connsiteX4" fmla="*/ 994299 w 3300404"/>
              <a:gd name="connsiteY4" fmla="*/ 910870 h 1813293"/>
              <a:gd name="connsiteX5" fmla="*/ 1027721 w 3300404"/>
              <a:gd name="connsiteY5" fmla="*/ 902514 h 1813293"/>
              <a:gd name="connsiteX6" fmla="*/ 1069498 w 3300404"/>
              <a:gd name="connsiteY6" fmla="*/ 802245 h 1813293"/>
              <a:gd name="connsiteX7" fmla="*/ 1144697 w 3300404"/>
              <a:gd name="connsiteY7" fmla="*/ 885803 h 1813293"/>
              <a:gd name="connsiteX8" fmla="*/ 1219896 w 3300404"/>
              <a:gd name="connsiteY8" fmla="*/ 1019495 h 1813293"/>
              <a:gd name="connsiteX9" fmla="*/ 1445493 w 3300404"/>
              <a:gd name="connsiteY9" fmla="*/ 827312 h 1813293"/>
              <a:gd name="connsiteX10" fmla="*/ 1804778 w 3300404"/>
              <a:gd name="connsiteY10" fmla="*/ 618418 h 1813293"/>
              <a:gd name="connsiteX11" fmla="*/ 2155707 w 3300404"/>
              <a:gd name="connsiteY11" fmla="*/ 442947 h 1813293"/>
              <a:gd name="connsiteX12" fmla="*/ 2423082 w 3300404"/>
              <a:gd name="connsiteY12" fmla="*/ 359389 h 1813293"/>
              <a:gd name="connsiteX13" fmla="*/ 2732233 w 3300404"/>
              <a:gd name="connsiteY13" fmla="*/ 334322 h 1813293"/>
              <a:gd name="connsiteX14" fmla="*/ 3108229 w 3300404"/>
              <a:gd name="connsiteY14" fmla="*/ 300899 h 1813293"/>
              <a:gd name="connsiteX15" fmla="*/ 3266982 w 3300404"/>
              <a:gd name="connsiteY15" fmla="*/ 317610 h 1813293"/>
              <a:gd name="connsiteX16" fmla="*/ 3300404 w 3300404"/>
              <a:gd name="connsiteY16" fmla="*/ 300899 h 1813293"/>
              <a:gd name="connsiteX0" fmla="*/ 0 w 3300404"/>
              <a:gd name="connsiteY0" fmla="*/ 1813293 h 1813293"/>
              <a:gd name="connsiteX1" fmla="*/ 476261 w 3300404"/>
              <a:gd name="connsiteY1" fmla="*/ 1345370 h 1813293"/>
              <a:gd name="connsiteX2" fmla="*/ 919100 w 3300404"/>
              <a:gd name="connsiteY2" fmla="*/ 969360 h 1813293"/>
              <a:gd name="connsiteX3" fmla="*/ 960877 w 3300404"/>
              <a:gd name="connsiteY3" fmla="*/ 91 h 1813293"/>
              <a:gd name="connsiteX4" fmla="*/ 994299 w 3300404"/>
              <a:gd name="connsiteY4" fmla="*/ 910870 h 1813293"/>
              <a:gd name="connsiteX5" fmla="*/ 1027721 w 3300404"/>
              <a:gd name="connsiteY5" fmla="*/ 902514 h 1813293"/>
              <a:gd name="connsiteX6" fmla="*/ 1069498 w 3300404"/>
              <a:gd name="connsiteY6" fmla="*/ 802245 h 1813293"/>
              <a:gd name="connsiteX7" fmla="*/ 1144697 w 3300404"/>
              <a:gd name="connsiteY7" fmla="*/ 885803 h 1813293"/>
              <a:gd name="connsiteX8" fmla="*/ 1219896 w 3300404"/>
              <a:gd name="connsiteY8" fmla="*/ 1019495 h 1813293"/>
              <a:gd name="connsiteX9" fmla="*/ 1445493 w 3300404"/>
              <a:gd name="connsiteY9" fmla="*/ 827312 h 1813293"/>
              <a:gd name="connsiteX10" fmla="*/ 1804778 w 3300404"/>
              <a:gd name="connsiteY10" fmla="*/ 618418 h 1813293"/>
              <a:gd name="connsiteX11" fmla="*/ 2155707 w 3300404"/>
              <a:gd name="connsiteY11" fmla="*/ 442947 h 1813293"/>
              <a:gd name="connsiteX12" fmla="*/ 2423082 w 3300404"/>
              <a:gd name="connsiteY12" fmla="*/ 359389 h 1813293"/>
              <a:gd name="connsiteX13" fmla="*/ 2732233 w 3300404"/>
              <a:gd name="connsiteY13" fmla="*/ 254203 h 1813293"/>
              <a:gd name="connsiteX14" fmla="*/ 3108229 w 3300404"/>
              <a:gd name="connsiteY14" fmla="*/ 300899 h 1813293"/>
              <a:gd name="connsiteX15" fmla="*/ 3266982 w 3300404"/>
              <a:gd name="connsiteY15" fmla="*/ 317610 h 1813293"/>
              <a:gd name="connsiteX16" fmla="*/ 3300404 w 3300404"/>
              <a:gd name="connsiteY16" fmla="*/ 300899 h 1813293"/>
              <a:gd name="connsiteX0" fmla="*/ 0 w 3300428"/>
              <a:gd name="connsiteY0" fmla="*/ 1813293 h 1813293"/>
              <a:gd name="connsiteX1" fmla="*/ 476261 w 3300428"/>
              <a:gd name="connsiteY1" fmla="*/ 1345370 h 1813293"/>
              <a:gd name="connsiteX2" fmla="*/ 919100 w 3300428"/>
              <a:gd name="connsiteY2" fmla="*/ 969360 h 1813293"/>
              <a:gd name="connsiteX3" fmla="*/ 960877 w 3300428"/>
              <a:gd name="connsiteY3" fmla="*/ 91 h 1813293"/>
              <a:gd name="connsiteX4" fmla="*/ 994299 w 3300428"/>
              <a:gd name="connsiteY4" fmla="*/ 910870 h 1813293"/>
              <a:gd name="connsiteX5" fmla="*/ 1027721 w 3300428"/>
              <a:gd name="connsiteY5" fmla="*/ 902514 h 1813293"/>
              <a:gd name="connsiteX6" fmla="*/ 1069498 w 3300428"/>
              <a:gd name="connsiteY6" fmla="*/ 802245 h 1813293"/>
              <a:gd name="connsiteX7" fmla="*/ 1144697 w 3300428"/>
              <a:gd name="connsiteY7" fmla="*/ 885803 h 1813293"/>
              <a:gd name="connsiteX8" fmla="*/ 1219896 w 3300428"/>
              <a:gd name="connsiteY8" fmla="*/ 1019495 h 1813293"/>
              <a:gd name="connsiteX9" fmla="*/ 1445493 w 3300428"/>
              <a:gd name="connsiteY9" fmla="*/ 827312 h 1813293"/>
              <a:gd name="connsiteX10" fmla="*/ 1804778 w 3300428"/>
              <a:gd name="connsiteY10" fmla="*/ 618418 h 1813293"/>
              <a:gd name="connsiteX11" fmla="*/ 2155707 w 3300428"/>
              <a:gd name="connsiteY11" fmla="*/ 442947 h 1813293"/>
              <a:gd name="connsiteX12" fmla="*/ 2423082 w 3300428"/>
              <a:gd name="connsiteY12" fmla="*/ 359389 h 1813293"/>
              <a:gd name="connsiteX13" fmla="*/ 2732233 w 3300428"/>
              <a:gd name="connsiteY13" fmla="*/ 254203 h 1813293"/>
              <a:gd name="connsiteX14" fmla="*/ 3087073 w 3300428"/>
              <a:gd name="connsiteY14" fmla="*/ 211878 h 1813293"/>
              <a:gd name="connsiteX15" fmla="*/ 3266982 w 3300428"/>
              <a:gd name="connsiteY15" fmla="*/ 317610 h 1813293"/>
              <a:gd name="connsiteX16" fmla="*/ 3300404 w 3300428"/>
              <a:gd name="connsiteY16" fmla="*/ 300899 h 1813293"/>
              <a:gd name="connsiteX0" fmla="*/ 0 w 3300428"/>
              <a:gd name="connsiteY0" fmla="*/ 1813293 h 1813293"/>
              <a:gd name="connsiteX1" fmla="*/ 476261 w 3300428"/>
              <a:gd name="connsiteY1" fmla="*/ 1345370 h 1813293"/>
              <a:gd name="connsiteX2" fmla="*/ 919100 w 3300428"/>
              <a:gd name="connsiteY2" fmla="*/ 969360 h 1813293"/>
              <a:gd name="connsiteX3" fmla="*/ 960877 w 3300428"/>
              <a:gd name="connsiteY3" fmla="*/ 91 h 1813293"/>
              <a:gd name="connsiteX4" fmla="*/ 994299 w 3300428"/>
              <a:gd name="connsiteY4" fmla="*/ 910870 h 1813293"/>
              <a:gd name="connsiteX5" fmla="*/ 1027721 w 3300428"/>
              <a:gd name="connsiteY5" fmla="*/ 902514 h 1813293"/>
              <a:gd name="connsiteX6" fmla="*/ 1069498 w 3300428"/>
              <a:gd name="connsiteY6" fmla="*/ 802245 h 1813293"/>
              <a:gd name="connsiteX7" fmla="*/ 1144697 w 3300428"/>
              <a:gd name="connsiteY7" fmla="*/ 885803 h 1813293"/>
              <a:gd name="connsiteX8" fmla="*/ 1219896 w 3300428"/>
              <a:gd name="connsiteY8" fmla="*/ 1019495 h 1813293"/>
              <a:gd name="connsiteX9" fmla="*/ 1445493 w 3300428"/>
              <a:gd name="connsiteY9" fmla="*/ 827312 h 1813293"/>
              <a:gd name="connsiteX10" fmla="*/ 1804778 w 3300428"/>
              <a:gd name="connsiteY10" fmla="*/ 618418 h 1813293"/>
              <a:gd name="connsiteX11" fmla="*/ 2155707 w 3300428"/>
              <a:gd name="connsiteY11" fmla="*/ 442947 h 1813293"/>
              <a:gd name="connsiteX12" fmla="*/ 2423082 w 3300428"/>
              <a:gd name="connsiteY12" fmla="*/ 359389 h 1813293"/>
              <a:gd name="connsiteX13" fmla="*/ 2732233 w 3300428"/>
              <a:gd name="connsiteY13" fmla="*/ 254203 h 1813293"/>
              <a:gd name="connsiteX14" fmla="*/ 3087073 w 3300428"/>
              <a:gd name="connsiteY14" fmla="*/ 211878 h 1813293"/>
              <a:gd name="connsiteX15" fmla="*/ 3266982 w 3300428"/>
              <a:gd name="connsiteY15" fmla="*/ 317610 h 1813293"/>
              <a:gd name="connsiteX16" fmla="*/ 3300404 w 3300428"/>
              <a:gd name="connsiteY16" fmla="*/ 185172 h 1813293"/>
              <a:gd name="connsiteX0" fmla="*/ 0 w 3300404"/>
              <a:gd name="connsiteY0" fmla="*/ 1813293 h 1813293"/>
              <a:gd name="connsiteX1" fmla="*/ 476261 w 3300404"/>
              <a:gd name="connsiteY1" fmla="*/ 1345370 h 1813293"/>
              <a:gd name="connsiteX2" fmla="*/ 919100 w 3300404"/>
              <a:gd name="connsiteY2" fmla="*/ 969360 h 1813293"/>
              <a:gd name="connsiteX3" fmla="*/ 960877 w 3300404"/>
              <a:gd name="connsiteY3" fmla="*/ 91 h 1813293"/>
              <a:gd name="connsiteX4" fmla="*/ 994299 w 3300404"/>
              <a:gd name="connsiteY4" fmla="*/ 910870 h 1813293"/>
              <a:gd name="connsiteX5" fmla="*/ 1027721 w 3300404"/>
              <a:gd name="connsiteY5" fmla="*/ 902514 h 1813293"/>
              <a:gd name="connsiteX6" fmla="*/ 1069498 w 3300404"/>
              <a:gd name="connsiteY6" fmla="*/ 802245 h 1813293"/>
              <a:gd name="connsiteX7" fmla="*/ 1144697 w 3300404"/>
              <a:gd name="connsiteY7" fmla="*/ 885803 h 1813293"/>
              <a:gd name="connsiteX8" fmla="*/ 1219896 w 3300404"/>
              <a:gd name="connsiteY8" fmla="*/ 1019495 h 1813293"/>
              <a:gd name="connsiteX9" fmla="*/ 1445493 w 3300404"/>
              <a:gd name="connsiteY9" fmla="*/ 827312 h 1813293"/>
              <a:gd name="connsiteX10" fmla="*/ 1804778 w 3300404"/>
              <a:gd name="connsiteY10" fmla="*/ 618418 h 1813293"/>
              <a:gd name="connsiteX11" fmla="*/ 2155707 w 3300404"/>
              <a:gd name="connsiteY11" fmla="*/ 442947 h 1813293"/>
              <a:gd name="connsiteX12" fmla="*/ 2423082 w 3300404"/>
              <a:gd name="connsiteY12" fmla="*/ 359389 h 1813293"/>
              <a:gd name="connsiteX13" fmla="*/ 2732233 w 3300404"/>
              <a:gd name="connsiteY13" fmla="*/ 254203 h 1813293"/>
              <a:gd name="connsiteX14" fmla="*/ 3087073 w 3300404"/>
              <a:gd name="connsiteY14" fmla="*/ 211878 h 1813293"/>
              <a:gd name="connsiteX15" fmla="*/ 3224670 w 3300404"/>
              <a:gd name="connsiteY15" fmla="*/ 184078 h 1813293"/>
              <a:gd name="connsiteX16" fmla="*/ 3300404 w 3300404"/>
              <a:gd name="connsiteY16" fmla="*/ 185172 h 1813293"/>
              <a:gd name="connsiteX0" fmla="*/ 0 w 3300404"/>
              <a:gd name="connsiteY0" fmla="*/ 1813293 h 1813293"/>
              <a:gd name="connsiteX1" fmla="*/ 476261 w 3300404"/>
              <a:gd name="connsiteY1" fmla="*/ 1345370 h 1813293"/>
              <a:gd name="connsiteX2" fmla="*/ 919100 w 3300404"/>
              <a:gd name="connsiteY2" fmla="*/ 969360 h 1813293"/>
              <a:gd name="connsiteX3" fmla="*/ 960877 w 3300404"/>
              <a:gd name="connsiteY3" fmla="*/ 91 h 1813293"/>
              <a:gd name="connsiteX4" fmla="*/ 994299 w 3300404"/>
              <a:gd name="connsiteY4" fmla="*/ 910870 h 1813293"/>
              <a:gd name="connsiteX5" fmla="*/ 1027721 w 3300404"/>
              <a:gd name="connsiteY5" fmla="*/ 902514 h 1813293"/>
              <a:gd name="connsiteX6" fmla="*/ 1069498 w 3300404"/>
              <a:gd name="connsiteY6" fmla="*/ 802245 h 1813293"/>
              <a:gd name="connsiteX7" fmla="*/ 1144697 w 3300404"/>
              <a:gd name="connsiteY7" fmla="*/ 885803 h 1813293"/>
              <a:gd name="connsiteX8" fmla="*/ 1219896 w 3300404"/>
              <a:gd name="connsiteY8" fmla="*/ 1019495 h 1813293"/>
              <a:gd name="connsiteX9" fmla="*/ 1466649 w 3300404"/>
              <a:gd name="connsiteY9" fmla="*/ 862920 h 1813293"/>
              <a:gd name="connsiteX10" fmla="*/ 1804778 w 3300404"/>
              <a:gd name="connsiteY10" fmla="*/ 618418 h 1813293"/>
              <a:gd name="connsiteX11" fmla="*/ 2155707 w 3300404"/>
              <a:gd name="connsiteY11" fmla="*/ 442947 h 1813293"/>
              <a:gd name="connsiteX12" fmla="*/ 2423082 w 3300404"/>
              <a:gd name="connsiteY12" fmla="*/ 359389 h 1813293"/>
              <a:gd name="connsiteX13" fmla="*/ 2732233 w 3300404"/>
              <a:gd name="connsiteY13" fmla="*/ 254203 h 1813293"/>
              <a:gd name="connsiteX14" fmla="*/ 3087073 w 3300404"/>
              <a:gd name="connsiteY14" fmla="*/ 211878 h 1813293"/>
              <a:gd name="connsiteX15" fmla="*/ 3224670 w 3300404"/>
              <a:gd name="connsiteY15" fmla="*/ 184078 h 1813293"/>
              <a:gd name="connsiteX16" fmla="*/ 3300404 w 3300404"/>
              <a:gd name="connsiteY16" fmla="*/ 185172 h 1813293"/>
              <a:gd name="connsiteX0" fmla="*/ 0 w 3300404"/>
              <a:gd name="connsiteY0" fmla="*/ 1813293 h 1813293"/>
              <a:gd name="connsiteX1" fmla="*/ 518574 w 3300404"/>
              <a:gd name="connsiteY1" fmla="*/ 1380978 h 1813293"/>
              <a:gd name="connsiteX2" fmla="*/ 919100 w 3300404"/>
              <a:gd name="connsiteY2" fmla="*/ 969360 h 1813293"/>
              <a:gd name="connsiteX3" fmla="*/ 960877 w 3300404"/>
              <a:gd name="connsiteY3" fmla="*/ 91 h 1813293"/>
              <a:gd name="connsiteX4" fmla="*/ 994299 w 3300404"/>
              <a:gd name="connsiteY4" fmla="*/ 910870 h 1813293"/>
              <a:gd name="connsiteX5" fmla="*/ 1027721 w 3300404"/>
              <a:gd name="connsiteY5" fmla="*/ 902514 h 1813293"/>
              <a:gd name="connsiteX6" fmla="*/ 1069498 w 3300404"/>
              <a:gd name="connsiteY6" fmla="*/ 802245 h 1813293"/>
              <a:gd name="connsiteX7" fmla="*/ 1144697 w 3300404"/>
              <a:gd name="connsiteY7" fmla="*/ 885803 h 1813293"/>
              <a:gd name="connsiteX8" fmla="*/ 1219896 w 3300404"/>
              <a:gd name="connsiteY8" fmla="*/ 1019495 h 1813293"/>
              <a:gd name="connsiteX9" fmla="*/ 1466649 w 3300404"/>
              <a:gd name="connsiteY9" fmla="*/ 862920 h 1813293"/>
              <a:gd name="connsiteX10" fmla="*/ 1804778 w 3300404"/>
              <a:gd name="connsiteY10" fmla="*/ 618418 h 1813293"/>
              <a:gd name="connsiteX11" fmla="*/ 2155707 w 3300404"/>
              <a:gd name="connsiteY11" fmla="*/ 442947 h 1813293"/>
              <a:gd name="connsiteX12" fmla="*/ 2423082 w 3300404"/>
              <a:gd name="connsiteY12" fmla="*/ 359389 h 1813293"/>
              <a:gd name="connsiteX13" fmla="*/ 2732233 w 3300404"/>
              <a:gd name="connsiteY13" fmla="*/ 254203 h 1813293"/>
              <a:gd name="connsiteX14" fmla="*/ 3087073 w 3300404"/>
              <a:gd name="connsiteY14" fmla="*/ 211878 h 1813293"/>
              <a:gd name="connsiteX15" fmla="*/ 3224670 w 3300404"/>
              <a:gd name="connsiteY15" fmla="*/ 184078 h 1813293"/>
              <a:gd name="connsiteX16" fmla="*/ 3300404 w 3300404"/>
              <a:gd name="connsiteY16" fmla="*/ 185172 h 1813293"/>
              <a:gd name="connsiteX0" fmla="*/ 0 w 3131153"/>
              <a:gd name="connsiteY0" fmla="*/ 1697566 h 1697566"/>
              <a:gd name="connsiteX1" fmla="*/ 349323 w 3131153"/>
              <a:gd name="connsiteY1" fmla="*/ 1380978 h 1697566"/>
              <a:gd name="connsiteX2" fmla="*/ 749849 w 3131153"/>
              <a:gd name="connsiteY2" fmla="*/ 969360 h 1697566"/>
              <a:gd name="connsiteX3" fmla="*/ 791626 w 3131153"/>
              <a:gd name="connsiteY3" fmla="*/ 91 h 1697566"/>
              <a:gd name="connsiteX4" fmla="*/ 825048 w 3131153"/>
              <a:gd name="connsiteY4" fmla="*/ 910870 h 1697566"/>
              <a:gd name="connsiteX5" fmla="*/ 858470 w 3131153"/>
              <a:gd name="connsiteY5" fmla="*/ 902514 h 1697566"/>
              <a:gd name="connsiteX6" fmla="*/ 900247 w 3131153"/>
              <a:gd name="connsiteY6" fmla="*/ 802245 h 1697566"/>
              <a:gd name="connsiteX7" fmla="*/ 975446 w 3131153"/>
              <a:gd name="connsiteY7" fmla="*/ 885803 h 1697566"/>
              <a:gd name="connsiteX8" fmla="*/ 1050645 w 3131153"/>
              <a:gd name="connsiteY8" fmla="*/ 1019495 h 1697566"/>
              <a:gd name="connsiteX9" fmla="*/ 1297398 w 3131153"/>
              <a:gd name="connsiteY9" fmla="*/ 862920 h 1697566"/>
              <a:gd name="connsiteX10" fmla="*/ 1635527 w 3131153"/>
              <a:gd name="connsiteY10" fmla="*/ 618418 h 1697566"/>
              <a:gd name="connsiteX11" fmla="*/ 1986456 w 3131153"/>
              <a:gd name="connsiteY11" fmla="*/ 442947 h 1697566"/>
              <a:gd name="connsiteX12" fmla="*/ 2253831 w 3131153"/>
              <a:gd name="connsiteY12" fmla="*/ 359389 h 1697566"/>
              <a:gd name="connsiteX13" fmla="*/ 2562982 w 3131153"/>
              <a:gd name="connsiteY13" fmla="*/ 254203 h 1697566"/>
              <a:gd name="connsiteX14" fmla="*/ 2917822 w 3131153"/>
              <a:gd name="connsiteY14" fmla="*/ 211878 h 1697566"/>
              <a:gd name="connsiteX15" fmla="*/ 3055419 w 3131153"/>
              <a:gd name="connsiteY15" fmla="*/ 184078 h 1697566"/>
              <a:gd name="connsiteX16" fmla="*/ 3131153 w 3131153"/>
              <a:gd name="connsiteY16" fmla="*/ 185172 h 169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31153" h="1697566">
                <a:moveTo>
                  <a:pt x="0" y="1697566"/>
                </a:moveTo>
                <a:cubicBezTo>
                  <a:pt x="161539" y="1533932"/>
                  <a:pt x="224348" y="1502346"/>
                  <a:pt x="349323" y="1380978"/>
                </a:cubicBezTo>
                <a:cubicBezTo>
                  <a:pt x="474298" y="1259610"/>
                  <a:pt x="676132" y="1199508"/>
                  <a:pt x="749849" y="969360"/>
                </a:cubicBezTo>
                <a:cubicBezTo>
                  <a:pt x="823566" y="739212"/>
                  <a:pt x="779093" y="9839"/>
                  <a:pt x="791626" y="91"/>
                </a:cubicBezTo>
                <a:cubicBezTo>
                  <a:pt x="804159" y="-9657"/>
                  <a:pt x="813907" y="760466"/>
                  <a:pt x="825048" y="910870"/>
                </a:cubicBezTo>
                <a:cubicBezTo>
                  <a:pt x="836189" y="1061274"/>
                  <a:pt x="845937" y="920618"/>
                  <a:pt x="858470" y="902514"/>
                </a:cubicBezTo>
                <a:cubicBezTo>
                  <a:pt x="871003" y="884410"/>
                  <a:pt x="880751" y="805030"/>
                  <a:pt x="900247" y="802245"/>
                </a:cubicBezTo>
                <a:cubicBezTo>
                  <a:pt x="919743" y="799460"/>
                  <a:pt x="950380" y="849595"/>
                  <a:pt x="975446" y="885803"/>
                </a:cubicBezTo>
                <a:cubicBezTo>
                  <a:pt x="1000512" y="922011"/>
                  <a:pt x="996986" y="1023309"/>
                  <a:pt x="1050645" y="1019495"/>
                </a:cubicBezTo>
                <a:cubicBezTo>
                  <a:pt x="1104304" y="1015681"/>
                  <a:pt x="1199918" y="929766"/>
                  <a:pt x="1297398" y="862920"/>
                </a:cubicBezTo>
                <a:cubicBezTo>
                  <a:pt x="1394878" y="796074"/>
                  <a:pt x="1520684" y="688414"/>
                  <a:pt x="1635527" y="618418"/>
                </a:cubicBezTo>
                <a:cubicBezTo>
                  <a:pt x="1750370" y="548423"/>
                  <a:pt x="1883405" y="486118"/>
                  <a:pt x="1986456" y="442947"/>
                </a:cubicBezTo>
                <a:cubicBezTo>
                  <a:pt x="2089507" y="399776"/>
                  <a:pt x="2157743" y="390846"/>
                  <a:pt x="2253831" y="359389"/>
                </a:cubicBezTo>
                <a:cubicBezTo>
                  <a:pt x="2349919" y="327932"/>
                  <a:pt x="2452317" y="278788"/>
                  <a:pt x="2562982" y="254203"/>
                </a:cubicBezTo>
                <a:cubicBezTo>
                  <a:pt x="2673647" y="229618"/>
                  <a:pt x="2835749" y="223565"/>
                  <a:pt x="2917822" y="211878"/>
                </a:cubicBezTo>
                <a:cubicBezTo>
                  <a:pt x="2999895" y="200191"/>
                  <a:pt x="3019864" y="188529"/>
                  <a:pt x="3055419" y="184078"/>
                </a:cubicBezTo>
                <a:cubicBezTo>
                  <a:pt x="3090974" y="179627"/>
                  <a:pt x="3131153" y="185172"/>
                  <a:pt x="3131153" y="185172"/>
                </a:cubicBezTo>
              </a:path>
            </a:pathLst>
          </a:cu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5106462" y="1927296"/>
            <a:ext cx="3560018" cy="1799501"/>
          </a:xfrm>
          <a:custGeom>
            <a:avLst/>
            <a:gdLst>
              <a:gd name="connsiteX0" fmla="*/ 0 w 3258627"/>
              <a:gd name="connsiteY0" fmla="*/ 1671154 h 1671154"/>
              <a:gd name="connsiteX1" fmla="*/ 75199 w 3258627"/>
              <a:gd name="connsiteY1" fmla="*/ 1428837 h 1671154"/>
              <a:gd name="connsiteX2" fmla="*/ 225597 w 3258627"/>
              <a:gd name="connsiteY2" fmla="*/ 1086250 h 1671154"/>
              <a:gd name="connsiteX3" fmla="*/ 350929 w 3258627"/>
              <a:gd name="connsiteY3" fmla="*/ 869000 h 1671154"/>
              <a:gd name="connsiteX4" fmla="*/ 492971 w 3258627"/>
              <a:gd name="connsiteY4" fmla="*/ 693529 h 1671154"/>
              <a:gd name="connsiteX5" fmla="*/ 785412 w 3258627"/>
              <a:gd name="connsiteY5" fmla="*/ 442856 h 1671154"/>
              <a:gd name="connsiteX6" fmla="*/ 1002654 w 3258627"/>
              <a:gd name="connsiteY6" fmla="*/ 359298 h 1671154"/>
              <a:gd name="connsiteX7" fmla="*/ 1186474 w 3258627"/>
              <a:gd name="connsiteY7" fmla="*/ 267385 h 1671154"/>
              <a:gd name="connsiteX8" fmla="*/ 1219896 w 3258627"/>
              <a:gd name="connsiteY8" fmla="*/ 317519 h 1671154"/>
              <a:gd name="connsiteX9" fmla="*/ 1512337 w 3258627"/>
              <a:gd name="connsiteY9" fmla="*/ 233961 h 1671154"/>
              <a:gd name="connsiteX10" fmla="*/ 1955176 w 3258627"/>
              <a:gd name="connsiteY10" fmla="*/ 125336 h 1671154"/>
              <a:gd name="connsiteX11" fmla="*/ 2306105 w 3258627"/>
              <a:gd name="connsiteY11" fmla="*/ 75202 h 1671154"/>
              <a:gd name="connsiteX12" fmla="*/ 2824143 w 3258627"/>
              <a:gd name="connsiteY12" fmla="*/ 16711 h 1671154"/>
              <a:gd name="connsiteX13" fmla="*/ 3258627 w 3258627"/>
              <a:gd name="connsiteY13" fmla="*/ 0 h 167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58627" h="1671154">
                <a:moveTo>
                  <a:pt x="0" y="1671154"/>
                </a:moveTo>
                <a:cubicBezTo>
                  <a:pt x="18800" y="1598737"/>
                  <a:pt x="37600" y="1526321"/>
                  <a:pt x="75199" y="1428837"/>
                </a:cubicBezTo>
                <a:cubicBezTo>
                  <a:pt x="112799" y="1331353"/>
                  <a:pt x="179642" y="1179556"/>
                  <a:pt x="225597" y="1086250"/>
                </a:cubicBezTo>
                <a:cubicBezTo>
                  <a:pt x="271552" y="992944"/>
                  <a:pt x="306367" y="934453"/>
                  <a:pt x="350929" y="869000"/>
                </a:cubicBezTo>
                <a:cubicBezTo>
                  <a:pt x="395491" y="803547"/>
                  <a:pt x="420557" y="764553"/>
                  <a:pt x="492971" y="693529"/>
                </a:cubicBezTo>
                <a:cubicBezTo>
                  <a:pt x="565385" y="622505"/>
                  <a:pt x="700465" y="498561"/>
                  <a:pt x="785412" y="442856"/>
                </a:cubicBezTo>
                <a:cubicBezTo>
                  <a:pt x="870359" y="387151"/>
                  <a:pt x="935810" y="388543"/>
                  <a:pt x="1002654" y="359298"/>
                </a:cubicBezTo>
                <a:cubicBezTo>
                  <a:pt x="1069498" y="330053"/>
                  <a:pt x="1150267" y="274348"/>
                  <a:pt x="1186474" y="267385"/>
                </a:cubicBezTo>
                <a:cubicBezTo>
                  <a:pt x="1222681" y="260422"/>
                  <a:pt x="1165586" y="323090"/>
                  <a:pt x="1219896" y="317519"/>
                </a:cubicBezTo>
                <a:cubicBezTo>
                  <a:pt x="1274206" y="311948"/>
                  <a:pt x="1389790" y="265992"/>
                  <a:pt x="1512337" y="233961"/>
                </a:cubicBezTo>
                <a:cubicBezTo>
                  <a:pt x="1634884" y="201930"/>
                  <a:pt x="1822881" y="151796"/>
                  <a:pt x="1955176" y="125336"/>
                </a:cubicBezTo>
                <a:cubicBezTo>
                  <a:pt x="2087471" y="98876"/>
                  <a:pt x="2161277" y="93306"/>
                  <a:pt x="2306105" y="75202"/>
                </a:cubicBezTo>
                <a:cubicBezTo>
                  <a:pt x="2450933" y="57098"/>
                  <a:pt x="2665389" y="29245"/>
                  <a:pt x="2824143" y="16711"/>
                </a:cubicBezTo>
                <a:cubicBezTo>
                  <a:pt x="2982897" y="4177"/>
                  <a:pt x="3258627" y="0"/>
                  <a:pt x="3258627" y="0"/>
                </a:cubicBezTo>
              </a:path>
            </a:pathLst>
          </a:custGeom>
          <a:ln w="38100" cmpd="sng">
            <a:solidFill>
              <a:srgbClr val="8500DC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/>
          <p:cNvSpPr/>
          <p:nvPr/>
        </p:nvSpPr>
        <p:spPr>
          <a:xfrm>
            <a:off x="5232400" y="2213236"/>
            <a:ext cx="3413760" cy="274320"/>
          </a:xfrm>
          <a:custGeom>
            <a:avLst/>
            <a:gdLst>
              <a:gd name="connsiteX0" fmla="*/ 0 w 3413760"/>
              <a:gd name="connsiteY0" fmla="*/ 0 h 274320"/>
              <a:gd name="connsiteX1" fmla="*/ 640080 w 3413760"/>
              <a:gd name="connsiteY1" fmla="*/ 10160 h 274320"/>
              <a:gd name="connsiteX2" fmla="*/ 1330960 w 3413760"/>
              <a:gd name="connsiteY2" fmla="*/ 30480 h 274320"/>
              <a:gd name="connsiteX3" fmla="*/ 1971040 w 3413760"/>
              <a:gd name="connsiteY3" fmla="*/ 81280 h 274320"/>
              <a:gd name="connsiteX4" fmla="*/ 2712720 w 3413760"/>
              <a:gd name="connsiteY4" fmla="*/ 142240 h 274320"/>
              <a:gd name="connsiteX5" fmla="*/ 3413760 w 3413760"/>
              <a:gd name="connsiteY5" fmla="*/ 274320 h 274320"/>
              <a:gd name="connsiteX6" fmla="*/ 3413760 w 3413760"/>
              <a:gd name="connsiteY6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3760" h="274320">
                <a:moveTo>
                  <a:pt x="0" y="0"/>
                </a:moveTo>
                <a:lnTo>
                  <a:pt x="640080" y="10160"/>
                </a:lnTo>
                <a:cubicBezTo>
                  <a:pt x="861907" y="15240"/>
                  <a:pt x="1109133" y="18627"/>
                  <a:pt x="1330960" y="30480"/>
                </a:cubicBezTo>
                <a:cubicBezTo>
                  <a:pt x="1552787" y="42333"/>
                  <a:pt x="1971040" y="81280"/>
                  <a:pt x="1971040" y="81280"/>
                </a:cubicBezTo>
                <a:cubicBezTo>
                  <a:pt x="2201333" y="99907"/>
                  <a:pt x="2472267" y="110067"/>
                  <a:pt x="2712720" y="142240"/>
                </a:cubicBezTo>
                <a:cubicBezTo>
                  <a:pt x="2953173" y="174413"/>
                  <a:pt x="3413760" y="274320"/>
                  <a:pt x="3413760" y="274320"/>
                </a:cubicBezTo>
                <a:lnTo>
                  <a:pt x="3413760" y="274320"/>
                </a:lnTo>
              </a:path>
            </a:pathLst>
          </a:cu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左中かっこ 42"/>
          <p:cNvSpPr/>
          <p:nvPr/>
        </p:nvSpPr>
        <p:spPr>
          <a:xfrm rot="10800000">
            <a:off x="4353641" y="4770780"/>
            <a:ext cx="513123" cy="825997"/>
          </a:xfrm>
          <a:prstGeom prst="leftBrac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239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/>
      <p:bldP spid="38" grpId="0"/>
      <p:bldP spid="39" grpId="0" animBg="1"/>
      <p:bldP spid="41" grpId="0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5990683" y="3061228"/>
            <a:ext cx="2955073" cy="2936488"/>
          </a:xfrm>
          <a:prstGeom prst="rect">
            <a:avLst/>
          </a:prstGeom>
          <a:solidFill>
            <a:srgbClr val="93F2A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5990683" y="3061228"/>
            <a:ext cx="2955073" cy="2936488"/>
          </a:xfrm>
          <a:custGeom>
            <a:avLst/>
            <a:gdLst>
              <a:gd name="connsiteX0" fmla="*/ 0 w 2955073"/>
              <a:gd name="connsiteY0" fmla="*/ 0 h 2936488"/>
              <a:gd name="connsiteX1" fmla="*/ 204439 w 2955073"/>
              <a:gd name="connsiteY1" fmla="*/ 18585 h 2936488"/>
              <a:gd name="connsiteX2" fmla="*/ 365512 w 2955073"/>
              <a:gd name="connsiteY2" fmla="*/ 74341 h 2936488"/>
              <a:gd name="connsiteX3" fmla="*/ 514195 w 2955073"/>
              <a:gd name="connsiteY3" fmla="*/ 179658 h 2936488"/>
              <a:gd name="connsiteX4" fmla="*/ 594732 w 2955073"/>
              <a:gd name="connsiteY4" fmla="*/ 291171 h 2936488"/>
              <a:gd name="connsiteX5" fmla="*/ 681463 w 2955073"/>
              <a:gd name="connsiteY5" fmla="*/ 563756 h 2936488"/>
              <a:gd name="connsiteX6" fmla="*/ 731024 w 2955073"/>
              <a:gd name="connsiteY6" fmla="*/ 972634 h 2936488"/>
              <a:gd name="connsiteX7" fmla="*/ 786780 w 2955073"/>
              <a:gd name="connsiteY7" fmla="*/ 1437268 h 2936488"/>
              <a:gd name="connsiteX8" fmla="*/ 879707 w 2955073"/>
              <a:gd name="connsiteY8" fmla="*/ 1994829 h 2936488"/>
              <a:gd name="connsiteX9" fmla="*/ 935463 w 2955073"/>
              <a:gd name="connsiteY9" fmla="*/ 2174488 h 2936488"/>
              <a:gd name="connsiteX10" fmla="*/ 1046976 w 2955073"/>
              <a:gd name="connsiteY10" fmla="*/ 2279805 h 2936488"/>
              <a:gd name="connsiteX11" fmla="*/ 1282390 w 2955073"/>
              <a:gd name="connsiteY11" fmla="*/ 2347951 h 2936488"/>
              <a:gd name="connsiteX12" fmla="*/ 1771805 w 2955073"/>
              <a:gd name="connsiteY12" fmla="*/ 2341756 h 2936488"/>
              <a:gd name="connsiteX13" fmla="*/ 2255024 w 2955073"/>
              <a:gd name="connsiteY13" fmla="*/ 2366536 h 2936488"/>
              <a:gd name="connsiteX14" fmla="*/ 2955073 w 2955073"/>
              <a:gd name="connsiteY14" fmla="*/ 2360341 h 2936488"/>
              <a:gd name="connsiteX15" fmla="*/ 2936488 w 2955073"/>
              <a:gd name="connsiteY15" fmla="*/ 2936488 h 2936488"/>
              <a:gd name="connsiteX16" fmla="*/ 18585 w 2955073"/>
              <a:gd name="connsiteY16" fmla="*/ 2924097 h 2936488"/>
              <a:gd name="connsiteX17" fmla="*/ 0 w 2955073"/>
              <a:gd name="connsiteY17" fmla="*/ 0 h 2936488"/>
              <a:gd name="connsiteX0" fmla="*/ 0 w 2955073"/>
              <a:gd name="connsiteY0" fmla="*/ 0 h 2936488"/>
              <a:gd name="connsiteX1" fmla="*/ 204439 w 2955073"/>
              <a:gd name="connsiteY1" fmla="*/ 18585 h 2936488"/>
              <a:gd name="connsiteX2" fmla="*/ 365512 w 2955073"/>
              <a:gd name="connsiteY2" fmla="*/ 74341 h 2936488"/>
              <a:gd name="connsiteX3" fmla="*/ 514195 w 2955073"/>
              <a:gd name="connsiteY3" fmla="*/ 179658 h 2936488"/>
              <a:gd name="connsiteX4" fmla="*/ 594732 w 2955073"/>
              <a:gd name="connsiteY4" fmla="*/ 291171 h 2936488"/>
              <a:gd name="connsiteX5" fmla="*/ 681463 w 2955073"/>
              <a:gd name="connsiteY5" fmla="*/ 563756 h 2936488"/>
              <a:gd name="connsiteX6" fmla="*/ 731024 w 2955073"/>
              <a:gd name="connsiteY6" fmla="*/ 972634 h 2936488"/>
              <a:gd name="connsiteX7" fmla="*/ 620326 w 2955073"/>
              <a:gd name="connsiteY7" fmla="*/ 1009912 h 2936488"/>
              <a:gd name="connsiteX8" fmla="*/ 786780 w 2955073"/>
              <a:gd name="connsiteY8" fmla="*/ 1437268 h 2936488"/>
              <a:gd name="connsiteX9" fmla="*/ 879707 w 2955073"/>
              <a:gd name="connsiteY9" fmla="*/ 1994829 h 2936488"/>
              <a:gd name="connsiteX10" fmla="*/ 935463 w 2955073"/>
              <a:gd name="connsiteY10" fmla="*/ 2174488 h 2936488"/>
              <a:gd name="connsiteX11" fmla="*/ 1046976 w 2955073"/>
              <a:gd name="connsiteY11" fmla="*/ 2279805 h 2936488"/>
              <a:gd name="connsiteX12" fmla="*/ 1282390 w 2955073"/>
              <a:gd name="connsiteY12" fmla="*/ 2347951 h 2936488"/>
              <a:gd name="connsiteX13" fmla="*/ 1771805 w 2955073"/>
              <a:gd name="connsiteY13" fmla="*/ 2341756 h 2936488"/>
              <a:gd name="connsiteX14" fmla="*/ 2255024 w 2955073"/>
              <a:gd name="connsiteY14" fmla="*/ 2366536 h 2936488"/>
              <a:gd name="connsiteX15" fmla="*/ 2955073 w 2955073"/>
              <a:gd name="connsiteY15" fmla="*/ 2360341 h 2936488"/>
              <a:gd name="connsiteX16" fmla="*/ 2936488 w 2955073"/>
              <a:gd name="connsiteY16" fmla="*/ 2936488 h 2936488"/>
              <a:gd name="connsiteX17" fmla="*/ 18585 w 2955073"/>
              <a:gd name="connsiteY17" fmla="*/ 2924097 h 2936488"/>
              <a:gd name="connsiteX18" fmla="*/ 0 w 2955073"/>
              <a:gd name="connsiteY18" fmla="*/ 0 h 2936488"/>
              <a:gd name="connsiteX0" fmla="*/ 0 w 2955073"/>
              <a:gd name="connsiteY0" fmla="*/ 0 h 2936488"/>
              <a:gd name="connsiteX1" fmla="*/ 204439 w 2955073"/>
              <a:gd name="connsiteY1" fmla="*/ 18585 h 2936488"/>
              <a:gd name="connsiteX2" fmla="*/ 365512 w 2955073"/>
              <a:gd name="connsiteY2" fmla="*/ 74341 h 2936488"/>
              <a:gd name="connsiteX3" fmla="*/ 514195 w 2955073"/>
              <a:gd name="connsiteY3" fmla="*/ 179658 h 2936488"/>
              <a:gd name="connsiteX4" fmla="*/ 594732 w 2955073"/>
              <a:gd name="connsiteY4" fmla="*/ 291171 h 2936488"/>
              <a:gd name="connsiteX5" fmla="*/ 534048 w 2955073"/>
              <a:gd name="connsiteY5" fmla="*/ 563756 h 2936488"/>
              <a:gd name="connsiteX6" fmla="*/ 731024 w 2955073"/>
              <a:gd name="connsiteY6" fmla="*/ 972634 h 2936488"/>
              <a:gd name="connsiteX7" fmla="*/ 620326 w 2955073"/>
              <a:gd name="connsiteY7" fmla="*/ 1009912 h 2936488"/>
              <a:gd name="connsiteX8" fmla="*/ 786780 w 2955073"/>
              <a:gd name="connsiteY8" fmla="*/ 1437268 h 2936488"/>
              <a:gd name="connsiteX9" fmla="*/ 879707 w 2955073"/>
              <a:gd name="connsiteY9" fmla="*/ 1994829 h 2936488"/>
              <a:gd name="connsiteX10" fmla="*/ 935463 w 2955073"/>
              <a:gd name="connsiteY10" fmla="*/ 2174488 h 2936488"/>
              <a:gd name="connsiteX11" fmla="*/ 1046976 w 2955073"/>
              <a:gd name="connsiteY11" fmla="*/ 2279805 h 2936488"/>
              <a:gd name="connsiteX12" fmla="*/ 1282390 w 2955073"/>
              <a:gd name="connsiteY12" fmla="*/ 2347951 h 2936488"/>
              <a:gd name="connsiteX13" fmla="*/ 1771805 w 2955073"/>
              <a:gd name="connsiteY13" fmla="*/ 2341756 h 2936488"/>
              <a:gd name="connsiteX14" fmla="*/ 2255024 w 2955073"/>
              <a:gd name="connsiteY14" fmla="*/ 2366536 h 2936488"/>
              <a:gd name="connsiteX15" fmla="*/ 2955073 w 2955073"/>
              <a:gd name="connsiteY15" fmla="*/ 2360341 h 2936488"/>
              <a:gd name="connsiteX16" fmla="*/ 2936488 w 2955073"/>
              <a:gd name="connsiteY16" fmla="*/ 2936488 h 2936488"/>
              <a:gd name="connsiteX17" fmla="*/ 18585 w 2955073"/>
              <a:gd name="connsiteY17" fmla="*/ 2924097 h 2936488"/>
              <a:gd name="connsiteX18" fmla="*/ 0 w 2955073"/>
              <a:gd name="connsiteY18" fmla="*/ 0 h 2936488"/>
              <a:gd name="connsiteX0" fmla="*/ 0 w 2955073"/>
              <a:gd name="connsiteY0" fmla="*/ 0 h 2936488"/>
              <a:gd name="connsiteX1" fmla="*/ 204439 w 2955073"/>
              <a:gd name="connsiteY1" fmla="*/ 18585 h 2936488"/>
              <a:gd name="connsiteX2" fmla="*/ 365512 w 2955073"/>
              <a:gd name="connsiteY2" fmla="*/ 74341 h 2936488"/>
              <a:gd name="connsiteX3" fmla="*/ 514195 w 2955073"/>
              <a:gd name="connsiteY3" fmla="*/ 179658 h 2936488"/>
              <a:gd name="connsiteX4" fmla="*/ 594732 w 2955073"/>
              <a:gd name="connsiteY4" fmla="*/ 291171 h 2936488"/>
              <a:gd name="connsiteX5" fmla="*/ 534048 w 2955073"/>
              <a:gd name="connsiteY5" fmla="*/ 563756 h 2936488"/>
              <a:gd name="connsiteX6" fmla="*/ 606288 w 2955073"/>
              <a:gd name="connsiteY6" fmla="*/ 1006654 h 2936488"/>
              <a:gd name="connsiteX7" fmla="*/ 620326 w 2955073"/>
              <a:gd name="connsiteY7" fmla="*/ 1009912 h 2936488"/>
              <a:gd name="connsiteX8" fmla="*/ 786780 w 2955073"/>
              <a:gd name="connsiteY8" fmla="*/ 1437268 h 2936488"/>
              <a:gd name="connsiteX9" fmla="*/ 879707 w 2955073"/>
              <a:gd name="connsiteY9" fmla="*/ 1994829 h 2936488"/>
              <a:gd name="connsiteX10" fmla="*/ 935463 w 2955073"/>
              <a:gd name="connsiteY10" fmla="*/ 2174488 h 2936488"/>
              <a:gd name="connsiteX11" fmla="*/ 1046976 w 2955073"/>
              <a:gd name="connsiteY11" fmla="*/ 2279805 h 2936488"/>
              <a:gd name="connsiteX12" fmla="*/ 1282390 w 2955073"/>
              <a:gd name="connsiteY12" fmla="*/ 2347951 h 2936488"/>
              <a:gd name="connsiteX13" fmla="*/ 1771805 w 2955073"/>
              <a:gd name="connsiteY13" fmla="*/ 2341756 h 2936488"/>
              <a:gd name="connsiteX14" fmla="*/ 2255024 w 2955073"/>
              <a:gd name="connsiteY14" fmla="*/ 2366536 h 2936488"/>
              <a:gd name="connsiteX15" fmla="*/ 2955073 w 2955073"/>
              <a:gd name="connsiteY15" fmla="*/ 2360341 h 2936488"/>
              <a:gd name="connsiteX16" fmla="*/ 2936488 w 2955073"/>
              <a:gd name="connsiteY16" fmla="*/ 2936488 h 2936488"/>
              <a:gd name="connsiteX17" fmla="*/ 18585 w 2955073"/>
              <a:gd name="connsiteY17" fmla="*/ 2924097 h 2936488"/>
              <a:gd name="connsiteX18" fmla="*/ 0 w 2955073"/>
              <a:gd name="connsiteY18" fmla="*/ 0 h 2936488"/>
              <a:gd name="connsiteX0" fmla="*/ 0 w 2955073"/>
              <a:gd name="connsiteY0" fmla="*/ 0 h 2936488"/>
              <a:gd name="connsiteX1" fmla="*/ 204439 w 2955073"/>
              <a:gd name="connsiteY1" fmla="*/ 18585 h 2936488"/>
              <a:gd name="connsiteX2" fmla="*/ 365512 w 2955073"/>
              <a:gd name="connsiteY2" fmla="*/ 74341 h 2936488"/>
              <a:gd name="connsiteX3" fmla="*/ 514195 w 2955073"/>
              <a:gd name="connsiteY3" fmla="*/ 179658 h 2936488"/>
              <a:gd name="connsiteX4" fmla="*/ 492676 w 2955073"/>
              <a:gd name="connsiteY4" fmla="*/ 313851 h 2936488"/>
              <a:gd name="connsiteX5" fmla="*/ 534048 w 2955073"/>
              <a:gd name="connsiteY5" fmla="*/ 563756 h 2936488"/>
              <a:gd name="connsiteX6" fmla="*/ 606288 w 2955073"/>
              <a:gd name="connsiteY6" fmla="*/ 1006654 h 2936488"/>
              <a:gd name="connsiteX7" fmla="*/ 620326 w 2955073"/>
              <a:gd name="connsiteY7" fmla="*/ 1009912 h 2936488"/>
              <a:gd name="connsiteX8" fmla="*/ 786780 w 2955073"/>
              <a:gd name="connsiteY8" fmla="*/ 1437268 h 2936488"/>
              <a:gd name="connsiteX9" fmla="*/ 879707 w 2955073"/>
              <a:gd name="connsiteY9" fmla="*/ 1994829 h 2936488"/>
              <a:gd name="connsiteX10" fmla="*/ 935463 w 2955073"/>
              <a:gd name="connsiteY10" fmla="*/ 2174488 h 2936488"/>
              <a:gd name="connsiteX11" fmla="*/ 1046976 w 2955073"/>
              <a:gd name="connsiteY11" fmla="*/ 2279805 h 2936488"/>
              <a:gd name="connsiteX12" fmla="*/ 1282390 w 2955073"/>
              <a:gd name="connsiteY12" fmla="*/ 2347951 h 2936488"/>
              <a:gd name="connsiteX13" fmla="*/ 1771805 w 2955073"/>
              <a:gd name="connsiteY13" fmla="*/ 2341756 h 2936488"/>
              <a:gd name="connsiteX14" fmla="*/ 2255024 w 2955073"/>
              <a:gd name="connsiteY14" fmla="*/ 2366536 h 2936488"/>
              <a:gd name="connsiteX15" fmla="*/ 2955073 w 2955073"/>
              <a:gd name="connsiteY15" fmla="*/ 2360341 h 2936488"/>
              <a:gd name="connsiteX16" fmla="*/ 2936488 w 2955073"/>
              <a:gd name="connsiteY16" fmla="*/ 2936488 h 2936488"/>
              <a:gd name="connsiteX17" fmla="*/ 18585 w 2955073"/>
              <a:gd name="connsiteY17" fmla="*/ 2924097 h 2936488"/>
              <a:gd name="connsiteX18" fmla="*/ 0 w 2955073"/>
              <a:gd name="connsiteY18" fmla="*/ 0 h 2936488"/>
              <a:gd name="connsiteX0" fmla="*/ 0 w 2955073"/>
              <a:gd name="connsiteY0" fmla="*/ 0 h 2936488"/>
              <a:gd name="connsiteX1" fmla="*/ 204439 w 2955073"/>
              <a:gd name="connsiteY1" fmla="*/ 18585 h 2936488"/>
              <a:gd name="connsiteX2" fmla="*/ 365512 w 2955073"/>
              <a:gd name="connsiteY2" fmla="*/ 74341 h 2936488"/>
              <a:gd name="connsiteX3" fmla="*/ 457497 w 2955073"/>
              <a:gd name="connsiteY3" fmla="*/ 168318 h 2936488"/>
              <a:gd name="connsiteX4" fmla="*/ 492676 w 2955073"/>
              <a:gd name="connsiteY4" fmla="*/ 313851 h 2936488"/>
              <a:gd name="connsiteX5" fmla="*/ 534048 w 2955073"/>
              <a:gd name="connsiteY5" fmla="*/ 563756 h 2936488"/>
              <a:gd name="connsiteX6" fmla="*/ 606288 w 2955073"/>
              <a:gd name="connsiteY6" fmla="*/ 1006654 h 2936488"/>
              <a:gd name="connsiteX7" fmla="*/ 620326 w 2955073"/>
              <a:gd name="connsiteY7" fmla="*/ 1009912 h 2936488"/>
              <a:gd name="connsiteX8" fmla="*/ 786780 w 2955073"/>
              <a:gd name="connsiteY8" fmla="*/ 1437268 h 2936488"/>
              <a:gd name="connsiteX9" fmla="*/ 879707 w 2955073"/>
              <a:gd name="connsiteY9" fmla="*/ 1994829 h 2936488"/>
              <a:gd name="connsiteX10" fmla="*/ 935463 w 2955073"/>
              <a:gd name="connsiteY10" fmla="*/ 2174488 h 2936488"/>
              <a:gd name="connsiteX11" fmla="*/ 1046976 w 2955073"/>
              <a:gd name="connsiteY11" fmla="*/ 2279805 h 2936488"/>
              <a:gd name="connsiteX12" fmla="*/ 1282390 w 2955073"/>
              <a:gd name="connsiteY12" fmla="*/ 2347951 h 2936488"/>
              <a:gd name="connsiteX13" fmla="*/ 1771805 w 2955073"/>
              <a:gd name="connsiteY13" fmla="*/ 2341756 h 2936488"/>
              <a:gd name="connsiteX14" fmla="*/ 2255024 w 2955073"/>
              <a:gd name="connsiteY14" fmla="*/ 2366536 h 2936488"/>
              <a:gd name="connsiteX15" fmla="*/ 2955073 w 2955073"/>
              <a:gd name="connsiteY15" fmla="*/ 2360341 h 2936488"/>
              <a:gd name="connsiteX16" fmla="*/ 2936488 w 2955073"/>
              <a:gd name="connsiteY16" fmla="*/ 2936488 h 2936488"/>
              <a:gd name="connsiteX17" fmla="*/ 18585 w 2955073"/>
              <a:gd name="connsiteY17" fmla="*/ 2924097 h 2936488"/>
              <a:gd name="connsiteX18" fmla="*/ 0 w 2955073"/>
              <a:gd name="connsiteY18" fmla="*/ 0 h 2936488"/>
              <a:gd name="connsiteX0" fmla="*/ 0 w 2955073"/>
              <a:gd name="connsiteY0" fmla="*/ 0 h 2936488"/>
              <a:gd name="connsiteX1" fmla="*/ 204439 w 2955073"/>
              <a:gd name="connsiteY1" fmla="*/ 18585 h 2936488"/>
              <a:gd name="connsiteX2" fmla="*/ 365512 w 2955073"/>
              <a:gd name="connsiteY2" fmla="*/ 74341 h 2936488"/>
              <a:gd name="connsiteX3" fmla="*/ 457497 w 2955073"/>
              <a:gd name="connsiteY3" fmla="*/ 168318 h 2936488"/>
              <a:gd name="connsiteX4" fmla="*/ 492676 w 2955073"/>
              <a:gd name="connsiteY4" fmla="*/ 313851 h 2936488"/>
              <a:gd name="connsiteX5" fmla="*/ 534048 w 2955073"/>
              <a:gd name="connsiteY5" fmla="*/ 563756 h 2936488"/>
              <a:gd name="connsiteX6" fmla="*/ 606288 w 2955073"/>
              <a:gd name="connsiteY6" fmla="*/ 1006654 h 2936488"/>
              <a:gd name="connsiteX7" fmla="*/ 620326 w 2955073"/>
              <a:gd name="connsiteY7" fmla="*/ 1009912 h 2936488"/>
              <a:gd name="connsiteX8" fmla="*/ 752762 w 2955073"/>
              <a:gd name="connsiteY8" fmla="*/ 1516649 h 2936488"/>
              <a:gd name="connsiteX9" fmla="*/ 879707 w 2955073"/>
              <a:gd name="connsiteY9" fmla="*/ 1994829 h 2936488"/>
              <a:gd name="connsiteX10" fmla="*/ 935463 w 2955073"/>
              <a:gd name="connsiteY10" fmla="*/ 2174488 h 2936488"/>
              <a:gd name="connsiteX11" fmla="*/ 1046976 w 2955073"/>
              <a:gd name="connsiteY11" fmla="*/ 2279805 h 2936488"/>
              <a:gd name="connsiteX12" fmla="*/ 1282390 w 2955073"/>
              <a:gd name="connsiteY12" fmla="*/ 2347951 h 2936488"/>
              <a:gd name="connsiteX13" fmla="*/ 1771805 w 2955073"/>
              <a:gd name="connsiteY13" fmla="*/ 2341756 h 2936488"/>
              <a:gd name="connsiteX14" fmla="*/ 2255024 w 2955073"/>
              <a:gd name="connsiteY14" fmla="*/ 2366536 h 2936488"/>
              <a:gd name="connsiteX15" fmla="*/ 2955073 w 2955073"/>
              <a:gd name="connsiteY15" fmla="*/ 2360341 h 2936488"/>
              <a:gd name="connsiteX16" fmla="*/ 2936488 w 2955073"/>
              <a:gd name="connsiteY16" fmla="*/ 2936488 h 2936488"/>
              <a:gd name="connsiteX17" fmla="*/ 18585 w 2955073"/>
              <a:gd name="connsiteY17" fmla="*/ 2924097 h 2936488"/>
              <a:gd name="connsiteX18" fmla="*/ 0 w 2955073"/>
              <a:gd name="connsiteY18" fmla="*/ 0 h 2936488"/>
              <a:gd name="connsiteX0" fmla="*/ 0 w 2955073"/>
              <a:gd name="connsiteY0" fmla="*/ 0 h 2936488"/>
              <a:gd name="connsiteX1" fmla="*/ 204439 w 2955073"/>
              <a:gd name="connsiteY1" fmla="*/ 18585 h 2936488"/>
              <a:gd name="connsiteX2" fmla="*/ 365512 w 2955073"/>
              <a:gd name="connsiteY2" fmla="*/ 74341 h 2936488"/>
              <a:gd name="connsiteX3" fmla="*/ 457497 w 2955073"/>
              <a:gd name="connsiteY3" fmla="*/ 168318 h 2936488"/>
              <a:gd name="connsiteX4" fmla="*/ 492676 w 2955073"/>
              <a:gd name="connsiteY4" fmla="*/ 313851 h 2936488"/>
              <a:gd name="connsiteX5" fmla="*/ 534048 w 2955073"/>
              <a:gd name="connsiteY5" fmla="*/ 563756 h 2936488"/>
              <a:gd name="connsiteX6" fmla="*/ 606288 w 2955073"/>
              <a:gd name="connsiteY6" fmla="*/ 1006654 h 2936488"/>
              <a:gd name="connsiteX7" fmla="*/ 620326 w 2955073"/>
              <a:gd name="connsiteY7" fmla="*/ 1009912 h 2936488"/>
              <a:gd name="connsiteX8" fmla="*/ 684724 w 2955073"/>
              <a:gd name="connsiteY8" fmla="*/ 1641392 h 2936488"/>
              <a:gd name="connsiteX9" fmla="*/ 879707 w 2955073"/>
              <a:gd name="connsiteY9" fmla="*/ 1994829 h 2936488"/>
              <a:gd name="connsiteX10" fmla="*/ 935463 w 2955073"/>
              <a:gd name="connsiteY10" fmla="*/ 2174488 h 2936488"/>
              <a:gd name="connsiteX11" fmla="*/ 1046976 w 2955073"/>
              <a:gd name="connsiteY11" fmla="*/ 2279805 h 2936488"/>
              <a:gd name="connsiteX12" fmla="*/ 1282390 w 2955073"/>
              <a:gd name="connsiteY12" fmla="*/ 2347951 h 2936488"/>
              <a:gd name="connsiteX13" fmla="*/ 1771805 w 2955073"/>
              <a:gd name="connsiteY13" fmla="*/ 2341756 h 2936488"/>
              <a:gd name="connsiteX14" fmla="*/ 2255024 w 2955073"/>
              <a:gd name="connsiteY14" fmla="*/ 2366536 h 2936488"/>
              <a:gd name="connsiteX15" fmla="*/ 2955073 w 2955073"/>
              <a:gd name="connsiteY15" fmla="*/ 2360341 h 2936488"/>
              <a:gd name="connsiteX16" fmla="*/ 2936488 w 2955073"/>
              <a:gd name="connsiteY16" fmla="*/ 2936488 h 2936488"/>
              <a:gd name="connsiteX17" fmla="*/ 18585 w 2955073"/>
              <a:gd name="connsiteY17" fmla="*/ 2924097 h 2936488"/>
              <a:gd name="connsiteX18" fmla="*/ 0 w 2955073"/>
              <a:gd name="connsiteY18" fmla="*/ 0 h 2936488"/>
              <a:gd name="connsiteX0" fmla="*/ 0 w 2955073"/>
              <a:gd name="connsiteY0" fmla="*/ 0 h 2936488"/>
              <a:gd name="connsiteX1" fmla="*/ 204439 w 2955073"/>
              <a:gd name="connsiteY1" fmla="*/ 18585 h 2936488"/>
              <a:gd name="connsiteX2" fmla="*/ 365512 w 2955073"/>
              <a:gd name="connsiteY2" fmla="*/ 74341 h 2936488"/>
              <a:gd name="connsiteX3" fmla="*/ 457497 w 2955073"/>
              <a:gd name="connsiteY3" fmla="*/ 168318 h 2936488"/>
              <a:gd name="connsiteX4" fmla="*/ 492676 w 2955073"/>
              <a:gd name="connsiteY4" fmla="*/ 313851 h 2936488"/>
              <a:gd name="connsiteX5" fmla="*/ 534048 w 2955073"/>
              <a:gd name="connsiteY5" fmla="*/ 563756 h 2936488"/>
              <a:gd name="connsiteX6" fmla="*/ 606288 w 2955073"/>
              <a:gd name="connsiteY6" fmla="*/ 1006654 h 2936488"/>
              <a:gd name="connsiteX7" fmla="*/ 620326 w 2955073"/>
              <a:gd name="connsiteY7" fmla="*/ 1009912 h 2936488"/>
              <a:gd name="connsiteX8" fmla="*/ 684724 w 2955073"/>
              <a:gd name="connsiteY8" fmla="*/ 1641392 h 2936488"/>
              <a:gd name="connsiteX9" fmla="*/ 767741 w 2955073"/>
              <a:gd name="connsiteY9" fmla="*/ 2075893 h 2936488"/>
              <a:gd name="connsiteX10" fmla="*/ 879707 w 2955073"/>
              <a:gd name="connsiteY10" fmla="*/ 1994829 h 2936488"/>
              <a:gd name="connsiteX11" fmla="*/ 935463 w 2955073"/>
              <a:gd name="connsiteY11" fmla="*/ 2174488 h 2936488"/>
              <a:gd name="connsiteX12" fmla="*/ 1046976 w 2955073"/>
              <a:gd name="connsiteY12" fmla="*/ 2279805 h 2936488"/>
              <a:gd name="connsiteX13" fmla="*/ 1282390 w 2955073"/>
              <a:gd name="connsiteY13" fmla="*/ 2347951 h 2936488"/>
              <a:gd name="connsiteX14" fmla="*/ 1771805 w 2955073"/>
              <a:gd name="connsiteY14" fmla="*/ 2341756 h 2936488"/>
              <a:gd name="connsiteX15" fmla="*/ 2255024 w 2955073"/>
              <a:gd name="connsiteY15" fmla="*/ 2366536 h 2936488"/>
              <a:gd name="connsiteX16" fmla="*/ 2955073 w 2955073"/>
              <a:gd name="connsiteY16" fmla="*/ 2360341 h 2936488"/>
              <a:gd name="connsiteX17" fmla="*/ 2936488 w 2955073"/>
              <a:gd name="connsiteY17" fmla="*/ 2936488 h 2936488"/>
              <a:gd name="connsiteX18" fmla="*/ 18585 w 2955073"/>
              <a:gd name="connsiteY18" fmla="*/ 2924097 h 2936488"/>
              <a:gd name="connsiteX19" fmla="*/ 0 w 2955073"/>
              <a:gd name="connsiteY19" fmla="*/ 0 h 2936488"/>
              <a:gd name="connsiteX0" fmla="*/ 0 w 2955073"/>
              <a:gd name="connsiteY0" fmla="*/ 0 h 2936488"/>
              <a:gd name="connsiteX1" fmla="*/ 204439 w 2955073"/>
              <a:gd name="connsiteY1" fmla="*/ 18585 h 2936488"/>
              <a:gd name="connsiteX2" fmla="*/ 365512 w 2955073"/>
              <a:gd name="connsiteY2" fmla="*/ 74341 h 2936488"/>
              <a:gd name="connsiteX3" fmla="*/ 457497 w 2955073"/>
              <a:gd name="connsiteY3" fmla="*/ 168318 h 2936488"/>
              <a:gd name="connsiteX4" fmla="*/ 492676 w 2955073"/>
              <a:gd name="connsiteY4" fmla="*/ 313851 h 2936488"/>
              <a:gd name="connsiteX5" fmla="*/ 534048 w 2955073"/>
              <a:gd name="connsiteY5" fmla="*/ 563756 h 2936488"/>
              <a:gd name="connsiteX6" fmla="*/ 606288 w 2955073"/>
              <a:gd name="connsiteY6" fmla="*/ 1006654 h 2936488"/>
              <a:gd name="connsiteX7" fmla="*/ 620326 w 2955073"/>
              <a:gd name="connsiteY7" fmla="*/ 1009912 h 2936488"/>
              <a:gd name="connsiteX8" fmla="*/ 684724 w 2955073"/>
              <a:gd name="connsiteY8" fmla="*/ 1641392 h 2936488"/>
              <a:gd name="connsiteX9" fmla="*/ 767741 w 2955073"/>
              <a:gd name="connsiteY9" fmla="*/ 2075893 h 2936488"/>
              <a:gd name="connsiteX10" fmla="*/ 879707 w 2955073"/>
              <a:gd name="connsiteY10" fmla="*/ 1994829 h 2936488"/>
              <a:gd name="connsiteX11" fmla="*/ 890105 w 2955073"/>
              <a:gd name="connsiteY11" fmla="*/ 2287891 h 2936488"/>
              <a:gd name="connsiteX12" fmla="*/ 1046976 w 2955073"/>
              <a:gd name="connsiteY12" fmla="*/ 2279805 h 2936488"/>
              <a:gd name="connsiteX13" fmla="*/ 1282390 w 2955073"/>
              <a:gd name="connsiteY13" fmla="*/ 2347951 h 2936488"/>
              <a:gd name="connsiteX14" fmla="*/ 1771805 w 2955073"/>
              <a:gd name="connsiteY14" fmla="*/ 2341756 h 2936488"/>
              <a:gd name="connsiteX15" fmla="*/ 2255024 w 2955073"/>
              <a:gd name="connsiteY15" fmla="*/ 2366536 h 2936488"/>
              <a:gd name="connsiteX16" fmla="*/ 2955073 w 2955073"/>
              <a:gd name="connsiteY16" fmla="*/ 2360341 h 2936488"/>
              <a:gd name="connsiteX17" fmla="*/ 2936488 w 2955073"/>
              <a:gd name="connsiteY17" fmla="*/ 2936488 h 2936488"/>
              <a:gd name="connsiteX18" fmla="*/ 18585 w 2955073"/>
              <a:gd name="connsiteY18" fmla="*/ 2924097 h 2936488"/>
              <a:gd name="connsiteX19" fmla="*/ 0 w 2955073"/>
              <a:gd name="connsiteY19" fmla="*/ 0 h 2936488"/>
              <a:gd name="connsiteX0" fmla="*/ 0 w 2955073"/>
              <a:gd name="connsiteY0" fmla="*/ 0 h 2936488"/>
              <a:gd name="connsiteX1" fmla="*/ 204439 w 2955073"/>
              <a:gd name="connsiteY1" fmla="*/ 18585 h 2936488"/>
              <a:gd name="connsiteX2" fmla="*/ 365512 w 2955073"/>
              <a:gd name="connsiteY2" fmla="*/ 74341 h 2936488"/>
              <a:gd name="connsiteX3" fmla="*/ 457497 w 2955073"/>
              <a:gd name="connsiteY3" fmla="*/ 168318 h 2936488"/>
              <a:gd name="connsiteX4" fmla="*/ 492676 w 2955073"/>
              <a:gd name="connsiteY4" fmla="*/ 313851 h 2936488"/>
              <a:gd name="connsiteX5" fmla="*/ 534048 w 2955073"/>
              <a:gd name="connsiteY5" fmla="*/ 563756 h 2936488"/>
              <a:gd name="connsiteX6" fmla="*/ 606288 w 2955073"/>
              <a:gd name="connsiteY6" fmla="*/ 1006654 h 2936488"/>
              <a:gd name="connsiteX7" fmla="*/ 620326 w 2955073"/>
              <a:gd name="connsiteY7" fmla="*/ 1009912 h 2936488"/>
              <a:gd name="connsiteX8" fmla="*/ 684724 w 2955073"/>
              <a:gd name="connsiteY8" fmla="*/ 1641392 h 2936488"/>
              <a:gd name="connsiteX9" fmla="*/ 767741 w 2955073"/>
              <a:gd name="connsiteY9" fmla="*/ 2075893 h 2936488"/>
              <a:gd name="connsiteX10" fmla="*/ 800330 w 2955073"/>
              <a:gd name="connsiteY10" fmla="*/ 2119571 h 2936488"/>
              <a:gd name="connsiteX11" fmla="*/ 890105 w 2955073"/>
              <a:gd name="connsiteY11" fmla="*/ 2287891 h 2936488"/>
              <a:gd name="connsiteX12" fmla="*/ 1046976 w 2955073"/>
              <a:gd name="connsiteY12" fmla="*/ 2279805 h 2936488"/>
              <a:gd name="connsiteX13" fmla="*/ 1282390 w 2955073"/>
              <a:gd name="connsiteY13" fmla="*/ 2347951 h 2936488"/>
              <a:gd name="connsiteX14" fmla="*/ 1771805 w 2955073"/>
              <a:gd name="connsiteY14" fmla="*/ 2341756 h 2936488"/>
              <a:gd name="connsiteX15" fmla="*/ 2255024 w 2955073"/>
              <a:gd name="connsiteY15" fmla="*/ 2366536 h 2936488"/>
              <a:gd name="connsiteX16" fmla="*/ 2955073 w 2955073"/>
              <a:gd name="connsiteY16" fmla="*/ 2360341 h 2936488"/>
              <a:gd name="connsiteX17" fmla="*/ 2936488 w 2955073"/>
              <a:gd name="connsiteY17" fmla="*/ 2936488 h 2936488"/>
              <a:gd name="connsiteX18" fmla="*/ 18585 w 2955073"/>
              <a:gd name="connsiteY18" fmla="*/ 2924097 h 2936488"/>
              <a:gd name="connsiteX19" fmla="*/ 0 w 2955073"/>
              <a:gd name="connsiteY19" fmla="*/ 0 h 2936488"/>
              <a:gd name="connsiteX0" fmla="*/ 0 w 2955073"/>
              <a:gd name="connsiteY0" fmla="*/ 0 h 2936488"/>
              <a:gd name="connsiteX1" fmla="*/ 204439 w 2955073"/>
              <a:gd name="connsiteY1" fmla="*/ 18585 h 2936488"/>
              <a:gd name="connsiteX2" fmla="*/ 365512 w 2955073"/>
              <a:gd name="connsiteY2" fmla="*/ 74341 h 2936488"/>
              <a:gd name="connsiteX3" fmla="*/ 457497 w 2955073"/>
              <a:gd name="connsiteY3" fmla="*/ 168318 h 2936488"/>
              <a:gd name="connsiteX4" fmla="*/ 492676 w 2955073"/>
              <a:gd name="connsiteY4" fmla="*/ 313851 h 2936488"/>
              <a:gd name="connsiteX5" fmla="*/ 534048 w 2955073"/>
              <a:gd name="connsiteY5" fmla="*/ 563756 h 2936488"/>
              <a:gd name="connsiteX6" fmla="*/ 606288 w 2955073"/>
              <a:gd name="connsiteY6" fmla="*/ 1006654 h 2936488"/>
              <a:gd name="connsiteX7" fmla="*/ 608986 w 2955073"/>
              <a:gd name="connsiteY7" fmla="*/ 1077954 h 2936488"/>
              <a:gd name="connsiteX8" fmla="*/ 684724 w 2955073"/>
              <a:gd name="connsiteY8" fmla="*/ 1641392 h 2936488"/>
              <a:gd name="connsiteX9" fmla="*/ 767741 w 2955073"/>
              <a:gd name="connsiteY9" fmla="*/ 2075893 h 2936488"/>
              <a:gd name="connsiteX10" fmla="*/ 800330 w 2955073"/>
              <a:gd name="connsiteY10" fmla="*/ 2119571 h 2936488"/>
              <a:gd name="connsiteX11" fmla="*/ 890105 w 2955073"/>
              <a:gd name="connsiteY11" fmla="*/ 2287891 h 2936488"/>
              <a:gd name="connsiteX12" fmla="*/ 1046976 w 2955073"/>
              <a:gd name="connsiteY12" fmla="*/ 2279805 h 2936488"/>
              <a:gd name="connsiteX13" fmla="*/ 1282390 w 2955073"/>
              <a:gd name="connsiteY13" fmla="*/ 2347951 h 2936488"/>
              <a:gd name="connsiteX14" fmla="*/ 1771805 w 2955073"/>
              <a:gd name="connsiteY14" fmla="*/ 2341756 h 2936488"/>
              <a:gd name="connsiteX15" fmla="*/ 2255024 w 2955073"/>
              <a:gd name="connsiteY15" fmla="*/ 2366536 h 2936488"/>
              <a:gd name="connsiteX16" fmla="*/ 2955073 w 2955073"/>
              <a:gd name="connsiteY16" fmla="*/ 2360341 h 2936488"/>
              <a:gd name="connsiteX17" fmla="*/ 2936488 w 2955073"/>
              <a:gd name="connsiteY17" fmla="*/ 2936488 h 2936488"/>
              <a:gd name="connsiteX18" fmla="*/ 18585 w 2955073"/>
              <a:gd name="connsiteY18" fmla="*/ 2924097 h 2936488"/>
              <a:gd name="connsiteX19" fmla="*/ 0 w 2955073"/>
              <a:gd name="connsiteY19" fmla="*/ 0 h 2936488"/>
              <a:gd name="connsiteX0" fmla="*/ 0 w 2955073"/>
              <a:gd name="connsiteY0" fmla="*/ 0 h 2936488"/>
              <a:gd name="connsiteX1" fmla="*/ 204439 w 2955073"/>
              <a:gd name="connsiteY1" fmla="*/ 18585 h 2936488"/>
              <a:gd name="connsiteX2" fmla="*/ 365512 w 2955073"/>
              <a:gd name="connsiteY2" fmla="*/ 74341 h 2936488"/>
              <a:gd name="connsiteX3" fmla="*/ 457497 w 2955073"/>
              <a:gd name="connsiteY3" fmla="*/ 168318 h 2936488"/>
              <a:gd name="connsiteX4" fmla="*/ 492676 w 2955073"/>
              <a:gd name="connsiteY4" fmla="*/ 313851 h 2936488"/>
              <a:gd name="connsiteX5" fmla="*/ 534048 w 2955073"/>
              <a:gd name="connsiteY5" fmla="*/ 563756 h 2936488"/>
              <a:gd name="connsiteX6" fmla="*/ 606288 w 2955073"/>
              <a:gd name="connsiteY6" fmla="*/ 1006654 h 2936488"/>
              <a:gd name="connsiteX7" fmla="*/ 608986 w 2955073"/>
              <a:gd name="connsiteY7" fmla="*/ 1077954 h 2936488"/>
              <a:gd name="connsiteX8" fmla="*/ 684724 w 2955073"/>
              <a:gd name="connsiteY8" fmla="*/ 1641392 h 2936488"/>
              <a:gd name="connsiteX9" fmla="*/ 767741 w 2955073"/>
              <a:gd name="connsiteY9" fmla="*/ 2075893 h 2936488"/>
              <a:gd name="connsiteX10" fmla="*/ 800330 w 2955073"/>
              <a:gd name="connsiteY10" fmla="*/ 2119571 h 2936488"/>
              <a:gd name="connsiteX11" fmla="*/ 890105 w 2955073"/>
              <a:gd name="connsiteY11" fmla="*/ 2287891 h 2936488"/>
              <a:gd name="connsiteX12" fmla="*/ 1046976 w 2955073"/>
              <a:gd name="connsiteY12" fmla="*/ 2325166 h 2936488"/>
              <a:gd name="connsiteX13" fmla="*/ 1282390 w 2955073"/>
              <a:gd name="connsiteY13" fmla="*/ 2347951 h 2936488"/>
              <a:gd name="connsiteX14" fmla="*/ 1771805 w 2955073"/>
              <a:gd name="connsiteY14" fmla="*/ 2341756 h 2936488"/>
              <a:gd name="connsiteX15" fmla="*/ 2255024 w 2955073"/>
              <a:gd name="connsiteY15" fmla="*/ 2366536 h 2936488"/>
              <a:gd name="connsiteX16" fmla="*/ 2955073 w 2955073"/>
              <a:gd name="connsiteY16" fmla="*/ 2360341 h 2936488"/>
              <a:gd name="connsiteX17" fmla="*/ 2936488 w 2955073"/>
              <a:gd name="connsiteY17" fmla="*/ 2936488 h 2936488"/>
              <a:gd name="connsiteX18" fmla="*/ 18585 w 2955073"/>
              <a:gd name="connsiteY18" fmla="*/ 2924097 h 2936488"/>
              <a:gd name="connsiteX19" fmla="*/ 0 w 2955073"/>
              <a:gd name="connsiteY19" fmla="*/ 0 h 293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55073" h="2936488">
                <a:moveTo>
                  <a:pt x="0" y="0"/>
                </a:moveTo>
                <a:lnTo>
                  <a:pt x="204439" y="18585"/>
                </a:lnTo>
                <a:lnTo>
                  <a:pt x="365512" y="74341"/>
                </a:lnTo>
                <a:lnTo>
                  <a:pt x="457497" y="168318"/>
                </a:lnTo>
                <a:lnTo>
                  <a:pt x="492676" y="313851"/>
                </a:lnTo>
                <a:lnTo>
                  <a:pt x="534048" y="563756"/>
                </a:lnTo>
                <a:lnTo>
                  <a:pt x="606288" y="1006654"/>
                </a:lnTo>
                <a:cubicBezTo>
                  <a:pt x="603407" y="1019080"/>
                  <a:pt x="611867" y="1065528"/>
                  <a:pt x="608986" y="1077954"/>
                </a:cubicBezTo>
                <a:lnTo>
                  <a:pt x="684724" y="1641392"/>
                </a:lnTo>
                <a:cubicBezTo>
                  <a:pt x="735076" y="1740865"/>
                  <a:pt x="717389" y="1976420"/>
                  <a:pt x="767741" y="2075893"/>
                </a:cubicBezTo>
                <a:lnTo>
                  <a:pt x="800330" y="2119571"/>
                </a:lnTo>
                <a:lnTo>
                  <a:pt x="890105" y="2287891"/>
                </a:lnTo>
                <a:lnTo>
                  <a:pt x="1046976" y="2325166"/>
                </a:lnTo>
                <a:lnTo>
                  <a:pt x="1282390" y="2347951"/>
                </a:lnTo>
                <a:lnTo>
                  <a:pt x="1771805" y="2341756"/>
                </a:lnTo>
                <a:lnTo>
                  <a:pt x="2255024" y="2366536"/>
                </a:lnTo>
                <a:lnTo>
                  <a:pt x="2955073" y="2360341"/>
                </a:lnTo>
                <a:lnTo>
                  <a:pt x="2936488" y="2936488"/>
                </a:lnTo>
                <a:lnTo>
                  <a:pt x="18585" y="2924097"/>
                </a:lnTo>
                <a:lnTo>
                  <a:pt x="0" y="0"/>
                </a:lnTo>
                <a:close/>
              </a:path>
            </a:pathLst>
          </a:custGeom>
          <a:solidFill>
            <a:srgbClr val="D195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図形グループ 11"/>
          <p:cNvGrpSpPr/>
          <p:nvPr/>
        </p:nvGrpSpPr>
        <p:grpSpPr>
          <a:xfrm>
            <a:off x="5263685" y="2765092"/>
            <a:ext cx="3800821" cy="3712098"/>
            <a:chOff x="5165416" y="2616272"/>
            <a:chExt cx="3800821" cy="3712098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7712447" y="3334814"/>
              <a:ext cx="1143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8500DC"/>
                  </a:solidFill>
                  <a:latin typeface="ヒラギノ丸ゴ Pro W4"/>
                  <a:ea typeface="ヒラギノ丸ゴ Pro W4"/>
                  <a:cs typeface="ヒラギノ丸ゴ Pro W4"/>
                </a:rPr>
                <a:t>Noda+14</a:t>
              </a:r>
              <a:endParaRPr kumimoji="1" lang="ja-JP" altLang="en-US" sz="2000" dirty="0">
                <a:solidFill>
                  <a:srgbClr val="8500DC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pic>
          <p:nvPicPr>
            <p:cNvPr id="9" name="図 8" descr="20130815_AGN_hard_vs_eddington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3336" y="2757952"/>
              <a:ext cx="3702901" cy="3570418"/>
            </a:xfrm>
            <a:prstGeom prst="rect">
              <a:avLst/>
            </a:prstGeom>
          </p:spPr>
        </p:pic>
        <p:sp>
          <p:nvSpPr>
            <p:cNvPr id="10" name="テキスト ボックス 9"/>
            <p:cNvSpPr txBox="1"/>
            <p:nvPr/>
          </p:nvSpPr>
          <p:spPr>
            <a:xfrm rot="16200000">
              <a:off x="3543952" y="4237736"/>
              <a:ext cx="364303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B900DC"/>
                  </a:solidFill>
                  <a:latin typeface="ヒラギノ丸ゴ Pro W4"/>
                  <a:ea typeface="ヒラギノ丸ゴ Pro W4"/>
                  <a:cs typeface="ヒラギノ丸ゴ Pro W4"/>
                </a:rPr>
                <a:t>Fraction of (2) in 6-10 </a:t>
              </a:r>
              <a:r>
                <a:rPr kumimoji="1" lang="en-US" altLang="ja-JP" sz="2000" dirty="0" err="1" smtClean="0">
                  <a:solidFill>
                    <a:srgbClr val="B900DC"/>
                  </a:solidFill>
                  <a:latin typeface="ヒラギノ丸ゴ Pro W4"/>
                  <a:ea typeface="ヒラギノ丸ゴ Pro W4"/>
                  <a:cs typeface="ヒラギノ丸ゴ Pro W4"/>
                </a:rPr>
                <a:t>keV</a:t>
              </a:r>
              <a:endParaRPr kumimoji="1" lang="ja-JP" altLang="en-US" sz="2000" dirty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6675398" y="3058155"/>
              <a:ext cx="179609" cy="179588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5845665" y="3291882"/>
              <a:ext cx="179609" cy="179588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6311332" y="3509169"/>
              <a:ext cx="179609" cy="179588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6114789" y="4279068"/>
              <a:ext cx="179609" cy="179588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6585593" y="4438284"/>
              <a:ext cx="179609" cy="179588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7792997" y="5100384"/>
              <a:ext cx="179609" cy="179588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6718067" y="5190178"/>
              <a:ext cx="179609" cy="179588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8301334" y="5304065"/>
              <a:ext cx="179609" cy="179588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704" y="50455"/>
            <a:ext cx="8801749" cy="591802"/>
          </a:xfrm>
          <a:solidFill>
            <a:srgbClr val="33A3FF"/>
          </a:solidFill>
          <a:ln w="28575" cmpd="sng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en-US" altLang="ja-JP" sz="3600" dirty="0" smtClean="0">
                <a:latin typeface="ヒラギノ丸ゴ Pro W4"/>
                <a:ea typeface="ヒラギノ丸ゴ Pro W4"/>
                <a:cs typeface="ヒラギノ丸ゴ Pro W4"/>
              </a:rPr>
              <a:t>6. A Novel View</a:t>
            </a:r>
            <a:r>
              <a:rPr lang="en-US" altLang="ja-JP" sz="3600" dirty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3600" dirty="0" smtClean="0">
                <a:latin typeface="ヒラギノ丸ゴ Pro W4"/>
                <a:ea typeface="ヒラギノ丸ゴ Pro W4"/>
                <a:cs typeface="ヒラギノ丸ゴ Pro W4"/>
              </a:rPr>
              <a:t>of Sy1’s </a:t>
            </a:r>
            <a:r>
              <a:rPr lang="en-US" altLang="ja-JP" sz="3100" dirty="0" smtClean="0">
                <a:latin typeface="ヒラギノ丸ゴ Pro W4"/>
                <a:ea typeface="ヒラギノ丸ゴ Pro W4"/>
                <a:cs typeface="ヒラギノ丸ゴ Pro W4"/>
              </a:rPr>
              <a:t>(Noda+</a:t>
            </a:r>
            <a:r>
              <a:rPr lang="en-US" altLang="ja-JP" sz="3100" dirty="0" smtClean="0">
                <a:latin typeface="ヒラギノ丸ゴ Pro W4"/>
                <a:ea typeface="ヒラギノ丸ゴ Pro W4"/>
                <a:cs typeface="ヒラギノ丸ゴ Pro W4"/>
              </a:rPr>
              <a:t>11,+13,+14</a:t>
            </a:r>
            <a:r>
              <a:rPr lang="en-US" altLang="ja-JP" sz="3100" dirty="0" smtClean="0">
                <a:latin typeface="ヒラギノ丸ゴ Pro W4"/>
                <a:ea typeface="ヒラギノ丸ゴ Pro W4"/>
                <a:cs typeface="ヒラギノ丸ゴ Pro W4"/>
              </a:rPr>
              <a:t>)</a:t>
            </a:r>
            <a:endParaRPr kumimoji="1" lang="ja-JP" altLang="en-US" sz="31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445" y="598341"/>
            <a:ext cx="8833556" cy="3445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charset="2"/>
              <a:buChar char="²"/>
            </a:pP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The 2-50 </a:t>
            </a:r>
            <a:r>
              <a:rPr kumimoji="1" lang="en-US" altLang="ja-JP" sz="2200" dirty="0" err="1" smtClean="0">
                <a:latin typeface="ヒラギノ丸ゴ Pro W4"/>
                <a:ea typeface="ヒラギノ丸ゴ Pro W4"/>
                <a:cs typeface="ヒラギノ丸ゴ Pro W4"/>
              </a:rPr>
              <a:t>keV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continua of </a:t>
            </a:r>
            <a:r>
              <a:rPr kumimoji="1" lang="en-US" altLang="ja-JP" sz="2200" dirty="0" err="1" smtClean="0">
                <a:latin typeface="ヒラギノ丸ゴ Pro W4"/>
                <a:ea typeface="ヒラギノ丸ゴ Pro W4"/>
                <a:cs typeface="ヒラギノ丸ゴ Pro W4"/>
              </a:rPr>
              <a:t>Sy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1’s consist of 3 components;</a:t>
            </a:r>
          </a:p>
          <a:p>
            <a:pPr>
              <a:lnSpc>
                <a:spcPts val="2340"/>
              </a:lnSpc>
              <a:spcBef>
                <a:spcPts val="600"/>
              </a:spcBef>
            </a:pPr>
            <a:r>
              <a:rPr lang="en-US" altLang="ja-JP" sz="2200" dirty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     (</a:t>
            </a:r>
            <a:r>
              <a:rPr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1</a:t>
            </a:r>
            <a:r>
              <a:rPr lang="en-US" altLang="ja-JP" sz="2200" dirty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 Highly variable softer primary with </a:t>
            </a:r>
            <a:r>
              <a:rPr lang="en-US" altLang="ja-JP" sz="22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Γ</a:t>
            </a:r>
            <a:r>
              <a:rPr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~</a:t>
            </a:r>
            <a:r>
              <a:rPr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2.4 </a:t>
            </a:r>
            <a:r>
              <a:rPr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and low </a:t>
            </a:r>
            <a:r>
              <a:rPr lang="en-US" altLang="ja-JP" sz="2200" i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N</a:t>
            </a:r>
            <a:r>
              <a:rPr lang="en-US" altLang="ja-JP" sz="2200" baseline="-250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H</a:t>
            </a:r>
            <a:r>
              <a:rPr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.</a:t>
            </a:r>
            <a:br>
              <a:rPr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            Similar to the hard tail in BHBs in the HSS.</a:t>
            </a:r>
            <a:r>
              <a:rPr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altLang="ja-JP" sz="22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       (</a:t>
            </a:r>
            <a:r>
              <a:rPr lang="en-US" altLang="ja-JP" sz="22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2</a:t>
            </a:r>
            <a:r>
              <a:rPr lang="en-US" altLang="ja-JP" sz="2200" dirty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lang="en-US" altLang="ja-JP" sz="22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 Less variable, absorbed, harder primary with </a:t>
            </a:r>
            <a:r>
              <a:rPr lang="en-US" altLang="ja-JP" sz="2200" i="1" dirty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Γ</a:t>
            </a:r>
            <a:r>
              <a:rPr lang="en-US" altLang="ja-JP" sz="22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~1.5. </a:t>
            </a:r>
            <a:r>
              <a:rPr lang="en-US" altLang="ja-JP" sz="2200" dirty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200" dirty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altLang="ja-JP" sz="22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            </a:t>
            </a:r>
            <a:r>
              <a:rPr lang="en-US" altLang="ja-JP" sz="22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Similar to</a:t>
            </a:r>
            <a:r>
              <a:rPr lang="en-US" altLang="ja-JP" sz="22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 the LHS Compton continua in BHBs.</a:t>
            </a:r>
            <a:br>
              <a:rPr lang="en-US" altLang="ja-JP" sz="22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altLang="ja-JP" sz="22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       </a:t>
            </a:r>
            <a:r>
              <a:rPr kumimoji="1"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kumimoji="1"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3)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Distant reflection produced by </a:t>
            </a:r>
            <a:r>
              <a:rPr kumimoji="1"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(1)</a:t>
            </a:r>
            <a:r>
              <a:rPr kumimoji="1"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+</a:t>
            </a:r>
            <a:r>
              <a:rPr kumimoji="1" lang="en-US" altLang="ja-JP" sz="22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(2)</a:t>
            </a:r>
            <a:r>
              <a:rPr kumimoji="1"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.</a:t>
            </a:r>
          </a:p>
          <a:p>
            <a:pPr marL="342900" indent="-342900">
              <a:lnSpc>
                <a:spcPts val="234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altLang="ja-JP" sz="2200" dirty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(1)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dominates at </a:t>
            </a:r>
            <a:r>
              <a:rPr lang="en-US" altLang="ja-JP" sz="2200" dirty="0" err="1" smtClean="0">
                <a:latin typeface="ヒラギノ丸ゴ Pro W4"/>
                <a:ea typeface="ヒラギノ丸ゴ Pro W4"/>
                <a:cs typeface="ヒラギノ丸ゴ Pro W4"/>
              </a:rPr>
              <a:t>η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＞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0.01, while </a:t>
            </a:r>
            <a:r>
              <a:rPr lang="en-US" altLang="ja-JP" sz="2200" dirty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(2)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persists at any </a:t>
            </a:r>
            <a:r>
              <a:rPr lang="en-US" altLang="ja-JP" sz="2200" dirty="0" err="1" smtClean="0">
                <a:latin typeface="ヒラギノ丸ゴ Pro W4"/>
                <a:ea typeface="ヒラギノ丸ゴ Pro W4"/>
                <a:cs typeface="ヒラギノ丸ゴ Pro W4"/>
              </a:rPr>
              <a:t>η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.</a:t>
            </a:r>
          </a:p>
          <a:p>
            <a:pPr marL="342900" indent="-342900">
              <a:lnSpc>
                <a:spcPts val="234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altLang="ja-JP" sz="2200" dirty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(2</a:t>
            </a:r>
            <a:r>
              <a:rPr lang="en-US" altLang="ja-JP" sz="2200" dirty="0" smtClean="0">
                <a:solidFill>
                  <a:srgbClr val="B600AE"/>
                </a:solidFill>
                <a:latin typeface="ヒラギノ丸ゴ Pro W4"/>
                <a:ea typeface="ヒラギノ丸ゴ Pro W4"/>
                <a:cs typeface="ヒラギノ丸ゴ Pro W4"/>
              </a:rPr>
              <a:t>) 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can be emission from </a:t>
            </a:r>
            <a:r>
              <a:rPr lang="en-US" altLang="ja-JP" sz="2200" dirty="0">
                <a:latin typeface="ヒラギノ丸ゴ Pro W4"/>
                <a:ea typeface="ヒラギノ丸ゴ Pro W4"/>
                <a:cs typeface="ヒラギノ丸ゴ Pro W4"/>
              </a:rPr>
              <a:t>RIAF 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inside 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a truncated</a:t>
            </a:r>
            <a:r>
              <a:rPr lang="en-US" altLang="ja-JP" sz="2200" dirty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disk, and its </a:t>
            </a:r>
            <a:b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i="1" dirty="0" smtClean="0">
                <a:latin typeface="ヒラギノ丸ゴ Pro W4"/>
                <a:ea typeface="ヒラギノ丸ゴ Pro W4"/>
                <a:cs typeface="ヒラギノ丸ゴ Pro W4"/>
              </a:rPr>
              <a:t>N</a:t>
            </a:r>
            <a:r>
              <a:rPr lang="en-US" altLang="ja-JP" sz="2200" baseline="-25000" dirty="0" smtClean="0">
                <a:latin typeface="ヒラギノ丸ゴ Pro W4"/>
                <a:ea typeface="ヒラギノ丸ゴ Pro W4"/>
                <a:cs typeface="ヒラギノ丸ゴ Pro W4"/>
              </a:rPr>
              <a:t>H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may be due to outflows.</a:t>
            </a:r>
            <a:endParaRPr kumimoji="1"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90" name="図形グループ 89"/>
          <p:cNvGrpSpPr/>
          <p:nvPr/>
        </p:nvGrpSpPr>
        <p:grpSpPr>
          <a:xfrm>
            <a:off x="575951" y="3813497"/>
            <a:ext cx="3661259" cy="2438786"/>
            <a:chOff x="4059669" y="3212963"/>
            <a:chExt cx="4098730" cy="3358579"/>
          </a:xfrm>
        </p:grpSpPr>
        <p:cxnSp>
          <p:nvCxnSpPr>
            <p:cNvPr id="39" name="直線矢印コネクタ 38"/>
            <p:cNvCxnSpPr/>
            <p:nvPr/>
          </p:nvCxnSpPr>
          <p:spPr>
            <a:xfrm flipV="1">
              <a:off x="4501322" y="3400411"/>
              <a:ext cx="0" cy="317113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/>
            <p:cNvSpPr txBox="1"/>
            <p:nvPr/>
          </p:nvSpPr>
          <p:spPr>
            <a:xfrm rot="16200000">
              <a:off x="3799389" y="3722628"/>
              <a:ext cx="968478" cy="44791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000" dirty="0" err="1" smtClean="0">
                  <a:latin typeface="ヒラギノ丸ゴ Pro W4"/>
                  <a:ea typeface="ヒラギノ丸ゴ Pro W4"/>
                  <a:cs typeface="ヒラギノ丸ゴ Pro W4"/>
                </a:rPr>
                <a:t>νFν</a:t>
              </a:r>
              <a:endParaRPr lang="en-US" altLang="ja-JP" sz="2000" dirty="0" smtClean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cxnSp>
          <p:nvCxnSpPr>
            <p:cNvPr id="53" name="直線矢印コネクタ 52"/>
            <p:cNvCxnSpPr/>
            <p:nvPr/>
          </p:nvCxnSpPr>
          <p:spPr>
            <a:xfrm>
              <a:off x="4501322" y="6571541"/>
              <a:ext cx="3657077" cy="0"/>
            </a:xfrm>
            <a:prstGeom prst="straightConnector1">
              <a:avLst/>
            </a:prstGeom>
            <a:ln w="28575" cmpd="sng">
              <a:solidFill>
                <a:srgbClr val="000000"/>
              </a:solidFill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図形グループ 80"/>
            <p:cNvGrpSpPr/>
            <p:nvPr/>
          </p:nvGrpSpPr>
          <p:grpSpPr>
            <a:xfrm>
              <a:off x="4735700" y="5093093"/>
              <a:ext cx="3335136" cy="1478449"/>
              <a:chOff x="4735700" y="4175389"/>
              <a:chExt cx="3335136" cy="2265786"/>
            </a:xfrm>
          </p:grpSpPr>
          <p:sp>
            <p:nvSpPr>
              <p:cNvPr id="76" name="フリーフォーム 75"/>
              <p:cNvSpPr/>
              <p:nvPr/>
            </p:nvSpPr>
            <p:spPr>
              <a:xfrm>
                <a:off x="6389657" y="4175389"/>
                <a:ext cx="24704" cy="2265786"/>
              </a:xfrm>
              <a:custGeom>
                <a:avLst/>
                <a:gdLst>
                  <a:gd name="connsiteX0" fmla="*/ 0 w 29633"/>
                  <a:gd name="connsiteY0" fmla="*/ 2717800 h 2717800"/>
                  <a:gd name="connsiteX1" fmla="*/ 25400 w 29633"/>
                  <a:gd name="connsiteY1" fmla="*/ 1384300 h 2717800"/>
                  <a:gd name="connsiteX2" fmla="*/ 25400 w 29633"/>
                  <a:gd name="connsiteY2" fmla="*/ 584200 h 2717800"/>
                  <a:gd name="connsiteX3" fmla="*/ 12700 w 29633"/>
                  <a:gd name="connsiteY3" fmla="*/ 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33" h="2717800">
                    <a:moveTo>
                      <a:pt x="0" y="2717800"/>
                    </a:moveTo>
                    <a:cubicBezTo>
                      <a:pt x="10583" y="2228850"/>
                      <a:pt x="21167" y="1739900"/>
                      <a:pt x="25400" y="1384300"/>
                    </a:cubicBezTo>
                    <a:cubicBezTo>
                      <a:pt x="29633" y="1028700"/>
                      <a:pt x="27517" y="814917"/>
                      <a:pt x="25400" y="584200"/>
                    </a:cubicBezTo>
                    <a:cubicBezTo>
                      <a:pt x="23283" y="353483"/>
                      <a:pt x="12700" y="0"/>
                      <a:pt x="12700" y="0"/>
                    </a:cubicBezTo>
                  </a:path>
                </a:pathLst>
              </a:custGeom>
              <a:ln w="31750">
                <a:solidFill>
                  <a:srgbClr val="008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フリーフォーム 76"/>
              <p:cNvSpPr/>
              <p:nvPr/>
            </p:nvSpPr>
            <p:spPr>
              <a:xfrm>
                <a:off x="4735700" y="5082217"/>
                <a:ext cx="3218678" cy="1258492"/>
              </a:xfrm>
              <a:custGeom>
                <a:avLst/>
                <a:gdLst>
                  <a:gd name="connsiteX0" fmla="*/ 0 w 3860800"/>
                  <a:gd name="connsiteY0" fmla="*/ 1727200 h 1752600"/>
                  <a:gd name="connsiteX1" fmla="*/ 127000 w 3860800"/>
                  <a:gd name="connsiteY1" fmla="*/ 876300 h 1752600"/>
                  <a:gd name="connsiteX2" fmla="*/ 304800 w 3860800"/>
                  <a:gd name="connsiteY2" fmla="*/ 292100 h 1752600"/>
                  <a:gd name="connsiteX3" fmla="*/ 558800 w 3860800"/>
                  <a:gd name="connsiteY3" fmla="*/ 63500 h 1752600"/>
                  <a:gd name="connsiteX4" fmla="*/ 1041400 w 3860800"/>
                  <a:gd name="connsiteY4" fmla="*/ 12700 h 1752600"/>
                  <a:gd name="connsiteX5" fmla="*/ 2184400 w 3860800"/>
                  <a:gd name="connsiteY5" fmla="*/ 139700 h 1752600"/>
                  <a:gd name="connsiteX6" fmla="*/ 2857500 w 3860800"/>
                  <a:gd name="connsiteY6" fmla="*/ 368300 h 1752600"/>
                  <a:gd name="connsiteX7" fmla="*/ 3289300 w 3860800"/>
                  <a:gd name="connsiteY7" fmla="*/ 749300 h 1752600"/>
                  <a:gd name="connsiteX8" fmla="*/ 3644900 w 3860800"/>
                  <a:gd name="connsiteY8" fmla="*/ 1295400 h 1752600"/>
                  <a:gd name="connsiteX9" fmla="*/ 3860800 w 3860800"/>
                  <a:gd name="connsiteY9" fmla="*/ 1752600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60800" h="1752600">
                    <a:moveTo>
                      <a:pt x="0" y="1727200"/>
                    </a:moveTo>
                    <a:cubicBezTo>
                      <a:pt x="38100" y="1421341"/>
                      <a:pt x="76200" y="1115483"/>
                      <a:pt x="127000" y="876300"/>
                    </a:cubicBezTo>
                    <a:cubicBezTo>
                      <a:pt x="177800" y="637117"/>
                      <a:pt x="232833" y="427567"/>
                      <a:pt x="304800" y="292100"/>
                    </a:cubicBezTo>
                    <a:cubicBezTo>
                      <a:pt x="376767" y="156633"/>
                      <a:pt x="436033" y="110067"/>
                      <a:pt x="558800" y="63500"/>
                    </a:cubicBezTo>
                    <a:cubicBezTo>
                      <a:pt x="681567" y="16933"/>
                      <a:pt x="770467" y="0"/>
                      <a:pt x="1041400" y="12700"/>
                    </a:cubicBezTo>
                    <a:cubicBezTo>
                      <a:pt x="1312333" y="25400"/>
                      <a:pt x="1881717" y="80433"/>
                      <a:pt x="2184400" y="139700"/>
                    </a:cubicBezTo>
                    <a:cubicBezTo>
                      <a:pt x="2487083" y="198967"/>
                      <a:pt x="2673350" y="266700"/>
                      <a:pt x="2857500" y="368300"/>
                    </a:cubicBezTo>
                    <a:cubicBezTo>
                      <a:pt x="3041650" y="469900"/>
                      <a:pt x="3158067" y="594783"/>
                      <a:pt x="3289300" y="749300"/>
                    </a:cubicBezTo>
                    <a:cubicBezTo>
                      <a:pt x="3420533" y="903817"/>
                      <a:pt x="3549650" y="1128183"/>
                      <a:pt x="3644900" y="1295400"/>
                    </a:cubicBezTo>
                    <a:cubicBezTo>
                      <a:pt x="3740150" y="1462617"/>
                      <a:pt x="3860800" y="1752600"/>
                      <a:pt x="3860800" y="1752600"/>
                    </a:cubicBezTo>
                  </a:path>
                </a:pathLst>
              </a:custGeom>
              <a:ln w="50800">
                <a:solidFill>
                  <a:srgbClr val="008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フリーフォーム 77"/>
              <p:cNvSpPr/>
              <p:nvPr/>
            </p:nvSpPr>
            <p:spPr>
              <a:xfrm>
                <a:off x="4957380" y="4273310"/>
                <a:ext cx="3113456" cy="1972650"/>
              </a:xfrm>
              <a:custGeom>
                <a:avLst/>
                <a:gdLst>
                  <a:gd name="connsiteX0" fmla="*/ 0 w 3271441"/>
                  <a:gd name="connsiteY0" fmla="*/ 1112633 h 1125461"/>
                  <a:gd name="connsiteX1" fmla="*/ 102633 w 3271441"/>
                  <a:gd name="connsiteY1" fmla="*/ 663665 h 1125461"/>
                  <a:gd name="connsiteX2" fmla="*/ 500338 w 3271441"/>
                  <a:gd name="connsiteY2" fmla="*/ 509732 h 1125461"/>
                  <a:gd name="connsiteX3" fmla="*/ 1282918 w 3271441"/>
                  <a:gd name="connsiteY3" fmla="*/ 278834 h 1125461"/>
                  <a:gd name="connsiteX4" fmla="*/ 1950036 w 3271441"/>
                  <a:gd name="connsiteY4" fmla="*/ 86419 h 1125461"/>
                  <a:gd name="connsiteX5" fmla="*/ 2463203 w 3271441"/>
                  <a:gd name="connsiteY5" fmla="*/ 9453 h 1125461"/>
                  <a:gd name="connsiteX6" fmla="*/ 2848078 w 3271441"/>
                  <a:gd name="connsiteY6" fmla="*/ 291662 h 1125461"/>
                  <a:gd name="connsiteX7" fmla="*/ 3130320 w 3271441"/>
                  <a:gd name="connsiteY7" fmla="*/ 779114 h 1125461"/>
                  <a:gd name="connsiteX8" fmla="*/ 3271441 w 3271441"/>
                  <a:gd name="connsiteY8" fmla="*/ 1125461 h 1125461"/>
                  <a:gd name="connsiteX0" fmla="*/ 0 w 3271441"/>
                  <a:gd name="connsiteY0" fmla="*/ 1112633 h 1125461"/>
                  <a:gd name="connsiteX1" fmla="*/ 102633 w 3271441"/>
                  <a:gd name="connsiteY1" fmla="*/ 663665 h 1125461"/>
                  <a:gd name="connsiteX2" fmla="*/ 543424 w 3271441"/>
                  <a:gd name="connsiteY2" fmla="*/ 594493 h 1125461"/>
                  <a:gd name="connsiteX3" fmla="*/ 1282918 w 3271441"/>
                  <a:gd name="connsiteY3" fmla="*/ 278834 h 1125461"/>
                  <a:gd name="connsiteX4" fmla="*/ 1950036 w 3271441"/>
                  <a:gd name="connsiteY4" fmla="*/ 86419 h 1125461"/>
                  <a:gd name="connsiteX5" fmla="*/ 2463203 w 3271441"/>
                  <a:gd name="connsiteY5" fmla="*/ 9453 h 1125461"/>
                  <a:gd name="connsiteX6" fmla="*/ 2848078 w 3271441"/>
                  <a:gd name="connsiteY6" fmla="*/ 291662 h 1125461"/>
                  <a:gd name="connsiteX7" fmla="*/ 3130320 w 3271441"/>
                  <a:gd name="connsiteY7" fmla="*/ 779114 h 1125461"/>
                  <a:gd name="connsiteX8" fmla="*/ 3271441 w 3271441"/>
                  <a:gd name="connsiteY8" fmla="*/ 1125461 h 1125461"/>
                  <a:gd name="connsiteX0" fmla="*/ 0 w 3271441"/>
                  <a:gd name="connsiteY0" fmla="*/ 1112633 h 1125461"/>
                  <a:gd name="connsiteX1" fmla="*/ 418599 w 3271441"/>
                  <a:gd name="connsiteY1" fmla="*/ 951853 h 1125461"/>
                  <a:gd name="connsiteX2" fmla="*/ 543424 w 3271441"/>
                  <a:gd name="connsiteY2" fmla="*/ 594493 h 1125461"/>
                  <a:gd name="connsiteX3" fmla="*/ 1282918 w 3271441"/>
                  <a:gd name="connsiteY3" fmla="*/ 278834 h 1125461"/>
                  <a:gd name="connsiteX4" fmla="*/ 1950036 w 3271441"/>
                  <a:gd name="connsiteY4" fmla="*/ 86419 h 1125461"/>
                  <a:gd name="connsiteX5" fmla="*/ 2463203 w 3271441"/>
                  <a:gd name="connsiteY5" fmla="*/ 9453 h 1125461"/>
                  <a:gd name="connsiteX6" fmla="*/ 2848078 w 3271441"/>
                  <a:gd name="connsiteY6" fmla="*/ 291662 h 1125461"/>
                  <a:gd name="connsiteX7" fmla="*/ 3130320 w 3271441"/>
                  <a:gd name="connsiteY7" fmla="*/ 779114 h 1125461"/>
                  <a:gd name="connsiteX8" fmla="*/ 3271441 w 3271441"/>
                  <a:gd name="connsiteY8" fmla="*/ 1125461 h 1125461"/>
                  <a:gd name="connsiteX0" fmla="*/ 0 w 2941112"/>
                  <a:gd name="connsiteY0" fmla="*/ 1485581 h 1485581"/>
                  <a:gd name="connsiteX1" fmla="*/ 88270 w 2941112"/>
                  <a:gd name="connsiteY1" fmla="*/ 951853 h 1485581"/>
                  <a:gd name="connsiteX2" fmla="*/ 213095 w 2941112"/>
                  <a:gd name="connsiteY2" fmla="*/ 594493 h 1485581"/>
                  <a:gd name="connsiteX3" fmla="*/ 952589 w 2941112"/>
                  <a:gd name="connsiteY3" fmla="*/ 278834 h 1485581"/>
                  <a:gd name="connsiteX4" fmla="*/ 1619707 w 2941112"/>
                  <a:gd name="connsiteY4" fmla="*/ 86419 h 1485581"/>
                  <a:gd name="connsiteX5" fmla="*/ 2132874 w 2941112"/>
                  <a:gd name="connsiteY5" fmla="*/ 9453 h 1485581"/>
                  <a:gd name="connsiteX6" fmla="*/ 2517749 w 2941112"/>
                  <a:gd name="connsiteY6" fmla="*/ 291662 h 1485581"/>
                  <a:gd name="connsiteX7" fmla="*/ 2799991 w 2941112"/>
                  <a:gd name="connsiteY7" fmla="*/ 779114 h 1485581"/>
                  <a:gd name="connsiteX8" fmla="*/ 2941112 w 2941112"/>
                  <a:gd name="connsiteY8" fmla="*/ 1125461 h 1485581"/>
                  <a:gd name="connsiteX0" fmla="*/ 0 w 2941112"/>
                  <a:gd name="connsiteY0" fmla="*/ 1485581 h 1485581"/>
                  <a:gd name="connsiteX1" fmla="*/ 88270 w 2941112"/>
                  <a:gd name="connsiteY1" fmla="*/ 951853 h 1485581"/>
                  <a:gd name="connsiteX2" fmla="*/ 471614 w 2941112"/>
                  <a:gd name="connsiteY2" fmla="*/ 594493 h 1485581"/>
                  <a:gd name="connsiteX3" fmla="*/ 952589 w 2941112"/>
                  <a:gd name="connsiteY3" fmla="*/ 278834 h 1485581"/>
                  <a:gd name="connsiteX4" fmla="*/ 1619707 w 2941112"/>
                  <a:gd name="connsiteY4" fmla="*/ 86419 h 1485581"/>
                  <a:gd name="connsiteX5" fmla="*/ 2132874 w 2941112"/>
                  <a:gd name="connsiteY5" fmla="*/ 9453 h 1485581"/>
                  <a:gd name="connsiteX6" fmla="*/ 2517749 w 2941112"/>
                  <a:gd name="connsiteY6" fmla="*/ 291662 h 1485581"/>
                  <a:gd name="connsiteX7" fmla="*/ 2799991 w 2941112"/>
                  <a:gd name="connsiteY7" fmla="*/ 779114 h 1485581"/>
                  <a:gd name="connsiteX8" fmla="*/ 2941112 w 2941112"/>
                  <a:gd name="connsiteY8" fmla="*/ 1125461 h 1485581"/>
                  <a:gd name="connsiteX0" fmla="*/ 11286 w 2952398"/>
                  <a:gd name="connsiteY0" fmla="*/ 1485581 h 1485581"/>
                  <a:gd name="connsiteX1" fmla="*/ 42109 w 2952398"/>
                  <a:gd name="connsiteY1" fmla="*/ 900997 h 1485581"/>
                  <a:gd name="connsiteX2" fmla="*/ 482900 w 2952398"/>
                  <a:gd name="connsiteY2" fmla="*/ 594493 h 1485581"/>
                  <a:gd name="connsiteX3" fmla="*/ 963875 w 2952398"/>
                  <a:gd name="connsiteY3" fmla="*/ 278834 h 1485581"/>
                  <a:gd name="connsiteX4" fmla="*/ 1630993 w 2952398"/>
                  <a:gd name="connsiteY4" fmla="*/ 86419 h 1485581"/>
                  <a:gd name="connsiteX5" fmla="*/ 2144160 w 2952398"/>
                  <a:gd name="connsiteY5" fmla="*/ 9453 h 1485581"/>
                  <a:gd name="connsiteX6" fmla="*/ 2529035 w 2952398"/>
                  <a:gd name="connsiteY6" fmla="*/ 291662 h 1485581"/>
                  <a:gd name="connsiteX7" fmla="*/ 2811277 w 2952398"/>
                  <a:gd name="connsiteY7" fmla="*/ 779114 h 1485581"/>
                  <a:gd name="connsiteX8" fmla="*/ 2952398 w 2952398"/>
                  <a:gd name="connsiteY8" fmla="*/ 1125461 h 1485581"/>
                  <a:gd name="connsiteX0" fmla="*/ 0 w 3070372"/>
                  <a:gd name="connsiteY0" fmla="*/ 1519485 h 1519485"/>
                  <a:gd name="connsiteX1" fmla="*/ 160083 w 3070372"/>
                  <a:gd name="connsiteY1" fmla="*/ 900997 h 1519485"/>
                  <a:gd name="connsiteX2" fmla="*/ 600874 w 3070372"/>
                  <a:gd name="connsiteY2" fmla="*/ 594493 h 1519485"/>
                  <a:gd name="connsiteX3" fmla="*/ 1081849 w 3070372"/>
                  <a:gd name="connsiteY3" fmla="*/ 278834 h 1519485"/>
                  <a:gd name="connsiteX4" fmla="*/ 1748967 w 3070372"/>
                  <a:gd name="connsiteY4" fmla="*/ 86419 h 1519485"/>
                  <a:gd name="connsiteX5" fmla="*/ 2262134 w 3070372"/>
                  <a:gd name="connsiteY5" fmla="*/ 9453 h 1519485"/>
                  <a:gd name="connsiteX6" fmla="*/ 2647009 w 3070372"/>
                  <a:gd name="connsiteY6" fmla="*/ 291662 h 1519485"/>
                  <a:gd name="connsiteX7" fmla="*/ 2929251 w 3070372"/>
                  <a:gd name="connsiteY7" fmla="*/ 779114 h 1519485"/>
                  <a:gd name="connsiteX8" fmla="*/ 3070372 w 3070372"/>
                  <a:gd name="connsiteY8" fmla="*/ 1125461 h 1519485"/>
                  <a:gd name="connsiteX0" fmla="*/ 0 w 3070372"/>
                  <a:gd name="connsiteY0" fmla="*/ 1519485 h 1519485"/>
                  <a:gd name="connsiteX1" fmla="*/ 160083 w 3070372"/>
                  <a:gd name="connsiteY1" fmla="*/ 900997 h 1519485"/>
                  <a:gd name="connsiteX2" fmla="*/ 514702 w 3070372"/>
                  <a:gd name="connsiteY2" fmla="*/ 560589 h 1519485"/>
                  <a:gd name="connsiteX3" fmla="*/ 1081849 w 3070372"/>
                  <a:gd name="connsiteY3" fmla="*/ 278834 h 1519485"/>
                  <a:gd name="connsiteX4" fmla="*/ 1748967 w 3070372"/>
                  <a:gd name="connsiteY4" fmla="*/ 86419 h 1519485"/>
                  <a:gd name="connsiteX5" fmla="*/ 2262134 w 3070372"/>
                  <a:gd name="connsiteY5" fmla="*/ 9453 h 1519485"/>
                  <a:gd name="connsiteX6" fmla="*/ 2647009 w 3070372"/>
                  <a:gd name="connsiteY6" fmla="*/ 291662 h 1519485"/>
                  <a:gd name="connsiteX7" fmla="*/ 2929251 w 3070372"/>
                  <a:gd name="connsiteY7" fmla="*/ 779114 h 1519485"/>
                  <a:gd name="connsiteX8" fmla="*/ 3070372 w 3070372"/>
                  <a:gd name="connsiteY8" fmla="*/ 1125461 h 1519485"/>
                  <a:gd name="connsiteX0" fmla="*/ 0 w 3113458"/>
                  <a:gd name="connsiteY0" fmla="*/ 1519485 h 1519485"/>
                  <a:gd name="connsiteX1" fmla="*/ 203169 w 3113458"/>
                  <a:gd name="connsiteY1" fmla="*/ 900997 h 1519485"/>
                  <a:gd name="connsiteX2" fmla="*/ 557788 w 3113458"/>
                  <a:gd name="connsiteY2" fmla="*/ 560589 h 1519485"/>
                  <a:gd name="connsiteX3" fmla="*/ 1124935 w 3113458"/>
                  <a:gd name="connsiteY3" fmla="*/ 278834 h 1519485"/>
                  <a:gd name="connsiteX4" fmla="*/ 1792053 w 3113458"/>
                  <a:gd name="connsiteY4" fmla="*/ 86419 h 1519485"/>
                  <a:gd name="connsiteX5" fmla="*/ 2305220 w 3113458"/>
                  <a:gd name="connsiteY5" fmla="*/ 9453 h 1519485"/>
                  <a:gd name="connsiteX6" fmla="*/ 2690095 w 3113458"/>
                  <a:gd name="connsiteY6" fmla="*/ 291662 h 1519485"/>
                  <a:gd name="connsiteX7" fmla="*/ 2972337 w 3113458"/>
                  <a:gd name="connsiteY7" fmla="*/ 779114 h 1519485"/>
                  <a:gd name="connsiteX8" fmla="*/ 3113458 w 3113458"/>
                  <a:gd name="connsiteY8" fmla="*/ 1125461 h 1519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13458" h="1519485">
                    <a:moveTo>
                      <a:pt x="0" y="1519485"/>
                    </a:moveTo>
                    <a:cubicBezTo>
                      <a:pt x="9621" y="1345242"/>
                      <a:pt x="110204" y="1060813"/>
                      <a:pt x="203169" y="900997"/>
                    </a:cubicBezTo>
                    <a:cubicBezTo>
                      <a:pt x="296134" y="741181"/>
                      <a:pt x="404160" y="664283"/>
                      <a:pt x="557788" y="560589"/>
                    </a:cubicBezTo>
                    <a:cubicBezTo>
                      <a:pt x="711416" y="456895"/>
                      <a:pt x="919224" y="357862"/>
                      <a:pt x="1124935" y="278834"/>
                    </a:cubicBezTo>
                    <a:cubicBezTo>
                      <a:pt x="1330646" y="199806"/>
                      <a:pt x="1595339" y="131316"/>
                      <a:pt x="1792053" y="86419"/>
                    </a:cubicBezTo>
                    <a:cubicBezTo>
                      <a:pt x="1988767" y="41522"/>
                      <a:pt x="2155546" y="-24754"/>
                      <a:pt x="2305220" y="9453"/>
                    </a:cubicBezTo>
                    <a:cubicBezTo>
                      <a:pt x="2454894" y="43660"/>
                      <a:pt x="2578909" y="163385"/>
                      <a:pt x="2690095" y="291662"/>
                    </a:cubicBezTo>
                    <a:cubicBezTo>
                      <a:pt x="2801281" y="419939"/>
                      <a:pt x="2901776" y="640147"/>
                      <a:pt x="2972337" y="779114"/>
                    </a:cubicBezTo>
                    <a:cubicBezTo>
                      <a:pt x="3042898" y="918081"/>
                      <a:pt x="3113458" y="1125461"/>
                      <a:pt x="3113458" y="1125461"/>
                    </a:cubicBezTo>
                  </a:path>
                </a:pathLst>
              </a:custGeom>
              <a:ln w="50800">
                <a:solidFill>
                  <a:srgbClr val="8500DC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フリーフォーム 78"/>
              <p:cNvSpPr/>
              <p:nvPr/>
            </p:nvSpPr>
            <p:spPr>
              <a:xfrm>
                <a:off x="6215402" y="4403558"/>
                <a:ext cx="1489051" cy="1275827"/>
              </a:xfrm>
              <a:custGeom>
                <a:avLst/>
                <a:gdLst>
                  <a:gd name="connsiteX0" fmla="*/ 0 w 1816100"/>
                  <a:gd name="connsiteY0" fmla="*/ 1530350 h 1530350"/>
                  <a:gd name="connsiteX1" fmla="*/ 177800 w 1816100"/>
                  <a:gd name="connsiteY1" fmla="*/ 1035050 h 1530350"/>
                  <a:gd name="connsiteX2" fmla="*/ 266700 w 1816100"/>
                  <a:gd name="connsiteY2" fmla="*/ 895350 h 1530350"/>
                  <a:gd name="connsiteX3" fmla="*/ 266700 w 1816100"/>
                  <a:gd name="connsiteY3" fmla="*/ 895350 h 1530350"/>
                  <a:gd name="connsiteX4" fmla="*/ 266700 w 1816100"/>
                  <a:gd name="connsiteY4" fmla="*/ 895350 h 1530350"/>
                  <a:gd name="connsiteX5" fmla="*/ 279400 w 1816100"/>
                  <a:gd name="connsiteY5" fmla="*/ 1250950 h 1530350"/>
                  <a:gd name="connsiteX6" fmla="*/ 279400 w 1816100"/>
                  <a:gd name="connsiteY6" fmla="*/ 1238250 h 1530350"/>
                  <a:gd name="connsiteX7" fmla="*/ 279400 w 1816100"/>
                  <a:gd name="connsiteY7" fmla="*/ 1238250 h 1530350"/>
                  <a:gd name="connsiteX8" fmla="*/ 444500 w 1816100"/>
                  <a:gd name="connsiteY8" fmla="*/ 819150 h 1530350"/>
                  <a:gd name="connsiteX9" fmla="*/ 635000 w 1816100"/>
                  <a:gd name="connsiteY9" fmla="*/ 412750 h 1530350"/>
                  <a:gd name="connsiteX10" fmla="*/ 825500 w 1816100"/>
                  <a:gd name="connsiteY10" fmla="*/ 69850 h 1530350"/>
                  <a:gd name="connsiteX11" fmla="*/ 1028700 w 1816100"/>
                  <a:gd name="connsiteY11" fmla="*/ 19050 h 1530350"/>
                  <a:gd name="connsiteX12" fmla="*/ 1270000 w 1816100"/>
                  <a:gd name="connsiteY12" fmla="*/ 184150 h 1530350"/>
                  <a:gd name="connsiteX13" fmla="*/ 1574800 w 1816100"/>
                  <a:gd name="connsiteY13" fmla="*/ 717550 h 1530350"/>
                  <a:gd name="connsiteX14" fmla="*/ 1816100 w 1816100"/>
                  <a:gd name="connsiteY14" fmla="*/ 1504950 h 153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16100" h="1530350">
                    <a:moveTo>
                      <a:pt x="0" y="1530350"/>
                    </a:moveTo>
                    <a:cubicBezTo>
                      <a:pt x="66675" y="1335616"/>
                      <a:pt x="133350" y="1140883"/>
                      <a:pt x="177800" y="1035050"/>
                    </a:cubicBezTo>
                    <a:cubicBezTo>
                      <a:pt x="222250" y="929217"/>
                      <a:pt x="266700" y="895350"/>
                      <a:pt x="266700" y="895350"/>
                    </a:cubicBezTo>
                    <a:lnTo>
                      <a:pt x="266700" y="895350"/>
                    </a:lnTo>
                    <a:lnTo>
                      <a:pt x="266700" y="895350"/>
                    </a:lnTo>
                    <a:cubicBezTo>
                      <a:pt x="268817" y="954617"/>
                      <a:pt x="277283" y="1193800"/>
                      <a:pt x="279400" y="1250950"/>
                    </a:cubicBezTo>
                    <a:cubicBezTo>
                      <a:pt x="281517" y="1308100"/>
                      <a:pt x="279400" y="1238250"/>
                      <a:pt x="279400" y="1238250"/>
                    </a:cubicBezTo>
                    <a:lnTo>
                      <a:pt x="279400" y="1238250"/>
                    </a:lnTo>
                    <a:cubicBezTo>
                      <a:pt x="306917" y="1168400"/>
                      <a:pt x="385233" y="956733"/>
                      <a:pt x="444500" y="819150"/>
                    </a:cubicBezTo>
                    <a:cubicBezTo>
                      <a:pt x="503767" y="681567"/>
                      <a:pt x="571500" y="537633"/>
                      <a:pt x="635000" y="412750"/>
                    </a:cubicBezTo>
                    <a:cubicBezTo>
                      <a:pt x="698500" y="287867"/>
                      <a:pt x="759883" y="135467"/>
                      <a:pt x="825500" y="69850"/>
                    </a:cubicBezTo>
                    <a:cubicBezTo>
                      <a:pt x="891117" y="4233"/>
                      <a:pt x="954617" y="0"/>
                      <a:pt x="1028700" y="19050"/>
                    </a:cubicBezTo>
                    <a:cubicBezTo>
                      <a:pt x="1102783" y="38100"/>
                      <a:pt x="1178983" y="67733"/>
                      <a:pt x="1270000" y="184150"/>
                    </a:cubicBezTo>
                    <a:cubicBezTo>
                      <a:pt x="1361017" y="300567"/>
                      <a:pt x="1483783" y="497417"/>
                      <a:pt x="1574800" y="717550"/>
                    </a:cubicBezTo>
                    <a:cubicBezTo>
                      <a:pt x="1665817" y="937683"/>
                      <a:pt x="1816100" y="1504950"/>
                      <a:pt x="1816100" y="1504950"/>
                    </a:cubicBezTo>
                  </a:path>
                </a:pathLst>
              </a:custGeom>
              <a:ln w="31750">
                <a:solidFill>
                  <a:srgbClr val="0000FF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2" name="図形グループ 81"/>
            <p:cNvGrpSpPr/>
            <p:nvPr/>
          </p:nvGrpSpPr>
          <p:grpSpPr>
            <a:xfrm>
              <a:off x="4730576" y="3212963"/>
              <a:ext cx="3335137" cy="1905907"/>
              <a:chOff x="4735700" y="3611488"/>
              <a:chExt cx="3335137" cy="2920895"/>
            </a:xfrm>
          </p:grpSpPr>
          <p:sp>
            <p:nvSpPr>
              <p:cNvPr id="83" name="フリーフォーム 82"/>
              <p:cNvSpPr/>
              <p:nvPr/>
            </p:nvSpPr>
            <p:spPr>
              <a:xfrm>
                <a:off x="6389658" y="3611488"/>
                <a:ext cx="24704" cy="2265784"/>
              </a:xfrm>
              <a:custGeom>
                <a:avLst/>
                <a:gdLst>
                  <a:gd name="connsiteX0" fmla="*/ 0 w 29633"/>
                  <a:gd name="connsiteY0" fmla="*/ 2717800 h 2717800"/>
                  <a:gd name="connsiteX1" fmla="*/ 25400 w 29633"/>
                  <a:gd name="connsiteY1" fmla="*/ 1384300 h 2717800"/>
                  <a:gd name="connsiteX2" fmla="*/ 25400 w 29633"/>
                  <a:gd name="connsiteY2" fmla="*/ 584200 h 2717800"/>
                  <a:gd name="connsiteX3" fmla="*/ 12700 w 29633"/>
                  <a:gd name="connsiteY3" fmla="*/ 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33" h="2717800">
                    <a:moveTo>
                      <a:pt x="0" y="2717800"/>
                    </a:moveTo>
                    <a:cubicBezTo>
                      <a:pt x="10583" y="2228850"/>
                      <a:pt x="21167" y="1739900"/>
                      <a:pt x="25400" y="1384300"/>
                    </a:cubicBezTo>
                    <a:cubicBezTo>
                      <a:pt x="29633" y="1028700"/>
                      <a:pt x="27517" y="814917"/>
                      <a:pt x="25400" y="584200"/>
                    </a:cubicBezTo>
                    <a:cubicBezTo>
                      <a:pt x="23283" y="353483"/>
                      <a:pt x="12700" y="0"/>
                      <a:pt x="12700" y="0"/>
                    </a:cubicBezTo>
                  </a:path>
                </a:pathLst>
              </a:custGeom>
              <a:ln w="31750">
                <a:solidFill>
                  <a:srgbClr val="008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フリーフォーム 83"/>
              <p:cNvSpPr/>
              <p:nvPr/>
            </p:nvSpPr>
            <p:spPr>
              <a:xfrm>
                <a:off x="4735700" y="4249797"/>
                <a:ext cx="3218678" cy="1258497"/>
              </a:xfrm>
              <a:custGeom>
                <a:avLst/>
                <a:gdLst>
                  <a:gd name="connsiteX0" fmla="*/ 0 w 3860800"/>
                  <a:gd name="connsiteY0" fmla="*/ 1727200 h 1752600"/>
                  <a:gd name="connsiteX1" fmla="*/ 127000 w 3860800"/>
                  <a:gd name="connsiteY1" fmla="*/ 876300 h 1752600"/>
                  <a:gd name="connsiteX2" fmla="*/ 304800 w 3860800"/>
                  <a:gd name="connsiteY2" fmla="*/ 292100 h 1752600"/>
                  <a:gd name="connsiteX3" fmla="*/ 558800 w 3860800"/>
                  <a:gd name="connsiteY3" fmla="*/ 63500 h 1752600"/>
                  <a:gd name="connsiteX4" fmla="*/ 1041400 w 3860800"/>
                  <a:gd name="connsiteY4" fmla="*/ 12700 h 1752600"/>
                  <a:gd name="connsiteX5" fmla="*/ 2184400 w 3860800"/>
                  <a:gd name="connsiteY5" fmla="*/ 139700 h 1752600"/>
                  <a:gd name="connsiteX6" fmla="*/ 2857500 w 3860800"/>
                  <a:gd name="connsiteY6" fmla="*/ 368300 h 1752600"/>
                  <a:gd name="connsiteX7" fmla="*/ 3289300 w 3860800"/>
                  <a:gd name="connsiteY7" fmla="*/ 749300 h 1752600"/>
                  <a:gd name="connsiteX8" fmla="*/ 3644900 w 3860800"/>
                  <a:gd name="connsiteY8" fmla="*/ 1295400 h 1752600"/>
                  <a:gd name="connsiteX9" fmla="*/ 3860800 w 3860800"/>
                  <a:gd name="connsiteY9" fmla="*/ 1752600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60800" h="1752600">
                    <a:moveTo>
                      <a:pt x="0" y="1727200"/>
                    </a:moveTo>
                    <a:cubicBezTo>
                      <a:pt x="38100" y="1421341"/>
                      <a:pt x="76200" y="1115483"/>
                      <a:pt x="127000" y="876300"/>
                    </a:cubicBezTo>
                    <a:cubicBezTo>
                      <a:pt x="177800" y="637117"/>
                      <a:pt x="232833" y="427567"/>
                      <a:pt x="304800" y="292100"/>
                    </a:cubicBezTo>
                    <a:cubicBezTo>
                      <a:pt x="376767" y="156633"/>
                      <a:pt x="436033" y="110067"/>
                      <a:pt x="558800" y="63500"/>
                    </a:cubicBezTo>
                    <a:cubicBezTo>
                      <a:pt x="681567" y="16933"/>
                      <a:pt x="770467" y="0"/>
                      <a:pt x="1041400" y="12700"/>
                    </a:cubicBezTo>
                    <a:cubicBezTo>
                      <a:pt x="1312333" y="25400"/>
                      <a:pt x="1881717" y="80433"/>
                      <a:pt x="2184400" y="139700"/>
                    </a:cubicBezTo>
                    <a:cubicBezTo>
                      <a:pt x="2487083" y="198967"/>
                      <a:pt x="2673350" y="266700"/>
                      <a:pt x="2857500" y="368300"/>
                    </a:cubicBezTo>
                    <a:cubicBezTo>
                      <a:pt x="3041650" y="469900"/>
                      <a:pt x="3158067" y="594783"/>
                      <a:pt x="3289300" y="749300"/>
                    </a:cubicBezTo>
                    <a:cubicBezTo>
                      <a:pt x="3420533" y="903817"/>
                      <a:pt x="3549650" y="1128183"/>
                      <a:pt x="3644900" y="1295400"/>
                    </a:cubicBezTo>
                    <a:cubicBezTo>
                      <a:pt x="3740150" y="1462617"/>
                      <a:pt x="3860800" y="1752600"/>
                      <a:pt x="3860800" y="1752600"/>
                    </a:cubicBezTo>
                  </a:path>
                </a:pathLst>
              </a:custGeom>
              <a:ln w="50800">
                <a:solidFill>
                  <a:srgbClr val="008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フリーフォーム 84"/>
              <p:cNvSpPr/>
              <p:nvPr/>
            </p:nvSpPr>
            <p:spPr>
              <a:xfrm>
                <a:off x="5029188" y="4735802"/>
                <a:ext cx="3041649" cy="1796581"/>
              </a:xfrm>
              <a:custGeom>
                <a:avLst/>
                <a:gdLst>
                  <a:gd name="connsiteX0" fmla="*/ 0 w 3271441"/>
                  <a:gd name="connsiteY0" fmla="*/ 1112633 h 1125461"/>
                  <a:gd name="connsiteX1" fmla="*/ 102633 w 3271441"/>
                  <a:gd name="connsiteY1" fmla="*/ 663665 h 1125461"/>
                  <a:gd name="connsiteX2" fmla="*/ 500338 w 3271441"/>
                  <a:gd name="connsiteY2" fmla="*/ 509732 h 1125461"/>
                  <a:gd name="connsiteX3" fmla="*/ 1282918 w 3271441"/>
                  <a:gd name="connsiteY3" fmla="*/ 278834 h 1125461"/>
                  <a:gd name="connsiteX4" fmla="*/ 1950036 w 3271441"/>
                  <a:gd name="connsiteY4" fmla="*/ 86419 h 1125461"/>
                  <a:gd name="connsiteX5" fmla="*/ 2463203 w 3271441"/>
                  <a:gd name="connsiteY5" fmla="*/ 9453 h 1125461"/>
                  <a:gd name="connsiteX6" fmla="*/ 2848078 w 3271441"/>
                  <a:gd name="connsiteY6" fmla="*/ 291662 h 1125461"/>
                  <a:gd name="connsiteX7" fmla="*/ 3130320 w 3271441"/>
                  <a:gd name="connsiteY7" fmla="*/ 779114 h 1125461"/>
                  <a:gd name="connsiteX8" fmla="*/ 3271441 w 3271441"/>
                  <a:gd name="connsiteY8" fmla="*/ 1125461 h 1125461"/>
                  <a:gd name="connsiteX0" fmla="*/ 0 w 3271441"/>
                  <a:gd name="connsiteY0" fmla="*/ 1112633 h 1125461"/>
                  <a:gd name="connsiteX1" fmla="*/ 102633 w 3271441"/>
                  <a:gd name="connsiteY1" fmla="*/ 663665 h 1125461"/>
                  <a:gd name="connsiteX2" fmla="*/ 557786 w 3271441"/>
                  <a:gd name="connsiteY2" fmla="*/ 594493 h 1125461"/>
                  <a:gd name="connsiteX3" fmla="*/ 1282918 w 3271441"/>
                  <a:gd name="connsiteY3" fmla="*/ 278834 h 1125461"/>
                  <a:gd name="connsiteX4" fmla="*/ 1950036 w 3271441"/>
                  <a:gd name="connsiteY4" fmla="*/ 86419 h 1125461"/>
                  <a:gd name="connsiteX5" fmla="*/ 2463203 w 3271441"/>
                  <a:gd name="connsiteY5" fmla="*/ 9453 h 1125461"/>
                  <a:gd name="connsiteX6" fmla="*/ 2848078 w 3271441"/>
                  <a:gd name="connsiteY6" fmla="*/ 291662 h 1125461"/>
                  <a:gd name="connsiteX7" fmla="*/ 3130320 w 3271441"/>
                  <a:gd name="connsiteY7" fmla="*/ 779114 h 1125461"/>
                  <a:gd name="connsiteX8" fmla="*/ 3271441 w 3271441"/>
                  <a:gd name="connsiteY8" fmla="*/ 1125461 h 1125461"/>
                  <a:gd name="connsiteX0" fmla="*/ 0 w 3271441"/>
                  <a:gd name="connsiteY0" fmla="*/ 1112633 h 1125461"/>
                  <a:gd name="connsiteX1" fmla="*/ 274978 w 3271441"/>
                  <a:gd name="connsiteY1" fmla="*/ 951851 h 1125461"/>
                  <a:gd name="connsiteX2" fmla="*/ 557786 w 3271441"/>
                  <a:gd name="connsiteY2" fmla="*/ 594493 h 1125461"/>
                  <a:gd name="connsiteX3" fmla="*/ 1282918 w 3271441"/>
                  <a:gd name="connsiteY3" fmla="*/ 278834 h 1125461"/>
                  <a:gd name="connsiteX4" fmla="*/ 1950036 w 3271441"/>
                  <a:gd name="connsiteY4" fmla="*/ 86419 h 1125461"/>
                  <a:gd name="connsiteX5" fmla="*/ 2463203 w 3271441"/>
                  <a:gd name="connsiteY5" fmla="*/ 9453 h 1125461"/>
                  <a:gd name="connsiteX6" fmla="*/ 2848078 w 3271441"/>
                  <a:gd name="connsiteY6" fmla="*/ 291662 h 1125461"/>
                  <a:gd name="connsiteX7" fmla="*/ 3130320 w 3271441"/>
                  <a:gd name="connsiteY7" fmla="*/ 779114 h 1125461"/>
                  <a:gd name="connsiteX8" fmla="*/ 3271441 w 3271441"/>
                  <a:gd name="connsiteY8" fmla="*/ 1125461 h 1125461"/>
                  <a:gd name="connsiteX0" fmla="*/ 0 w 3099096"/>
                  <a:gd name="connsiteY0" fmla="*/ 1349963 h 1349963"/>
                  <a:gd name="connsiteX1" fmla="*/ 102633 w 3099096"/>
                  <a:gd name="connsiteY1" fmla="*/ 951851 h 1349963"/>
                  <a:gd name="connsiteX2" fmla="*/ 385441 w 3099096"/>
                  <a:gd name="connsiteY2" fmla="*/ 594493 h 1349963"/>
                  <a:gd name="connsiteX3" fmla="*/ 1110573 w 3099096"/>
                  <a:gd name="connsiteY3" fmla="*/ 278834 h 1349963"/>
                  <a:gd name="connsiteX4" fmla="*/ 1777691 w 3099096"/>
                  <a:gd name="connsiteY4" fmla="*/ 86419 h 1349963"/>
                  <a:gd name="connsiteX5" fmla="*/ 2290858 w 3099096"/>
                  <a:gd name="connsiteY5" fmla="*/ 9453 h 1349963"/>
                  <a:gd name="connsiteX6" fmla="*/ 2675733 w 3099096"/>
                  <a:gd name="connsiteY6" fmla="*/ 291662 h 1349963"/>
                  <a:gd name="connsiteX7" fmla="*/ 2957975 w 3099096"/>
                  <a:gd name="connsiteY7" fmla="*/ 779114 h 1349963"/>
                  <a:gd name="connsiteX8" fmla="*/ 3099096 w 3099096"/>
                  <a:gd name="connsiteY8" fmla="*/ 1125461 h 1349963"/>
                  <a:gd name="connsiteX0" fmla="*/ 0 w 3099096"/>
                  <a:gd name="connsiteY0" fmla="*/ 1349963 h 1349963"/>
                  <a:gd name="connsiteX1" fmla="*/ 102633 w 3099096"/>
                  <a:gd name="connsiteY1" fmla="*/ 951851 h 1349963"/>
                  <a:gd name="connsiteX2" fmla="*/ 471614 w 3099096"/>
                  <a:gd name="connsiteY2" fmla="*/ 611446 h 1349963"/>
                  <a:gd name="connsiteX3" fmla="*/ 1110573 w 3099096"/>
                  <a:gd name="connsiteY3" fmla="*/ 278834 h 1349963"/>
                  <a:gd name="connsiteX4" fmla="*/ 1777691 w 3099096"/>
                  <a:gd name="connsiteY4" fmla="*/ 86419 h 1349963"/>
                  <a:gd name="connsiteX5" fmla="*/ 2290858 w 3099096"/>
                  <a:gd name="connsiteY5" fmla="*/ 9453 h 1349963"/>
                  <a:gd name="connsiteX6" fmla="*/ 2675733 w 3099096"/>
                  <a:gd name="connsiteY6" fmla="*/ 291662 h 1349963"/>
                  <a:gd name="connsiteX7" fmla="*/ 2957975 w 3099096"/>
                  <a:gd name="connsiteY7" fmla="*/ 779114 h 1349963"/>
                  <a:gd name="connsiteX8" fmla="*/ 3099096 w 3099096"/>
                  <a:gd name="connsiteY8" fmla="*/ 1125461 h 1349963"/>
                  <a:gd name="connsiteX0" fmla="*/ 0 w 3099096"/>
                  <a:gd name="connsiteY0" fmla="*/ 1349963 h 1349963"/>
                  <a:gd name="connsiteX1" fmla="*/ 203168 w 3099096"/>
                  <a:gd name="connsiteY1" fmla="*/ 1036612 h 1349963"/>
                  <a:gd name="connsiteX2" fmla="*/ 471614 w 3099096"/>
                  <a:gd name="connsiteY2" fmla="*/ 611446 h 1349963"/>
                  <a:gd name="connsiteX3" fmla="*/ 1110573 w 3099096"/>
                  <a:gd name="connsiteY3" fmla="*/ 278834 h 1349963"/>
                  <a:gd name="connsiteX4" fmla="*/ 1777691 w 3099096"/>
                  <a:gd name="connsiteY4" fmla="*/ 86419 h 1349963"/>
                  <a:gd name="connsiteX5" fmla="*/ 2290858 w 3099096"/>
                  <a:gd name="connsiteY5" fmla="*/ 9453 h 1349963"/>
                  <a:gd name="connsiteX6" fmla="*/ 2675733 w 3099096"/>
                  <a:gd name="connsiteY6" fmla="*/ 291662 h 1349963"/>
                  <a:gd name="connsiteX7" fmla="*/ 2957975 w 3099096"/>
                  <a:gd name="connsiteY7" fmla="*/ 779114 h 1349963"/>
                  <a:gd name="connsiteX8" fmla="*/ 3099096 w 3099096"/>
                  <a:gd name="connsiteY8" fmla="*/ 1125461 h 1349963"/>
                  <a:gd name="connsiteX0" fmla="*/ 0 w 3041648"/>
                  <a:gd name="connsiteY0" fmla="*/ 1383867 h 1383867"/>
                  <a:gd name="connsiteX1" fmla="*/ 145720 w 3041648"/>
                  <a:gd name="connsiteY1" fmla="*/ 1036612 h 1383867"/>
                  <a:gd name="connsiteX2" fmla="*/ 414166 w 3041648"/>
                  <a:gd name="connsiteY2" fmla="*/ 611446 h 1383867"/>
                  <a:gd name="connsiteX3" fmla="*/ 1053125 w 3041648"/>
                  <a:gd name="connsiteY3" fmla="*/ 278834 h 1383867"/>
                  <a:gd name="connsiteX4" fmla="*/ 1720243 w 3041648"/>
                  <a:gd name="connsiteY4" fmla="*/ 86419 h 1383867"/>
                  <a:gd name="connsiteX5" fmla="*/ 2233410 w 3041648"/>
                  <a:gd name="connsiteY5" fmla="*/ 9453 h 1383867"/>
                  <a:gd name="connsiteX6" fmla="*/ 2618285 w 3041648"/>
                  <a:gd name="connsiteY6" fmla="*/ 291662 h 1383867"/>
                  <a:gd name="connsiteX7" fmla="*/ 2900527 w 3041648"/>
                  <a:gd name="connsiteY7" fmla="*/ 779114 h 1383867"/>
                  <a:gd name="connsiteX8" fmla="*/ 3041648 w 3041648"/>
                  <a:gd name="connsiteY8" fmla="*/ 1125461 h 1383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41648" h="1383867">
                    <a:moveTo>
                      <a:pt x="0" y="1383867"/>
                    </a:moveTo>
                    <a:cubicBezTo>
                      <a:pt x="9621" y="1209624"/>
                      <a:pt x="76692" y="1165349"/>
                      <a:pt x="145720" y="1036612"/>
                    </a:cubicBezTo>
                    <a:cubicBezTo>
                      <a:pt x="214748" y="907875"/>
                      <a:pt x="262932" y="737742"/>
                      <a:pt x="414166" y="611446"/>
                    </a:cubicBezTo>
                    <a:cubicBezTo>
                      <a:pt x="565400" y="485150"/>
                      <a:pt x="835446" y="366338"/>
                      <a:pt x="1053125" y="278834"/>
                    </a:cubicBezTo>
                    <a:cubicBezTo>
                      <a:pt x="1270804" y="191330"/>
                      <a:pt x="1523529" y="131316"/>
                      <a:pt x="1720243" y="86419"/>
                    </a:cubicBezTo>
                    <a:cubicBezTo>
                      <a:pt x="1916957" y="41522"/>
                      <a:pt x="2083736" y="-24754"/>
                      <a:pt x="2233410" y="9453"/>
                    </a:cubicBezTo>
                    <a:cubicBezTo>
                      <a:pt x="2383084" y="43660"/>
                      <a:pt x="2507099" y="163385"/>
                      <a:pt x="2618285" y="291662"/>
                    </a:cubicBezTo>
                    <a:cubicBezTo>
                      <a:pt x="2729471" y="419939"/>
                      <a:pt x="2829966" y="640147"/>
                      <a:pt x="2900527" y="779114"/>
                    </a:cubicBezTo>
                    <a:cubicBezTo>
                      <a:pt x="2971088" y="918081"/>
                      <a:pt x="3041648" y="1125461"/>
                      <a:pt x="3041648" y="1125461"/>
                    </a:cubicBezTo>
                  </a:path>
                </a:pathLst>
              </a:custGeom>
              <a:ln w="50800">
                <a:solidFill>
                  <a:srgbClr val="8500DC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フリーフォーム 85"/>
              <p:cNvSpPr/>
              <p:nvPr/>
            </p:nvSpPr>
            <p:spPr>
              <a:xfrm>
                <a:off x="6215402" y="5151658"/>
                <a:ext cx="1489051" cy="1275832"/>
              </a:xfrm>
              <a:custGeom>
                <a:avLst/>
                <a:gdLst>
                  <a:gd name="connsiteX0" fmla="*/ 0 w 1816100"/>
                  <a:gd name="connsiteY0" fmla="*/ 1530350 h 1530350"/>
                  <a:gd name="connsiteX1" fmla="*/ 177800 w 1816100"/>
                  <a:gd name="connsiteY1" fmla="*/ 1035050 h 1530350"/>
                  <a:gd name="connsiteX2" fmla="*/ 266700 w 1816100"/>
                  <a:gd name="connsiteY2" fmla="*/ 895350 h 1530350"/>
                  <a:gd name="connsiteX3" fmla="*/ 266700 w 1816100"/>
                  <a:gd name="connsiteY3" fmla="*/ 895350 h 1530350"/>
                  <a:gd name="connsiteX4" fmla="*/ 266700 w 1816100"/>
                  <a:gd name="connsiteY4" fmla="*/ 895350 h 1530350"/>
                  <a:gd name="connsiteX5" fmla="*/ 279400 w 1816100"/>
                  <a:gd name="connsiteY5" fmla="*/ 1250950 h 1530350"/>
                  <a:gd name="connsiteX6" fmla="*/ 279400 w 1816100"/>
                  <a:gd name="connsiteY6" fmla="*/ 1238250 h 1530350"/>
                  <a:gd name="connsiteX7" fmla="*/ 279400 w 1816100"/>
                  <a:gd name="connsiteY7" fmla="*/ 1238250 h 1530350"/>
                  <a:gd name="connsiteX8" fmla="*/ 444500 w 1816100"/>
                  <a:gd name="connsiteY8" fmla="*/ 819150 h 1530350"/>
                  <a:gd name="connsiteX9" fmla="*/ 635000 w 1816100"/>
                  <a:gd name="connsiteY9" fmla="*/ 412750 h 1530350"/>
                  <a:gd name="connsiteX10" fmla="*/ 825500 w 1816100"/>
                  <a:gd name="connsiteY10" fmla="*/ 69850 h 1530350"/>
                  <a:gd name="connsiteX11" fmla="*/ 1028700 w 1816100"/>
                  <a:gd name="connsiteY11" fmla="*/ 19050 h 1530350"/>
                  <a:gd name="connsiteX12" fmla="*/ 1270000 w 1816100"/>
                  <a:gd name="connsiteY12" fmla="*/ 184150 h 1530350"/>
                  <a:gd name="connsiteX13" fmla="*/ 1574800 w 1816100"/>
                  <a:gd name="connsiteY13" fmla="*/ 717550 h 1530350"/>
                  <a:gd name="connsiteX14" fmla="*/ 1816100 w 1816100"/>
                  <a:gd name="connsiteY14" fmla="*/ 1504950 h 153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16100" h="1530350">
                    <a:moveTo>
                      <a:pt x="0" y="1530350"/>
                    </a:moveTo>
                    <a:cubicBezTo>
                      <a:pt x="66675" y="1335616"/>
                      <a:pt x="133350" y="1140883"/>
                      <a:pt x="177800" y="1035050"/>
                    </a:cubicBezTo>
                    <a:cubicBezTo>
                      <a:pt x="222250" y="929217"/>
                      <a:pt x="266700" y="895350"/>
                      <a:pt x="266700" y="895350"/>
                    </a:cubicBezTo>
                    <a:lnTo>
                      <a:pt x="266700" y="895350"/>
                    </a:lnTo>
                    <a:lnTo>
                      <a:pt x="266700" y="895350"/>
                    </a:lnTo>
                    <a:cubicBezTo>
                      <a:pt x="268817" y="954617"/>
                      <a:pt x="277283" y="1193800"/>
                      <a:pt x="279400" y="1250950"/>
                    </a:cubicBezTo>
                    <a:cubicBezTo>
                      <a:pt x="281517" y="1308100"/>
                      <a:pt x="279400" y="1238250"/>
                      <a:pt x="279400" y="1238250"/>
                    </a:cubicBezTo>
                    <a:lnTo>
                      <a:pt x="279400" y="1238250"/>
                    </a:lnTo>
                    <a:cubicBezTo>
                      <a:pt x="306917" y="1168400"/>
                      <a:pt x="385233" y="956733"/>
                      <a:pt x="444500" y="819150"/>
                    </a:cubicBezTo>
                    <a:cubicBezTo>
                      <a:pt x="503767" y="681567"/>
                      <a:pt x="571500" y="537633"/>
                      <a:pt x="635000" y="412750"/>
                    </a:cubicBezTo>
                    <a:cubicBezTo>
                      <a:pt x="698500" y="287867"/>
                      <a:pt x="759883" y="135467"/>
                      <a:pt x="825500" y="69850"/>
                    </a:cubicBezTo>
                    <a:cubicBezTo>
                      <a:pt x="891117" y="4233"/>
                      <a:pt x="954617" y="0"/>
                      <a:pt x="1028700" y="19050"/>
                    </a:cubicBezTo>
                    <a:cubicBezTo>
                      <a:pt x="1102783" y="38100"/>
                      <a:pt x="1178983" y="67733"/>
                      <a:pt x="1270000" y="184150"/>
                    </a:cubicBezTo>
                    <a:cubicBezTo>
                      <a:pt x="1361017" y="300567"/>
                      <a:pt x="1483783" y="497417"/>
                      <a:pt x="1574800" y="717550"/>
                    </a:cubicBezTo>
                    <a:cubicBezTo>
                      <a:pt x="1665817" y="937683"/>
                      <a:pt x="1816100" y="1504950"/>
                      <a:pt x="1816100" y="1504950"/>
                    </a:cubicBezTo>
                  </a:path>
                </a:pathLst>
              </a:custGeom>
              <a:ln w="31750">
                <a:solidFill>
                  <a:srgbClr val="0000FF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310444" y="6420490"/>
            <a:ext cx="1569156" cy="365125"/>
          </a:xfrm>
        </p:spPr>
        <p:txBody>
          <a:bodyPr/>
          <a:lstStyle/>
          <a:p>
            <a:r>
              <a:rPr lang="en-US" altLang="ja-JP" dirty="0" smtClean="0"/>
              <a:t>2015.10.21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493592" y="6413797"/>
            <a:ext cx="4787900" cy="365125"/>
          </a:xfrm>
        </p:spPr>
        <p:txBody>
          <a:bodyPr/>
          <a:lstStyle/>
          <a:p>
            <a:r>
              <a:rPr lang="en-US" altLang="ja-JP" dirty="0" smtClean="0"/>
              <a:t>AGN modeling in the ASTRO-H era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971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4116288" y="769577"/>
            <a:ext cx="4979375" cy="205414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64870" y="94328"/>
            <a:ext cx="4377100" cy="591802"/>
          </a:xfrm>
          <a:solidFill>
            <a:srgbClr val="33A3FF"/>
          </a:solidFill>
          <a:ln w="28575"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kumimoji="1" lang="en-US" altLang="ja-JP" sz="4000" dirty="0" smtClean="0">
                <a:latin typeface="ヒラギノ丸ゴ Pro W4"/>
                <a:ea typeface="ヒラギノ丸ゴ Pro W4"/>
                <a:cs typeface="ヒラギノ丸ゴ Pro W4"/>
              </a:rPr>
              <a:t>7. Discussion</a:t>
            </a:r>
            <a:endParaRPr kumimoji="1" lang="ja-JP" altLang="en-US" sz="4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532" y="862767"/>
            <a:ext cx="8691395" cy="5482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440"/>
              </a:lnSpc>
              <a:spcBef>
                <a:spcPts val="900"/>
              </a:spcBef>
              <a:buFont typeface="Wingdings" charset="2"/>
              <a:buChar char="²"/>
            </a:pP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The first discovery of </a:t>
            </a:r>
            <a:b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kumimoji="1"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state transitions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in AGNs</a:t>
            </a:r>
            <a:b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  <a:sym typeface="Wingdings"/>
              </a:rPr>
              <a:t> </a:t>
            </a:r>
            <a:r>
              <a:rPr kumimoji="1" lang="en-US" altLang="ja-JP" sz="2200" dirty="0" err="1" smtClean="0">
                <a:latin typeface="ヒラギノ丸ゴ Pro W4"/>
                <a:ea typeface="ヒラギノ丸ゴ Pro W4"/>
                <a:cs typeface="ヒラギノ丸ゴ Pro W4"/>
                <a:sym typeface="Wingdings"/>
              </a:rPr>
              <a:t>ture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BHB-AGN link.</a:t>
            </a:r>
          </a:p>
          <a:p>
            <a:pPr marL="342900" indent="-342900">
              <a:lnSpc>
                <a:spcPts val="2440"/>
              </a:lnSpc>
              <a:spcBef>
                <a:spcPts val="900"/>
              </a:spcBef>
              <a:buFont typeface="Wingdings" charset="2"/>
              <a:buChar char="²"/>
            </a:pP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Previous studies confused </a:t>
            </a:r>
            <a:b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the two </a:t>
            </a:r>
            <a:r>
              <a:rPr lang="en-US" altLang="ja-JP" sz="2200" dirty="0" err="1" smtClean="0">
                <a:latin typeface="ヒラギノ丸ゴ Pro W4"/>
                <a:ea typeface="ヒラギノ丸ゴ Pro W4"/>
                <a:cs typeface="ヒラギノ丸ゴ Pro W4"/>
              </a:rPr>
              <a:t>PLs.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The results </a:t>
            </a:r>
            <a:b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need 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re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-evaluation.</a:t>
            </a:r>
            <a:endParaRPr kumimoji="1"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342900" indent="-342900">
              <a:lnSpc>
                <a:spcPts val="2440"/>
              </a:lnSpc>
              <a:spcBef>
                <a:spcPts val="900"/>
              </a:spcBef>
              <a:buFont typeface="Wingdings" charset="2"/>
              <a:buChar char="²"/>
            </a:pP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The </a:t>
            </a:r>
            <a:r>
              <a:rPr kumimoji="1" lang="en-US" altLang="ja-JP" sz="2200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hard PL </a:t>
            </a:r>
            <a:r>
              <a:rPr kumimoji="1"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cannot </a:t>
            </a:r>
            <a:r>
              <a:rPr kumimoji="1" lang="en-US" altLang="ja-JP" sz="2200" dirty="0" smtClean="0">
                <a:solidFill>
                  <a:srgbClr val="000000"/>
                </a:solidFill>
                <a:latin typeface="ヒラギノ丸ゴ Pro W4"/>
                <a:ea typeface="ヒラギノ丸ゴ Pro W4"/>
                <a:cs typeface="ヒラギノ丸ゴ Pro W4"/>
              </a:rPr>
              <a:t>be</a:t>
            </a:r>
            <a:r>
              <a:rPr kumimoji="1"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 partially absorbed part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of </a:t>
            </a:r>
            <a:r>
              <a:rPr kumimoji="1" lang="en-US" altLang="ja-JP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soft PL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: </a:t>
            </a:r>
            <a:b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the two continua differ both in </a:t>
            </a:r>
            <a:r>
              <a:rPr lang="en-US" altLang="ja-JP" sz="2200" i="1" dirty="0" err="1" smtClean="0">
                <a:latin typeface="ヒラギノ丸ゴ Pro W4"/>
                <a:ea typeface="ヒラギノ丸ゴ Pro W4"/>
                <a:cs typeface="ヒラギノ丸ゴ Pro W4"/>
              </a:rPr>
              <a:t>Γ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and variability.</a:t>
            </a:r>
            <a:endParaRPr kumimoji="1"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342900" indent="-342900">
              <a:lnSpc>
                <a:spcPts val="2440"/>
              </a:lnSpc>
              <a:spcBef>
                <a:spcPts val="900"/>
              </a:spcBef>
              <a:buFont typeface="Wingdings" charset="2"/>
              <a:buChar char="²"/>
            </a:pP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In NGC 3516, NGC 3227, and IC 4329A, the </a:t>
            </a:r>
            <a:r>
              <a:rPr lang="en-US" altLang="ja-JP" sz="2200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hard PL 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cannot </a:t>
            </a:r>
            <a:r>
              <a:rPr lang="en-US" altLang="ja-JP" sz="2200" dirty="0" smtClean="0">
                <a:solidFill>
                  <a:srgbClr val="000000"/>
                </a:solidFill>
                <a:latin typeface="ヒラギノ丸ゴ Pro W4"/>
                <a:ea typeface="ヒラギノ丸ゴ Pro W4"/>
                <a:cs typeface="ヒラギノ丸ゴ Pro W4"/>
              </a:rPr>
              <a:t>be replaced by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 relativistic reflection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.</a:t>
            </a:r>
          </a:p>
          <a:p>
            <a:pPr marL="342900" indent="-342900">
              <a:lnSpc>
                <a:spcPts val="2440"/>
              </a:lnSpc>
              <a:spcBef>
                <a:spcPts val="900"/>
              </a:spcBef>
              <a:buFont typeface="Wingdings" charset="2"/>
              <a:buChar char="²"/>
            </a:pP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The </a:t>
            </a:r>
            <a:r>
              <a:rPr lang="en-US" altLang="ja-JP" sz="2200" dirty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hard PL 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can be regarded as primary 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RIAF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emission.</a:t>
            </a:r>
          </a:p>
          <a:p>
            <a:pPr marL="342900" indent="-342900">
              <a:lnSpc>
                <a:spcPts val="2440"/>
              </a:lnSpc>
              <a:spcBef>
                <a:spcPts val="900"/>
              </a:spcBef>
              <a:buFont typeface="Wingdings" charset="2"/>
              <a:buChar char="²"/>
            </a:pP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At 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low </a:t>
            </a:r>
            <a:r>
              <a:rPr lang="en-US" altLang="ja-JP" sz="2200" dirty="0" err="1" smtClean="0">
                <a:latin typeface="ヒラギノ丸ゴ Pro W4"/>
                <a:ea typeface="ヒラギノ丸ゴ Pro W4"/>
                <a:cs typeface="ヒラギノ丸ゴ Pro W4"/>
              </a:rPr>
              <a:t>η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, the </a:t>
            </a:r>
            <a:r>
              <a:rPr lang="en-US" altLang="ja-JP" sz="2200" dirty="0">
                <a:latin typeface="ヒラギノ丸ゴ Pro W4"/>
                <a:ea typeface="ヒラギノ丸ゴ Pro W4"/>
                <a:cs typeface="ヒラギノ丸ゴ Pro W4"/>
              </a:rPr>
              <a:t>d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isk 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is 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truncated</a:t>
            </a:r>
            <a:r>
              <a:rPr lang="en-US" altLang="ja-JP" sz="2200" dirty="0" smtClean="0">
                <a:solidFill>
                  <a:srgbClr val="000000"/>
                </a:solidFill>
                <a:latin typeface="ヒラギノ丸ゴ Pro W4"/>
                <a:ea typeface="ヒラギノ丸ゴ Pro W4"/>
                <a:cs typeface="ヒラギノ丸ゴ Pro W4"/>
              </a:rPr>
              <a:t>,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and 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does 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not reach 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ISCO. </a:t>
            </a:r>
            <a:b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In any case, </a:t>
            </a:r>
            <a:r>
              <a:rPr lang="en-US" altLang="ja-JP" sz="22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n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o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broad </a:t>
            </a:r>
            <a:r>
              <a:rPr lang="en-US" altLang="ja-JP" sz="22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Fe-K 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line 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needed.</a:t>
            </a:r>
          </a:p>
          <a:p>
            <a:pPr marL="342900" indent="-342900">
              <a:lnSpc>
                <a:spcPts val="2440"/>
              </a:lnSpc>
              <a:spcBef>
                <a:spcPts val="900"/>
              </a:spcBef>
              <a:buFont typeface="Wingdings" charset="2"/>
              <a:buChar char="²"/>
            </a:pP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The absorption on the </a:t>
            </a:r>
            <a:r>
              <a:rPr lang="en-US" altLang="ja-JP" sz="2200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rPr>
              <a:t>hard PL 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suggests an important link to 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outflows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  <a:sym typeface="Wingdings"/>
              </a:rPr>
              <a:t> </a:t>
            </a:r>
            <a:r>
              <a:rPr lang="en-US" altLang="ja-JP" sz="2200" i="1" dirty="0" smtClean="0">
                <a:latin typeface="ヒラギノ丸ゴ Pro W4"/>
                <a:ea typeface="ヒラギノ丸ゴ Pro W4"/>
                <a:cs typeface="ヒラギノ丸ゴ Pro W4"/>
                <a:sym typeface="Wingdings"/>
              </a:rPr>
              <a:t>ASTRO-H</a:t>
            </a:r>
            <a:endParaRPr lang="en-US" altLang="ja-JP" sz="2200" i="1" dirty="0">
              <a:solidFill>
                <a:srgbClr val="B900DC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2015.10.21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AGN modeling in the ASTRO-H era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ABF1-63FC-D64F-A8F9-932FAF56C940}" type="slidenum">
              <a:rPr lang="ja-JP" altLang="en-US" smtClean="0"/>
              <a:pPr/>
              <a:t>9</a:t>
            </a:fld>
            <a:endParaRPr lang="ja-JP" altLang="en-US"/>
          </a:p>
        </p:txBody>
      </p:sp>
      <p:grpSp>
        <p:nvGrpSpPr>
          <p:cNvPr id="12" name="図形グループ 11"/>
          <p:cNvGrpSpPr/>
          <p:nvPr/>
        </p:nvGrpSpPr>
        <p:grpSpPr>
          <a:xfrm>
            <a:off x="4307302" y="769577"/>
            <a:ext cx="4788360" cy="1924900"/>
            <a:chOff x="7305039" y="600403"/>
            <a:chExt cx="5030381" cy="1924900"/>
          </a:xfrm>
        </p:grpSpPr>
        <p:sp>
          <p:nvSpPr>
            <p:cNvPr id="23" name="台形 22"/>
            <p:cNvSpPr/>
            <p:nvPr/>
          </p:nvSpPr>
          <p:spPr>
            <a:xfrm rot="16200000" flipV="1">
              <a:off x="7485457" y="1434318"/>
              <a:ext cx="165102" cy="525937"/>
            </a:xfrm>
            <a:prstGeom prst="trapezoid">
              <a:avLst>
                <a:gd name="adj" fmla="val 35655"/>
              </a:avLst>
            </a:prstGeom>
            <a:solidFill>
              <a:srgbClr val="800000"/>
            </a:soli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4" name="フリーフォーム 23"/>
            <p:cNvSpPr/>
            <p:nvPr/>
          </p:nvSpPr>
          <p:spPr>
            <a:xfrm rot="10800000">
              <a:off x="7691119" y="904909"/>
              <a:ext cx="1967729" cy="1574853"/>
            </a:xfrm>
            <a:custGeom>
              <a:avLst/>
              <a:gdLst>
                <a:gd name="connsiteX0" fmla="*/ 17780 w 3139440"/>
                <a:gd name="connsiteY0" fmla="*/ 1230207 h 2324100"/>
                <a:gd name="connsiteX1" fmla="*/ 302260 w 3139440"/>
                <a:gd name="connsiteY1" fmla="*/ 1154007 h 2324100"/>
                <a:gd name="connsiteX2" fmla="*/ 632460 w 3139440"/>
                <a:gd name="connsiteY2" fmla="*/ 966047 h 2324100"/>
                <a:gd name="connsiteX3" fmla="*/ 881380 w 3139440"/>
                <a:gd name="connsiteY3" fmla="*/ 676487 h 2324100"/>
                <a:gd name="connsiteX4" fmla="*/ 1074420 w 3139440"/>
                <a:gd name="connsiteY4" fmla="*/ 432647 h 2324100"/>
                <a:gd name="connsiteX5" fmla="*/ 1216660 w 3139440"/>
                <a:gd name="connsiteY5" fmla="*/ 275167 h 2324100"/>
                <a:gd name="connsiteX6" fmla="*/ 1404620 w 3139440"/>
                <a:gd name="connsiteY6" fmla="*/ 158327 h 2324100"/>
                <a:gd name="connsiteX7" fmla="*/ 1623060 w 3139440"/>
                <a:gd name="connsiteY7" fmla="*/ 71967 h 2324100"/>
                <a:gd name="connsiteX8" fmla="*/ 1912620 w 3139440"/>
                <a:gd name="connsiteY8" fmla="*/ 11007 h 2324100"/>
                <a:gd name="connsiteX9" fmla="*/ 2258060 w 3139440"/>
                <a:gd name="connsiteY9" fmla="*/ 11007 h 2324100"/>
                <a:gd name="connsiteX10" fmla="*/ 2532380 w 3139440"/>
                <a:gd name="connsiteY10" fmla="*/ 77047 h 2324100"/>
                <a:gd name="connsiteX11" fmla="*/ 2796540 w 3139440"/>
                <a:gd name="connsiteY11" fmla="*/ 270087 h 2324100"/>
                <a:gd name="connsiteX12" fmla="*/ 3004820 w 3139440"/>
                <a:gd name="connsiteY12" fmla="*/ 574887 h 2324100"/>
                <a:gd name="connsiteX13" fmla="*/ 3121660 w 3139440"/>
                <a:gd name="connsiteY13" fmla="*/ 1098127 h 2324100"/>
                <a:gd name="connsiteX14" fmla="*/ 3111500 w 3139440"/>
                <a:gd name="connsiteY14" fmla="*/ 1438487 h 2324100"/>
                <a:gd name="connsiteX15" fmla="*/ 2979420 w 3139440"/>
                <a:gd name="connsiteY15" fmla="*/ 1855047 h 2324100"/>
                <a:gd name="connsiteX16" fmla="*/ 2740660 w 3139440"/>
                <a:gd name="connsiteY16" fmla="*/ 2144607 h 2324100"/>
                <a:gd name="connsiteX17" fmla="*/ 2349500 w 3139440"/>
                <a:gd name="connsiteY17" fmla="*/ 2297007 h 2324100"/>
                <a:gd name="connsiteX18" fmla="*/ 1897380 w 3139440"/>
                <a:gd name="connsiteY18" fmla="*/ 2307167 h 2324100"/>
                <a:gd name="connsiteX19" fmla="*/ 1480820 w 3139440"/>
                <a:gd name="connsiteY19" fmla="*/ 2215727 h 2324100"/>
                <a:gd name="connsiteX20" fmla="*/ 1150620 w 3139440"/>
                <a:gd name="connsiteY20" fmla="*/ 2032847 h 2324100"/>
                <a:gd name="connsiteX21" fmla="*/ 977900 w 3139440"/>
                <a:gd name="connsiteY21" fmla="*/ 1829647 h 2324100"/>
                <a:gd name="connsiteX22" fmla="*/ 774700 w 3139440"/>
                <a:gd name="connsiteY22" fmla="*/ 1611207 h 2324100"/>
                <a:gd name="connsiteX23" fmla="*/ 622300 w 3139440"/>
                <a:gd name="connsiteY23" fmla="*/ 1479127 h 2324100"/>
                <a:gd name="connsiteX24" fmla="*/ 414020 w 3139440"/>
                <a:gd name="connsiteY24" fmla="*/ 1352127 h 2324100"/>
                <a:gd name="connsiteX25" fmla="*/ 195580 w 3139440"/>
                <a:gd name="connsiteY25" fmla="*/ 1270847 h 2324100"/>
                <a:gd name="connsiteX26" fmla="*/ 17780 w 3139440"/>
                <a:gd name="connsiteY26" fmla="*/ 1230207 h 232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39440" h="2324100">
                  <a:moveTo>
                    <a:pt x="17780" y="1230207"/>
                  </a:moveTo>
                  <a:cubicBezTo>
                    <a:pt x="35560" y="1210734"/>
                    <a:pt x="199813" y="1198034"/>
                    <a:pt x="302260" y="1154007"/>
                  </a:cubicBezTo>
                  <a:cubicBezTo>
                    <a:pt x="404707" y="1109980"/>
                    <a:pt x="535940" y="1045634"/>
                    <a:pt x="632460" y="966047"/>
                  </a:cubicBezTo>
                  <a:cubicBezTo>
                    <a:pt x="728980" y="886460"/>
                    <a:pt x="807720" y="765387"/>
                    <a:pt x="881380" y="676487"/>
                  </a:cubicBezTo>
                  <a:cubicBezTo>
                    <a:pt x="955040" y="587587"/>
                    <a:pt x="1018540" y="499534"/>
                    <a:pt x="1074420" y="432647"/>
                  </a:cubicBezTo>
                  <a:cubicBezTo>
                    <a:pt x="1130300" y="365760"/>
                    <a:pt x="1161627" y="320887"/>
                    <a:pt x="1216660" y="275167"/>
                  </a:cubicBezTo>
                  <a:cubicBezTo>
                    <a:pt x="1271693" y="229447"/>
                    <a:pt x="1336887" y="192194"/>
                    <a:pt x="1404620" y="158327"/>
                  </a:cubicBezTo>
                  <a:cubicBezTo>
                    <a:pt x="1472353" y="124460"/>
                    <a:pt x="1538393" y="96520"/>
                    <a:pt x="1623060" y="71967"/>
                  </a:cubicBezTo>
                  <a:cubicBezTo>
                    <a:pt x="1707727" y="47414"/>
                    <a:pt x="1806787" y="21167"/>
                    <a:pt x="1912620" y="11007"/>
                  </a:cubicBezTo>
                  <a:cubicBezTo>
                    <a:pt x="2018453" y="847"/>
                    <a:pt x="2154767" y="0"/>
                    <a:pt x="2258060" y="11007"/>
                  </a:cubicBezTo>
                  <a:cubicBezTo>
                    <a:pt x="2361353" y="22014"/>
                    <a:pt x="2442633" y="33867"/>
                    <a:pt x="2532380" y="77047"/>
                  </a:cubicBezTo>
                  <a:cubicBezTo>
                    <a:pt x="2622127" y="120227"/>
                    <a:pt x="2717800" y="187114"/>
                    <a:pt x="2796540" y="270087"/>
                  </a:cubicBezTo>
                  <a:cubicBezTo>
                    <a:pt x="2875280" y="353060"/>
                    <a:pt x="2950633" y="436881"/>
                    <a:pt x="3004820" y="574887"/>
                  </a:cubicBezTo>
                  <a:cubicBezTo>
                    <a:pt x="3059007" y="712893"/>
                    <a:pt x="3103880" y="954194"/>
                    <a:pt x="3121660" y="1098127"/>
                  </a:cubicBezTo>
                  <a:cubicBezTo>
                    <a:pt x="3139440" y="1242060"/>
                    <a:pt x="3135207" y="1312334"/>
                    <a:pt x="3111500" y="1438487"/>
                  </a:cubicBezTo>
                  <a:cubicBezTo>
                    <a:pt x="3087793" y="1564640"/>
                    <a:pt x="3041227" y="1737360"/>
                    <a:pt x="2979420" y="1855047"/>
                  </a:cubicBezTo>
                  <a:cubicBezTo>
                    <a:pt x="2917613" y="1972734"/>
                    <a:pt x="2845647" y="2070947"/>
                    <a:pt x="2740660" y="2144607"/>
                  </a:cubicBezTo>
                  <a:cubicBezTo>
                    <a:pt x="2635673" y="2218267"/>
                    <a:pt x="2490047" y="2269914"/>
                    <a:pt x="2349500" y="2297007"/>
                  </a:cubicBezTo>
                  <a:cubicBezTo>
                    <a:pt x="2208953" y="2324100"/>
                    <a:pt x="2042160" y="2320714"/>
                    <a:pt x="1897380" y="2307167"/>
                  </a:cubicBezTo>
                  <a:cubicBezTo>
                    <a:pt x="1752600" y="2293620"/>
                    <a:pt x="1605280" y="2261447"/>
                    <a:pt x="1480820" y="2215727"/>
                  </a:cubicBezTo>
                  <a:cubicBezTo>
                    <a:pt x="1356360" y="2170007"/>
                    <a:pt x="1234440" y="2097194"/>
                    <a:pt x="1150620" y="2032847"/>
                  </a:cubicBezTo>
                  <a:cubicBezTo>
                    <a:pt x="1066800" y="1968500"/>
                    <a:pt x="1040553" y="1899920"/>
                    <a:pt x="977900" y="1829647"/>
                  </a:cubicBezTo>
                  <a:cubicBezTo>
                    <a:pt x="915247" y="1759374"/>
                    <a:pt x="833967" y="1669627"/>
                    <a:pt x="774700" y="1611207"/>
                  </a:cubicBezTo>
                  <a:cubicBezTo>
                    <a:pt x="715433" y="1552787"/>
                    <a:pt x="682413" y="1522307"/>
                    <a:pt x="622300" y="1479127"/>
                  </a:cubicBezTo>
                  <a:cubicBezTo>
                    <a:pt x="562187" y="1435947"/>
                    <a:pt x="485140" y="1386840"/>
                    <a:pt x="414020" y="1352127"/>
                  </a:cubicBezTo>
                  <a:cubicBezTo>
                    <a:pt x="342900" y="1317414"/>
                    <a:pt x="260773" y="1290320"/>
                    <a:pt x="195580" y="1270847"/>
                  </a:cubicBezTo>
                  <a:cubicBezTo>
                    <a:pt x="130387" y="1251374"/>
                    <a:pt x="0" y="1249680"/>
                    <a:pt x="17780" y="1230207"/>
                  </a:cubicBezTo>
                  <a:close/>
                </a:path>
              </a:pathLst>
            </a:custGeom>
            <a:solidFill>
              <a:srgbClr val="FFFF00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rot="16200000">
              <a:off x="11487214" y="883664"/>
              <a:ext cx="212798" cy="1483615"/>
            </a:xfrm>
            <a:prstGeom prst="trapezoid">
              <a:avLst>
                <a:gd name="adj" fmla="val 35655"/>
              </a:avLst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6" name="フリーフォーム 25"/>
            <p:cNvSpPr/>
            <p:nvPr/>
          </p:nvSpPr>
          <p:spPr>
            <a:xfrm>
              <a:off x="10278607" y="1372408"/>
              <a:ext cx="1073701" cy="501737"/>
            </a:xfrm>
            <a:custGeom>
              <a:avLst/>
              <a:gdLst>
                <a:gd name="connsiteX0" fmla="*/ 17780 w 3139440"/>
                <a:gd name="connsiteY0" fmla="*/ 1230207 h 2324100"/>
                <a:gd name="connsiteX1" fmla="*/ 302260 w 3139440"/>
                <a:gd name="connsiteY1" fmla="*/ 1154007 h 2324100"/>
                <a:gd name="connsiteX2" fmla="*/ 632460 w 3139440"/>
                <a:gd name="connsiteY2" fmla="*/ 966047 h 2324100"/>
                <a:gd name="connsiteX3" fmla="*/ 881380 w 3139440"/>
                <a:gd name="connsiteY3" fmla="*/ 676487 h 2324100"/>
                <a:gd name="connsiteX4" fmla="*/ 1074420 w 3139440"/>
                <a:gd name="connsiteY4" fmla="*/ 432647 h 2324100"/>
                <a:gd name="connsiteX5" fmla="*/ 1216660 w 3139440"/>
                <a:gd name="connsiteY5" fmla="*/ 275167 h 2324100"/>
                <a:gd name="connsiteX6" fmla="*/ 1404620 w 3139440"/>
                <a:gd name="connsiteY6" fmla="*/ 158327 h 2324100"/>
                <a:gd name="connsiteX7" fmla="*/ 1623060 w 3139440"/>
                <a:gd name="connsiteY7" fmla="*/ 71967 h 2324100"/>
                <a:gd name="connsiteX8" fmla="*/ 1912620 w 3139440"/>
                <a:gd name="connsiteY8" fmla="*/ 11007 h 2324100"/>
                <a:gd name="connsiteX9" fmla="*/ 2258060 w 3139440"/>
                <a:gd name="connsiteY9" fmla="*/ 11007 h 2324100"/>
                <a:gd name="connsiteX10" fmla="*/ 2532380 w 3139440"/>
                <a:gd name="connsiteY10" fmla="*/ 77047 h 2324100"/>
                <a:gd name="connsiteX11" fmla="*/ 2796540 w 3139440"/>
                <a:gd name="connsiteY11" fmla="*/ 270087 h 2324100"/>
                <a:gd name="connsiteX12" fmla="*/ 3004820 w 3139440"/>
                <a:gd name="connsiteY12" fmla="*/ 574887 h 2324100"/>
                <a:gd name="connsiteX13" fmla="*/ 3121660 w 3139440"/>
                <a:gd name="connsiteY13" fmla="*/ 1098127 h 2324100"/>
                <a:gd name="connsiteX14" fmla="*/ 3111500 w 3139440"/>
                <a:gd name="connsiteY14" fmla="*/ 1438487 h 2324100"/>
                <a:gd name="connsiteX15" fmla="*/ 2979420 w 3139440"/>
                <a:gd name="connsiteY15" fmla="*/ 1855047 h 2324100"/>
                <a:gd name="connsiteX16" fmla="*/ 2740660 w 3139440"/>
                <a:gd name="connsiteY16" fmla="*/ 2144607 h 2324100"/>
                <a:gd name="connsiteX17" fmla="*/ 2349500 w 3139440"/>
                <a:gd name="connsiteY17" fmla="*/ 2297007 h 2324100"/>
                <a:gd name="connsiteX18" fmla="*/ 1897380 w 3139440"/>
                <a:gd name="connsiteY18" fmla="*/ 2307167 h 2324100"/>
                <a:gd name="connsiteX19" fmla="*/ 1480820 w 3139440"/>
                <a:gd name="connsiteY19" fmla="*/ 2215727 h 2324100"/>
                <a:gd name="connsiteX20" fmla="*/ 1150620 w 3139440"/>
                <a:gd name="connsiteY20" fmla="*/ 2032847 h 2324100"/>
                <a:gd name="connsiteX21" fmla="*/ 977900 w 3139440"/>
                <a:gd name="connsiteY21" fmla="*/ 1829647 h 2324100"/>
                <a:gd name="connsiteX22" fmla="*/ 774700 w 3139440"/>
                <a:gd name="connsiteY22" fmla="*/ 1611207 h 2324100"/>
                <a:gd name="connsiteX23" fmla="*/ 622300 w 3139440"/>
                <a:gd name="connsiteY23" fmla="*/ 1479127 h 2324100"/>
                <a:gd name="connsiteX24" fmla="*/ 414020 w 3139440"/>
                <a:gd name="connsiteY24" fmla="*/ 1352127 h 2324100"/>
                <a:gd name="connsiteX25" fmla="*/ 195580 w 3139440"/>
                <a:gd name="connsiteY25" fmla="*/ 1270847 h 2324100"/>
                <a:gd name="connsiteX26" fmla="*/ 17780 w 3139440"/>
                <a:gd name="connsiteY26" fmla="*/ 1230207 h 232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39440" h="2324100">
                  <a:moveTo>
                    <a:pt x="17780" y="1230207"/>
                  </a:moveTo>
                  <a:cubicBezTo>
                    <a:pt x="35560" y="1210734"/>
                    <a:pt x="199813" y="1198034"/>
                    <a:pt x="302260" y="1154007"/>
                  </a:cubicBezTo>
                  <a:cubicBezTo>
                    <a:pt x="404707" y="1109980"/>
                    <a:pt x="535940" y="1045634"/>
                    <a:pt x="632460" y="966047"/>
                  </a:cubicBezTo>
                  <a:cubicBezTo>
                    <a:pt x="728980" y="886460"/>
                    <a:pt x="807720" y="765387"/>
                    <a:pt x="881380" y="676487"/>
                  </a:cubicBezTo>
                  <a:cubicBezTo>
                    <a:pt x="955040" y="587587"/>
                    <a:pt x="1018540" y="499534"/>
                    <a:pt x="1074420" y="432647"/>
                  </a:cubicBezTo>
                  <a:cubicBezTo>
                    <a:pt x="1130300" y="365760"/>
                    <a:pt x="1161627" y="320887"/>
                    <a:pt x="1216660" y="275167"/>
                  </a:cubicBezTo>
                  <a:cubicBezTo>
                    <a:pt x="1271693" y="229447"/>
                    <a:pt x="1336887" y="192194"/>
                    <a:pt x="1404620" y="158327"/>
                  </a:cubicBezTo>
                  <a:cubicBezTo>
                    <a:pt x="1472353" y="124460"/>
                    <a:pt x="1538393" y="96520"/>
                    <a:pt x="1623060" y="71967"/>
                  </a:cubicBezTo>
                  <a:cubicBezTo>
                    <a:pt x="1707727" y="47414"/>
                    <a:pt x="1806787" y="21167"/>
                    <a:pt x="1912620" y="11007"/>
                  </a:cubicBezTo>
                  <a:cubicBezTo>
                    <a:pt x="2018453" y="847"/>
                    <a:pt x="2154767" y="0"/>
                    <a:pt x="2258060" y="11007"/>
                  </a:cubicBezTo>
                  <a:cubicBezTo>
                    <a:pt x="2361353" y="22014"/>
                    <a:pt x="2442633" y="33867"/>
                    <a:pt x="2532380" y="77047"/>
                  </a:cubicBezTo>
                  <a:cubicBezTo>
                    <a:pt x="2622127" y="120227"/>
                    <a:pt x="2717800" y="187114"/>
                    <a:pt x="2796540" y="270087"/>
                  </a:cubicBezTo>
                  <a:cubicBezTo>
                    <a:pt x="2875280" y="353060"/>
                    <a:pt x="2950633" y="436881"/>
                    <a:pt x="3004820" y="574887"/>
                  </a:cubicBezTo>
                  <a:cubicBezTo>
                    <a:pt x="3059007" y="712893"/>
                    <a:pt x="3103880" y="954194"/>
                    <a:pt x="3121660" y="1098127"/>
                  </a:cubicBezTo>
                  <a:cubicBezTo>
                    <a:pt x="3139440" y="1242060"/>
                    <a:pt x="3135207" y="1312334"/>
                    <a:pt x="3111500" y="1438487"/>
                  </a:cubicBezTo>
                  <a:cubicBezTo>
                    <a:pt x="3087793" y="1564640"/>
                    <a:pt x="3041227" y="1737360"/>
                    <a:pt x="2979420" y="1855047"/>
                  </a:cubicBezTo>
                  <a:cubicBezTo>
                    <a:pt x="2917613" y="1972734"/>
                    <a:pt x="2845647" y="2070947"/>
                    <a:pt x="2740660" y="2144607"/>
                  </a:cubicBezTo>
                  <a:cubicBezTo>
                    <a:pt x="2635673" y="2218267"/>
                    <a:pt x="2490047" y="2269914"/>
                    <a:pt x="2349500" y="2297007"/>
                  </a:cubicBezTo>
                  <a:cubicBezTo>
                    <a:pt x="2208953" y="2324100"/>
                    <a:pt x="2042160" y="2320714"/>
                    <a:pt x="1897380" y="2307167"/>
                  </a:cubicBezTo>
                  <a:cubicBezTo>
                    <a:pt x="1752600" y="2293620"/>
                    <a:pt x="1605280" y="2261447"/>
                    <a:pt x="1480820" y="2215727"/>
                  </a:cubicBezTo>
                  <a:cubicBezTo>
                    <a:pt x="1356360" y="2170007"/>
                    <a:pt x="1234440" y="2097194"/>
                    <a:pt x="1150620" y="2032847"/>
                  </a:cubicBezTo>
                  <a:cubicBezTo>
                    <a:pt x="1066800" y="1968500"/>
                    <a:pt x="1040553" y="1899920"/>
                    <a:pt x="977900" y="1829647"/>
                  </a:cubicBezTo>
                  <a:cubicBezTo>
                    <a:pt x="915247" y="1759374"/>
                    <a:pt x="833967" y="1669627"/>
                    <a:pt x="774700" y="1611207"/>
                  </a:cubicBezTo>
                  <a:cubicBezTo>
                    <a:pt x="715433" y="1552787"/>
                    <a:pt x="682413" y="1522307"/>
                    <a:pt x="622300" y="1479127"/>
                  </a:cubicBezTo>
                  <a:cubicBezTo>
                    <a:pt x="562187" y="1435947"/>
                    <a:pt x="485140" y="1386840"/>
                    <a:pt x="414020" y="1352127"/>
                  </a:cubicBezTo>
                  <a:cubicBezTo>
                    <a:pt x="342900" y="1317414"/>
                    <a:pt x="260773" y="1290320"/>
                    <a:pt x="195580" y="1270847"/>
                  </a:cubicBezTo>
                  <a:cubicBezTo>
                    <a:pt x="130387" y="1251374"/>
                    <a:pt x="0" y="1249680"/>
                    <a:pt x="17780" y="1230207"/>
                  </a:cubicBezTo>
                  <a:close/>
                </a:path>
              </a:pathLst>
            </a:custGeom>
            <a:solidFill>
              <a:srgbClr val="FFFF00">
                <a:alpha val="49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9908821" y="1548182"/>
              <a:ext cx="203908" cy="2090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9811829" y="1699477"/>
              <a:ext cx="738201" cy="46166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BH</a:t>
              </a:r>
              <a:endParaRPr kumimoji="1" lang="ja-JP" altLang="en-US" sz="24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cxnSp>
          <p:nvCxnSpPr>
            <p:cNvPr id="29" name="直線矢印コネクタ 28"/>
            <p:cNvCxnSpPr/>
            <p:nvPr/>
          </p:nvCxnSpPr>
          <p:spPr>
            <a:xfrm flipH="1" flipV="1">
              <a:off x="10397049" y="1249680"/>
              <a:ext cx="204170" cy="324449"/>
            </a:xfrm>
            <a:prstGeom prst="straightConnector1">
              <a:avLst/>
            </a:prstGeom>
            <a:ln w="50800">
              <a:solidFill>
                <a:srgbClr val="B900DC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右矢印 29"/>
            <p:cNvSpPr/>
            <p:nvPr/>
          </p:nvSpPr>
          <p:spPr>
            <a:xfrm rot="14256691">
              <a:off x="7654021" y="976837"/>
              <a:ext cx="566411" cy="365722"/>
            </a:xfrm>
            <a:prstGeom prst="rightArrow">
              <a:avLst/>
            </a:prstGeom>
            <a:solidFill>
              <a:srgbClr val="B900DC"/>
            </a:solidFill>
            <a:ln>
              <a:solidFill>
                <a:srgbClr val="B900D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895276" y="600403"/>
              <a:ext cx="13516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200" b="1" dirty="0" smtClean="0">
                  <a:solidFill>
                    <a:srgbClr val="B900DC"/>
                  </a:solidFill>
                  <a:latin typeface="ヒラギノ丸ゴ Pro W4"/>
                  <a:ea typeface="ヒラギノ丸ゴ Pro W4"/>
                  <a:cs typeface="ヒラギノ丸ゴ Pro W4"/>
                </a:rPr>
                <a:t>Hard PL</a:t>
              </a:r>
              <a:endParaRPr kumimoji="1" lang="ja-JP" altLang="en-US" sz="2200" b="1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9658848" y="759586"/>
              <a:ext cx="1236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B900DC"/>
                  </a:solidFill>
                  <a:latin typeface="ヒラギノ丸ゴ Pro W4"/>
                  <a:ea typeface="ヒラギノ丸ゴ Pro W4"/>
                  <a:cs typeface="ヒラギノ丸ゴ Pro W4"/>
                </a:rPr>
                <a:t>Hard PL</a:t>
              </a:r>
              <a:endParaRPr kumimoji="1" lang="ja-JP" altLang="en-US" sz="2000" dirty="0" smtClean="0">
                <a:solidFill>
                  <a:srgbClr val="B900DC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10513119" y="2042991"/>
              <a:ext cx="1629335" cy="46166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i="1" dirty="0" smtClean="0">
                  <a:latin typeface="ヒラギノ丸ゴ Pro W4"/>
                  <a:ea typeface="ヒラギノ丸ゴ Pro W4"/>
                  <a:cs typeface="ヒラギノ丸ゴ Pro W4"/>
                </a:rPr>
                <a:t>High </a:t>
              </a:r>
              <a:r>
                <a:rPr lang="en-US" altLang="ja-JP" sz="2400" i="1" dirty="0" err="1" smtClean="0">
                  <a:latin typeface="ヒラギノ丸ゴ Pro W4"/>
                  <a:ea typeface="ヒラギノ丸ゴ Pro W4"/>
                  <a:cs typeface="ヒラギノ丸ゴ Pro W4"/>
                </a:rPr>
                <a:t>η</a:t>
              </a:r>
              <a:endParaRPr kumimoji="1" lang="ja-JP" altLang="en-US" sz="2400" i="1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7830977" y="1930310"/>
              <a:ext cx="1313023" cy="40011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latin typeface="ヒラギノ丸ゴ Pro W4"/>
                  <a:ea typeface="ヒラギノ丸ゴ Pro W4"/>
                  <a:cs typeface="ヒラギノ丸ゴ Pro W4"/>
                </a:rPr>
                <a:t>ADAF</a:t>
              </a:r>
              <a:endParaRPr kumimoji="1" lang="ja-JP" altLang="en-US" sz="2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5" name="右矢印 34"/>
            <p:cNvSpPr/>
            <p:nvPr/>
          </p:nvSpPr>
          <p:spPr>
            <a:xfrm rot="14680096">
              <a:off x="10760267" y="1034830"/>
              <a:ext cx="641366" cy="417179"/>
            </a:xfrm>
            <a:prstGeom prst="rightArrow">
              <a:avLst/>
            </a:prstGeom>
            <a:solidFill>
              <a:srgbClr val="00FA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1015166" y="692915"/>
              <a:ext cx="1159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 smtClean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Soft PL</a:t>
              </a:r>
              <a:endParaRPr kumimoji="1" lang="ja-JP" altLang="en-US" sz="2000" b="1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8504574" y="2063638"/>
              <a:ext cx="1608156" cy="46166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i="1" dirty="0" smtClean="0">
                  <a:latin typeface="ヒラギノ丸ゴ Pro W4"/>
                  <a:ea typeface="ヒラギノ丸ゴ Pro W4"/>
                  <a:cs typeface="ヒラギノ丸ゴ Pro W4"/>
                </a:rPr>
                <a:t>Low </a:t>
              </a:r>
              <a:r>
                <a:rPr lang="en-US" altLang="ja-JP" sz="2400" i="1" dirty="0" err="1" smtClean="0">
                  <a:latin typeface="ヒラギノ丸ゴ Pro W4"/>
                  <a:ea typeface="ヒラギノ丸ゴ Pro W4"/>
                  <a:cs typeface="ヒラギノ丸ゴ Pro W4"/>
                </a:rPr>
                <a:t>η</a:t>
              </a:r>
              <a:endParaRPr kumimoji="1" lang="ja-JP" altLang="en-US" sz="2400" i="1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9" name="雲 8"/>
            <p:cNvSpPr/>
            <p:nvPr/>
          </p:nvSpPr>
          <p:spPr>
            <a:xfrm>
              <a:off x="7349724" y="817908"/>
              <a:ext cx="325119" cy="264377"/>
            </a:xfrm>
            <a:prstGeom prst="cloud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雲 41"/>
            <p:cNvSpPr/>
            <p:nvPr/>
          </p:nvSpPr>
          <p:spPr>
            <a:xfrm>
              <a:off x="7452719" y="1249680"/>
              <a:ext cx="238757" cy="229128"/>
            </a:xfrm>
            <a:prstGeom prst="cloud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雲 42"/>
            <p:cNvSpPr/>
            <p:nvPr/>
          </p:nvSpPr>
          <p:spPr>
            <a:xfrm>
              <a:off x="7460883" y="2161142"/>
              <a:ext cx="325119" cy="196207"/>
            </a:xfrm>
            <a:prstGeom prst="cloud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6384217" y="385617"/>
            <a:ext cx="271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8500DC"/>
                </a:solidFill>
                <a:latin typeface="ヒラギノ丸ゴ Pro W4"/>
                <a:ea typeface="ヒラギノ丸ゴ Pro W4"/>
                <a:cs typeface="ヒラギノ丸ゴ Pro W4"/>
              </a:rPr>
              <a:t>(cf. Makishima+08)</a:t>
            </a:r>
            <a:endParaRPr kumimoji="1" lang="ja-JP" altLang="en-US" sz="2000" dirty="0">
              <a:solidFill>
                <a:srgbClr val="8500DC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1767639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10025</TotalTime>
  <Words>759</Words>
  <Application>Microsoft Macintosh PowerPoint</Application>
  <PresentationFormat>画面に合わせる (4:3)</PresentationFormat>
  <Paragraphs>155</Paragraphs>
  <Slides>11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How to Compare AGNs with Stellar-Mass Black Holes ~ How to challenge  “commonly-accepted views” ~  </vt:lpstr>
      <vt:lpstr>1. BHs with ~10 to ~109 M◎</vt:lpstr>
      <vt:lpstr>2. Luminosity vs. Mass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6. A Novel View of Sy1’s (Noda+11,+13,+14)</vt:lpstr>
      <vt:lpstr>7. Discussion</vt:lpstr>
      <vt:lpstr>8. Conclusion</vt:lpstr>
      <vt:lpstr>PowerPoint プレゼンテーション</vt:lpstr>
    </vt:vector>
  </TitlesOfParts>
  <Company>東京大学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AD</dc:title>
  <dc:creator>牧島 一夫</dc:creator>
  <cp:lastModifiedBy>牧島 一夫</cp:lastModifiedBy>
  <cp:revision>233</cp:revision>
  <cp:lastPrinted>2015-08-10T13:54:05Z</cp:lastPrinted>
  <dcterms:created xsi:type="dcterms:W3CDTF">2012-05-14T12:02:55Z</dcterms:created>
  <dcterms:modified xsi:type="dcterms:W3CDTF">2015-10-21T07:48:24Z</dcterms:modified>
</cp:coreProperties>
</file>