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56" r:id="rId2"/>
    <p:sldId id="351" r:id="rId3"/>
    <p:sldId id="257" r:id="rId4"/>
    <p:sldId id="259" r:id="rId5"/>
    <p:sldId id="272" r:id="rId6"/>
    <p:sldId id="258" r:id="rId7"/>
    <p:sldId id="342" r:id="rId8"/>
    <p:sldId id="321" r:id="rId9"/>
    <p:sldId id="322" r:id="rId10"/>
    <p:sldId id="335" r:id="rId11"/>
    <p:sldId id="323" r:id="rId12"/>
    <p:sldId id="341" r:id="rId13"/>
    <p:sldId id="326" r:id="rId14"/>
    <p:sldId id="281" r:id="rId15"/>
    <p:sldId id="282" r:id="rId16"/>
    <p:sldId id="283" r:id="rId17"/>
    <p:sldId id="284" r:id="rId18"/>
    <p:sldId id="340" r:id="rId19"/>
    <p:sldId id="343" r:id="rId20"/>
    <p:sldId id="262" r:id="rId21"/>
    <p:sldId id="274" r:id="rId22"/>
    <p:sldId id="285" r:id="rId23"/>
    <p:sldId id="288" r:id="rId24"/>
    <p:sldId id="286" r:id="rId25"/>
    <p:sldId id="332" r:id="rId26"/>
    <p:sldId id="289" r:id="rId27"/>
    <p:sldId id="296" r:id="rId28"/>
    <p:sldId id="290" r:id="rId29"/>
    <p:sldId id="291" r:id="rId30"/>
    <p:sldId id="292" r:id="rId31"/>
    <p:sldId id="293" r:id="rId32"/>
    <p:sldId id="294" r:id="rId33"/>
    <p:sldId id="295" r:id="rId34"/>
    <p:sldId id="264" r:id="rId35"/>
    <p:sldId id="275" r:id="rId36"/>
    <p:sldId id="265" r:id="rId37"/>
    <p:sldId id="298" r:id="rId38"/>
    <p:sldId id="278" r:id="rId39"/>
    <p:sldId id="299" r:id="rId40"/>
    <p:sldId id="300" r:id="rId41"/>
    <p:sldId id="301" r:id="rId42"/>
    <p:sldId id="302" r:id="rId43"/>
    <p:sldId id="303" r:id="rId44"/>
    <p:sldId id="304" r:id="rId45"/>
    <p:sldId id="311" r:id="rId46"/>
    <p:sldId id="279" r:id="rId47"/>
    <p:sldId id="306" r:id="rId48"/>
    <p:sldId id="307" r:id="rId49"/>
    <p:sldId id="308" r:id="rId50"/>
    <p:sldId id="309" r:id="rId51"/>
    <p:sldId id="310" r:id="rId52"/>
    <p:sldId id="339" r:id="rId53"/>
    <p:sldId id="338" r:id="rId54"/>
    <p:sldId id="337" r:id="rId55"/>
    <p:sldId id="314" r:id="rId56"/>
    <p:sldId id="313" r:id="rId57"/>
    <p:sldId id="312" r:id="rId58"/>
    <p:sldId id="315" r:id="rId59"/>
    <p:sldId id="268" r:id="rId60"/>
    <p:sldId id="276" r:id="rId61"/>
    <p:sldId id="269" r:id="rId62"/>
    <p:sldId id="316" r:id="rId63"/>
    <p:sldId id="270" r:id="rId64"/>
    <p:sldId id="345" r:id="rId65"/>
    <p:sldId id="346" r:id="rId66"/>
    <p:sldId id="347" r:id="rId67"/>
    <p:sldId id="348" r:id="rId68"/>
    <p:sldId id="349" r:id="rId69"/>
    <p:sldId id="350" r:id="rId70"/>
    <p:sldId id="344" r:id="rId71"/>
    <p:sldId id="277" r:id="rId72"/>
    <p:sldId id="271" r:id="rId73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95" autoAdjust="0"/>
  </p:normalViewPr>
  <p:slideViewPr>
    <p:cSldViewPr snapToGrid="0" snapToObjects="1">
      <p:cViewPr>
        <p:scale>
          <a:sx n="100" d="100"/>
          <a:sy n="100" d="100"/>
        </p:scale>
        <p:origin x="-1328" y="-152"/>
      </p:cViewPr>
      <p:guideLst>
        <p:guide orient="horz" pos="264"/>
        <p:guide pos="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handoutMaster" Target="handoutMasters/handout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9A4C7-3B14-3541-BA41-5678DCA64A2A}" type="datetimeFigureOut">
              <a:rPr kumimoji="1" lang="ja-JP" altLang="en-US" smtClean="0"/>
              <a:t>10/21/15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2816C-4784-4E4C-825D-D95445B2E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887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16791-C731-F24A-9A2E-02D67F0E0EDA}" type="datetimeFigureOut">
              <a:rPr kumimoji="1" lang="ja-JP" altLang="en-US" smtClean="0"/>
              <a:t>10/21/15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EBF7F-DF0F-2548-B996-9ADEB31BF2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345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EBF7F-DF0F-2548-B996-9ADEB31BF25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1696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次に</a:t>
            </a:r>
            <a:r>
              <a:rPr lang="en-US" altLang="ja-JP" dirty="0" smtClean="0"/>
              <a:t>RMS</a:t>
            </a:r>
            <a:r>
              <a:rPr lang="ja-JP" altLang="en-US" dirty="0" smtClean="0"/>
              <a:t>スペクトルと</a:t>
            </a:r>
            <a:r>
              <a:rPr lang="en-US" altLang="ja-JP" dirty="0" smtClean="0"/>
              <a:t>Model</a:t>
            </a:r>
            <a:r>
              <a:rPr lang="ja-JP" altLang="en-US" dirty="0" smtClean="0"/>
              <a:t>を比較しました。</a:t>
            </a:r>
            <a:endParaRPr lang="en-US" altLang="ja-JP" dirty="0" smtClean="0"/>
          </a:p>
          <a:p>
            <a:r>
              <a:rPr lang="ja-JP" altLang="en-US" dirty="0" smtClean="0"/>
              <a:t>図は</a:t>
            </a:r>
            <a:r>
              <a:rPr lang="en-US" altLang="ja-JP" dirty="0" smtClean="0"/>
              <a:t>NGC3516</a:t>
            </a:r>
            <a:r>
              <a:rPr lang="ja-JP" altLang="en-US" dirty="0" smtClean="0"/>
              <a:t>の</a:t>
            </a:r>
            <a:r>
              <a:rPr lang="en-US" altLang="ja-JP" dirty="0" smtClean="0"/>
              <a:t>RMS</a:t>
            </a:r>
            <a:r>
              <a:rPr lang="ja-JP" altLang="en-US" dirty="0" smtClean="0"/>
              <a:t>スペクトルで、データと</a:t>
            </a:r>
            <a:r>
              <a:rPr lang="en-US" altLang="ja-JP" dirty="0" smtClean="0"/>
              <a:t>Model</a:t>
            </a:r>
            <a:r>
              <a:rPr lang="ja-JP" altLang="en-US" dirty="0" smtClean="0"/>
              <a:t>がよく一致しています。</a:t>
            </a:r>
            <a:endParaRPr lang="en-US" altLang="ja-JP" dirty="0" smtClean="0"/>
          </a:p>
          <a:p>
            <a:r>
              <a:rPr lang="ja-JP" altLang="en-US" dirty="0" smtClean="0"/>
              <a:t>また、鉄輝線あたりの時間変動も再現できています。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CD83-A7C8-A345-B684-3C53C22A9433}" type="slidenum">
              <a:rPr lang="ja-JP" altLang="en-US" smtClean="0"/>
              <a:pPr/>
              <a:t>48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この</a:t>
            </a:r>
            <a:r>
              <a:rPr lang="en-US" altLang="ja-JP" dirty="0" smtClean="0"/>
              <a:t>Model</a:t>
            </a:r>
            <a:r>
              <a:rPr lang="ja-JP" altLang="en-US" dirty="0" smtClean="0"/>
              <a:t>は最小限のパラメータでスペクトル変化を説明するわけですが、そのパラメータとは、</a:t>
            </a:r>
            <a:r>
              <a:rPr lang="en-US" altLang="ja-JP" dirty="0" smtClean="0"/>
              <a:t>BH</a:t>
            </a:r>
            <a:r>
              <a:rPr lang="ja-JP" altLang="en-US" dirty="0" smtClean="0"/>
              <a:t>からの</a:t>
            </a:r>
            <a:r>
              <a:rPr lang="en-US" altLang="ja-JP" dirty="0" smtClean="0"/>
              <a:t>X</a:t>
            </a:r>
            <a:r>
              <a:rPr lang="ja-JP" altLang="en-US" dirty="0" smtClean="0"/>
              <a:t>線を電離吸収体が隠している割合を示す、カバーリングファクターというパラメータです。また、この</a:t>
            </a:r>
            <a:r>
              <a:rPr lang="en-US" altLang="ja-JP" dirty="0" smtClean="0"/>
              <a:t>Model</a:t>
            </a:r>
            <a:r>
              <a:rPr lang="ja-JP" altLang="en-US" dirty="0" smtClean="0"/>
              <a:t>では</a:t>
            </a:r>
            <a:r>
              <a:rPr lang="en-US" altLang="ja-JP" dirty="0" smtClean="0"/>
              <a:t>X</a:t>
            </a:r>
            <a:r>
              <a:rPr lang="ja-JP" altLang="en-US" dirty="0" smtClean="0"/>
              <a:t>線源の光度ほとんど変化しないと考えています。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下の図はずざく衛星が観測した</a:t>
            </a:r>
            <a:r>
              <a:rPr lang="en-US" altLang="ja-JP" dirty="0" smtClean="0"/>
              <a:t>MCG−6</a:t>
            </a:r>
            <a:r>
              <a:rPr lang="ja-JP" altLang="en-US" dirty="0" smtClean="0"/>
              <a:t>の強度別スライススペクトルで、横軸がエネルギー、縦軸が強度を表しています。</a:t>
            </a:r>
            <a:r>
              <a:rPr lang="en-US" altLang="ja-JP" dirty="0" smtClean="0"/>
              <a:t>Model</a:t>
            </a:r>
            <a:r>
              <a:rPr lang="ja-JP" altLang="en-US" dirty="0" smtClean="0"/>
              <a:t>の成分として、赤で</a:t>
            </a:r>
            <a:r>
              <a:rPr lang="en-US" altLang="ja-JP" dirty="0" smtClean="0"/>
              <a:t>direct component</a:t>
            </a:r>
            <a:r>
              <a:rPr lang="ja-JP" altLang="en-US" dirty="0" smtClean="0"/>
              <a:t>と青で吸収成分を表しています。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右の図は、さきほど示した</a:t>
            </a:r>
            <a:r>
              <a:rPr lang="en-US" altLang="ja-JP" dirty="0" smtClean="0"/>
              <a:t>Model</a:t>
            </a:r>
            <a:r>
              <a:rPr lang="ja-JP" altLang="en-US" dirty="0" smtClean="0"/>
              <a:t>の状況において、</a:t>
            </a:r>
            <a:r>
              <a:rPr lang="en-US" altLang="ja-JP" dirty="0" smtClean="0"/>
              <a:t>X</a:t>
            </a:r>
            <a:r>
              <a:rPr lang="ja-JP" altLang="en-US" dirty="0" smtClean="0"/>
              <a:t>線源を真正面から見たときの様子を表しています。</a:t>
            </a:r>
            <a:endParaRPr lang="en-US" altLang="ja-JP" dirty="0" smtClean="0"/>
          </a:p>
          <a:p>
            <a:r>
              <a:rPr lang="ja-JP" altLang="en-US" dirty="0" smtClean="0"/>
              <a:t>電離吸収体が</a:t>
            </a:r>
            <a:r>
              <a:rPr lang="en-US" altLang="ja-JP" dirty="0" smtClean="0"/>
              <a:t>X</a:t>
            </a:r>
            <a:r>
              <a:rPr lang="ja-JP" altLang="en-US" dirty="0" smtClean="0"/>
              <a:t>線源をほとんど覆っている場合、スペクトルの強度は小さくなります。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CD83-A7C8-A345-B684-3C53C22A9433}" type="slidenum">
              <a:rPr lang="ja-JP" altLang="en-US" smtClean="0"/>
              <a:pPr/>
              <a:t>26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この</a:t>
            </a:r>
            <a:r>
              <a:rPr lang="en-US" altLang="ja-JP" dirty="0" smtClean="0"/>
              <a:t>Model</a:t>
            </a:r>
            <a:r>
              <a:rPr lang="ja-JP" altLang="en-US" dirty="0" smtClean="0"/>
              <a:t>は最小限のパラメータでスペクトル変化を説明するわけですが、そのパラメータとは、</a:t>
            </a:r>
            <a:r>
              <a:rPr lang="en-US" altLang="ja-JP" dirty="0" smtClean="0"/>
              <a:t>BH</a:t>
            </a:r>
            <a:r>
              <a:rPr lang="ja-JP" altLang="en-US" dirty="0" smtClean="0"/>
              <a:t>からの</a:t>
            </a:r>
            <a:r>
              <a:rPr lang="en-US" altLang="ja-JP" dirty="0" smtClean="0"/>
              <a:t>X</a:t>
            </a:r>
            <a:r>
              <a:rPr lang="ja-JP" altLang="en-US" dirty="0" smtClean="0"/>
              <a:t>線を電離吸収体が隠している割合を示す、カバーリングファクターというパラメータです。また、この</a:t>
            </a:r>
            <a:r>
              <a:rPr lang="en-US" altLang="ja-JP" dirty="0" smtClean="0"/>
              <a:t>Model</a:t>
            </a:r>
            <a:r>
              <a:rPr lang="ja-JP" altLang="en-US" dirty="0" smtClean="0"/>
              <a:t>では</a:t>
            </a:r>
            <a:r>
              <a:rPr lang="en-US" altLang="ja-JP" dirty="0" smtClean="0"/>
              <a:t>X</a:t>
            </a:r>
            <a:r>
              <a:rPr lang="ja-JP" altLang="en-US" dirty="0" smtClean="0"/>
              <a:t>線源の光度ほとんど変化しないと考えています。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下の図はずざく衛星が観測した</a:t>
            </a:r>
            <a:r>
              <a:rPr lang="en-US" altLang="ja-JP" dirty="0" smtClean="0"/>
              <a:t>MCG−6</a:t>
            </a:r>
            <a:r>
              <a:rPr lang="ja-JP" altLang="en-US" dirty="0" smtClean="0"/>
              <a:t>の強度別スライススペクトルで、横軸がエネルギー、縦軸が強度を表しています。</a:t>
            </a:r>
            <a:r>
              <a:rPr lang="en-US" altLang="ja-JP" dirty="0" smtClean="0"/>
              <a:t>Model</a:t>
            </a:r>
            <a:r>
              <a:rPr lang="ja-JP" altLang="en-US" dirty="0" smtClean="0"/>
              <a:t>の成分として、赤で</a:t>
            </a:r>
            <a:r>
              <a:rPr lang="en-US" altLang="ja-JP" dirty="0" smtClean="0"/>
              <a:t>direct component</a:t>
            </a:r>
            <a:r>
              <a:rPr lang="ja-JP" altLang="en-US" dirty="0" smtClean="0"/>
              <a:t>と青で吸収成分を表しています。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右の図は、さきほど示した</a:t>
            </a:r>
            <a:r>
              <a:rPr lang="en-US" altLang="ja-JP" dirty="0" smtClean="0"/>
              <a:t>Model</a:t>
            </a:r>
            <a:r>
              <a:rPr lang="ja-JP" altLang="en-US" dirty="0" smtClean="0"/>
              <a:t>の状況において、</a:t>
            </a:r>
            <a:r>
              <a:rPr lang="en-US" altLang="ja-JP" dirty="0" smtClean="0"/>
              <a:t>X</a:t>
            </a:r>
            <a:r>
              <a:rPr lang="ja-JP" altLang="en-US" dirty="0" smtClean="0"/>
              <a:t>線源を真正面から見たときの様子を表しています。</a:t>
            </a:r>
            <a:endParaRPr lang="en-US" altLang="ja-JP" dirty="0" smtClean="0"/>
          </a:p>
          <a:p>
            <a:r>
              <a:rPr lang="ja-JP" altLang="en-US" dirty="0" smtClean="0"/>
              <a:t>電離吸収体が</a:t>
            </a:r>
            <a:r>
              <a:rPr lang="en-US" altLang="ja-JP" dirty="0" smtClean="0"/>
              <a:t>X</a:t>
            </a:r>
            <a:r>
              <a:rPr lang="ja-JP" altLang="en-US" dirty="0" smtClean="0"/>
              <a:t>線源をほとんど覆っている場合、スペクトルの強度は小さくなります。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CD83-A7C8-A345-B684-3C53C22A9433}" type="slidenum">
              <a:rPr lang="ja-JP" altLang="en-US" smtClean="0"/>
              <a:pPr/>
              <a:t>27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電離吸収体が</a:t>
            </a:r>
            <a:r>
              <a:rPr lang="en-US" altLang="ja-JP" dirty="0" smtClean="0"/>
              <a:t>X</a:t>
            </a:r>
            <a:r>
              <a:rPr lang="ja-JP" altLang="en-US" dirty="0" smtClean="0"/>
              <a:t>線源を隠す割合が減っていくと、</a:t>
            </a:r>
            <a:r>
              <a:rPr lang="en-US" altLang="ja-JP" dirty="0" smtClean="0"/>
              <a:t>direct component</a:t>
            </a:r>
            <a:r>
              <a:rPr lang="ja-JP" altLang="en-US" dirty="0" smtClean="0"/>
              <a:t>が増えて吸収成分が減ります。</a:t>
            </a:r>
            <a:endParaRPr lang="en-US" altLang="ja-JP" dirty="0" smtClean="0"/>
          </a:p>
          <a:p>
            <a:r>
              <a:rPr lang="ja-JP" altLang="en-US" dirty="0" smtClean="0"/>
              <a:t>逆に、電離吸収体が隠すと、</a:t>
            </a:r>
            <a:r>
              <a:rPr lang="en-US" altLang="ja-JP" dirty="0" smtClean="0"/>
              <a:t>direct component</a:t>
            </a:r>
            <a:r>
              <a:rPr lang="ja-JP" altLang="en-US" dirty="0" smtClean="0"/>
              <a:t>が減り、吸収成分が増えます。</a:t>
            </a:r>
            <a:endParaRPr lang="en-US" altLang="ja-JP" dirty="0" smtClean="0"/>
          </a:p>
          <a:p>
            <a:r>
              <a:rPr lang="ja-JP" altLang="en-US" dirty="0" smtClean="0"/>
              <a:t>この変化を表しているのがカバーリングファクターというパラメータです。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CD83-A7C8-A345-B684-3C53C22A9433}" type="slidenum">
              <a:rPr lang="ja-JP" altLang="en-US" smtClean="0"/>
              <a:pPr/>
              <a:t>28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CD83-A7C8-A345-B684-3C53C22A9433}" type="slidenum">
              <a:rPr lang="ja-JP" altLang="en-US" smtClean="0"/>
              <a:pPr/>
              <a:t>29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CD83-A7C8-A345-B684-3C53C22A9433}" type="slidenum">
              <a:rPr lang="ja-JP" altLang="en-US" smtClean="0"/>
              <a:pPr/>
              <a:t>30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CD83-A7C8-A345-B684-3C53C22A9433}" type="slidenum">
              <a:rPr lang="ja-JP" altLang="en-US" smtClean="0"/>
              <a:pPr/>
              <a:t>31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CD83-A7C8-A345-B684-3C53C22A9433}" type="slidenum">
              <a:rPr lang="ja-JP" altLang="en-US" smtClean="0"/>
              <a:pPr/>
              <a:t>32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CD83-A7C8-A345-B684-3C53C22A9433}" type="slidenum">
              <a:rPr lang="ja-JP" altLang="en-US" smtClean="0"/>
              <a:pPr/>
              <a:t>33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9A76-DDA9-CB43-8E31-94546904E073}" type="datetime1">
              <a:rPr kumimoji="1" lang="en-US" altLang="ja-JP" smtClean="0"/>
              <a:t>10/21/15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036698" y="6460014"/>
            <a:ext cx="6816289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37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0ED2-28FA-F145-B23D-74B39170C0F7}" type="datetime1">
              <a:rPr kumimoji="1" lang="en-US" altLang="ja-JP" smtClean="0"/>
              <a:t>10/21/15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036698" y="6460014"/>
            <a:ext cx="6816289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24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3369-1354-0544-8BBA-08A16E8D165A}" type="datetime1">
              <a:rPr kumimoji="1" lang="en-US" altLang="ja-JP" smtClean="0"/>
              <a:t>10/21/15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036698" y="6460014"/>
            <a:ext cx="6816289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946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CB04-AEA9-7E42-A837-A383EE14E297}" type="datetime1">
              <a:rPr kumimoji="1" lang="en-US" altLang="ja-JP" smtClean="0"/>
              <a:t>10/21/15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036698" y="6460014"/>
            <a:ext cx="6816289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1652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65C7-5B3D-3347-9378-8C914B000D93}" type="datetime1">
              <a:rPr kumimoji="1" lang="en-US" altLang="ja-JP" smtClean="0"/>
              <a:t>10/21/15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036698" y="6460014"/>
            <a:ext cx="6816289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74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03D9-2C8C-5542-9E25-B6AA300C6705}" type="datetime1">
              <a:rPr kumimoji="1" lang="en-US" altLang="ja-JP" smtClean="0"/>
              <a:t>10/21/15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1036698" y="6460014"/>
            <a:ext cx="6816289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9A3B-4509-0048-BD50-08914E7E5025}" type="datetime1">
              <a:rPr kumimoji="1" lang="en-US" altLang="ja-JP" smtClean="0"/>
              <a:t>10/21/15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1036698" y="6460014"/>
            <a:ext cx="6816289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64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6984-622A-C443-9745-D8EC4E2086ED}" type="datetime1">
              <a:rPr kumimoji="1" lang="en-US" altLang="ja-JP" smtClean="0"/>
              <a:t>10/21/15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036698" y="6460014"/>
            <a:ext cx="6816289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87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A4F6-33EF-8C4B-B99A-081460C2835A}" type="datetime1">
              <a:rPr kumimoji="1" lang="en-US" altLang="ja-JP" smtClean="0"/>
              <a:t>10/21/15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1036698" y="6460014"/>
            <a:ext cx="6816289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75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6AD3-C28A-9147-9B2C-2FCB96C1BAD1}" type="datetime1">
              <a:rPr kumimoji="1" lang="en-US" altLang="ja-JP" smtClean="0"/>
              <a:t>10/21/15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1036698" y="6460014"/>
            <a:ext cx="6816289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741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5420-25B1-204E-AB93-3E678149CC4B}" type="datetime1">
              <a:rPr kumimoji="1" lang="en-US" altLang="ja-JP" smtClean="0"/>
              <a:t>10/21/15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1036698" y="6460014"/>
            <a:ext cx="6816289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970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24FA8-D559-994E-BFE9-89024B8451E3}" type="datetime1">
              <a:rPr kumimoji="1" lang="en-US" altLang="ja-JP" smtClean="0"/>
              <a:t>10/21/15</a:t>
            </a:fld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890134" y="64470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53C0E-0320-AC41-8A9B-AF3ADE5BDEF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74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8" Type="http://schemas.openxmlformats.org/officeDocument/2006/relationships/image" Target="../media/image40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7" Type="http://schemas.openxmlformats.org/officeDocument/2006/relationships/image" Target="../media/image46.emf"/><Relationship Id="rId8" Type="http://schemas.openxmlformats.org/officeDocument/2006/relationships/image" Target="../media/image47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7" Type="http://schemas.openxmlformats.org/officeDocument/2006/relationships/image" Target="../media/image53.emf"/><Relationship Id="rId8" Type="http://schemas.openxmlformats.org/officeDocument/2006/relationships/image" Target="../media/image54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1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4000" y="1657535"/>
            <a:ext cx="8623300" cy="2317565"/>
          </a:xfrm>
        </p:spPr>
        <p:txBody>
          <a:bodyPr>
            <a:normAutofit/>
          </a:bodyPr>
          <a:lstStyle/>
          <a:p>
            <a:r>
              <a:rPr lang="en-US" altLang="ja-JP" sz="4800" dirty="0" smtClean="0"/>
              <a:t>Origin </a:t>
            </a:r>
            <a:r>
              <a:rPr lang="en-US" altLang="ja-JP" sz="4800" dirty="0"/>
              <a:t>of the Spectral Variation and Seemingly  Broad Iron Line Feature in  </a:t>
            </a:r>
            <a:r>
              <a:rPr lang="en-US" altLang="ja-JP" sz="4800" dirty="0" err="1"/>
              <a:t>Seyfert</a:t>
            </a:r>
            <a:r>
              <a:rPr lang="en-US" altLang="ja-JP" sz="4800" dirty="0"/>
              <a:t>  </a:t>
            </a:r>
            <a:r>
              <a:rPr lang="en-US" altLang="ja-JP" sz="4800" dirty="0" smtClean="0"/>
              <a:t>Galaxies</a:t>
            </a:r>
            <a:endParaRPr kumimoji="1"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37548" y="4824135"/>
            <a:ext cx="8120072" cy="1752600"/>
          </a:xfrm>
        </p:spPr>
        <p:txBody>
          <a:bodyPr>
            <a:noAutofit/>
          </a:bodyPr>
          <a:lstStyle/>
          <a:p>
            <a:r>
              <a:rPr lang="en-US" altLang="ja-JP" sz="2800" dirty="0" smtClean="0"/>
              <a:t>Ken EBISAWA</a:t>
            </a:r>
          </a:p>
          <a:p>
            <a:r>
              <a:rPr lang="en-US" altLang="ja-JP" sz="2800" dirty="0" smtClean="0"/>
              <a:t>ISAS/JAXA</a:t>
            </a:r>
            <a:endParaRPr lang="en-US" altLang="ja-JP" sz="1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524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Two competing models to explain the </a:t>
            </a:r>
            <a:r>
              <a:rPr kumimoji="1" lang="en-US" altLang="ja-JP" i="1" dirty="0" smtClean="0"/>
              <a:t>seemingly</a:t>
            </a:r>
            <a:r>
              <a:rPr kumimoji="1" lang="en-US" altLang="ja-JP" dirty="0" smtClean="0"/>
              <a:t> broad iro</a:t>
            </a:r>
            <a:r>
              <a:rPr lang="en-US" altLang="ja-JP" dirty="0" smtClean="0"/>
              <a:t>n emission lines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FF0000"/>
                </a:solidFill>
              </a:rPr>
              <a:t>Relativistic disk reflection model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solidFill>
                  <a:srgbClr val="FF0000"/>
                </a:solidFill>
              </a:rPr>
              <a:t>Partial covering model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696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9700" y="274638"/>
            <a:ext cx="8801100" cy="1143000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Relativistic disk reflection model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D46B-7374-4D41-A80C-6565CE67EDBC}" type="slidenum">
              <a:rPr lang="ja-JP" altLang="en-US" smtClean="0"/>
              <a:pPr/>
              <a:t>11</a:t>
            </a:fld>
            <a:endParaRPr lang="ja-JP" altLang="en-US"/>
          </a:p>
        </p:txBody>
      </p:sp>
      <p:pic>
        <p:nvPicPr>
          <p:cNvPr id="6" name="図 5" descr="スクリーンショット 2015-04-02 7.28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4229100"/>
            <a:ext cx="5988049" cy="26289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242185" y="5575300"/>
            <a:ext cx="281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Fabian, Kara and Parker (2014)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30200" y="1333499"/>
            <a:ext cx="8597900" cy="3348567"/>
          </a:xfrm>
        </p:spPr>
        <p:txBody>
          <a:bodyPr>
            <a:normAutofit fontScale="92500"/>
          </a:bodyPr>
          <a:lstStyle/>
          <a:p>
            <a:r>
              <a:rPr lang="en-US" altLang="ja-JP" dirty="0" err="1" smtClean="0"/>
              <a:t>Miniutti</a:t>
            </a:r>
            <a:r>
              <a:rPr lang="en-US" altLang="ja-JP" dirty="0" smtClean="0"/>
              <a:t> and Fabian (2004)</a:t>
            </a:r>
          </a:p>
          <a:p>
            <a:pPr lvl="1"/>
            <a:r>
              <a:rPr lang="en-US" altLang="ja-JP" dirty="0" smtClean="0"/>
              <a:t>Accretion disk is illuminated from above by </a:t>
            </a:r>
            <a:r>
              <a:rPr lang="en-US" altLang="ja-JP" dirty="0">
                <a:solidFill>
                  <a:srgbClr val="FF0000"/>
                </a:solidFill>
              </a:rPr>
              <a:t>a </a:t>
            </a:r>
            <a:r>
              <a:rPr lang="en-US" altLang="ja-JP" dirty="0" smtClean="0">
                <a:solidFill>
                  <a:srgbClr val="FF0000"/>
                </a:solidFill>
              </a:rPr>
              <a:t>compact “</a:t>
            </a:r>
            <a:r>
              <a:rPr lang="en-US" altLang="ja-JP" dirty="0">
                <a:solidFill>
                  <a:srgbClr val="FF0000"/>
                </a:solidFill>
              </a:rPr>
              <a:t>lump-</a:t>
            </a:r>
            <a:r>
              <a:rPr lang="en-US" altLang="ja-JP" dirty="0" smtClean="0">
                <a:solidFill>
                  <a:srgbClr val="FF0000"/>
                </a:solidFill>
              </a:rPr>
              <a:t>post” in the very vicinity </a:t>
            </a:r>
            <a:r>
              <a:rPr lang="en-US" altLang="ja-JP" dirty="0">
                <a:solidFill>
                  <a:srgbClr val="FF0000"/>
                </a:solidFill>
              </a:rPr>
              <a:t>(~</a:t>
            </a:r>
            <a:r>
              <a:rPr lang="en-US" altLang="ja-JP" dirty="0" err="1">
                <a:solidFill>
                  <a:srgbClr val="FF0000"/>
                </a:solidFill>
              </a:rPr>
              <a:t>Rs</a:t>
            </a:r>
            <a:r>
              <a:rPr lang="en-US" altLang="ja-JP" dirty="0" smtClean="0">
                <a:solidFill>
                  <a:srgbClr val="FF0000"/>
                </a:solidFill>
              </a:rPr>
              <a:t>) </a:t>
            </a:r>
            <a:r>
              <a:rPr lang="en-US" altLang="ja-JP" dirty="0" smtClean="0"/>
              <a:t>of the black hole</a:t>
            </a:r>
          </a:p>
          <a:p>
            <a:pPr lvl="1"/>
            <a:r>
              <a:rPr lang="en-US" altLang="ja-JP" dirty="0" smtClean="0">
                <a:solidFill>
                  <a:srgbClr val="3366FF"/>
                </a:solidFill>
              </a:rPr>
              <a:t>The </a:t>
            </a:r>
            <a:r>
              <a:rPr lang="en-US" altLang="ja-JP" dirty="0" smtClean="0">
                <a:solidFill>
                  <a:srgbClr val="3366FF"/>
                </a:solidFill>
              </a:rPr>
              <a:t>line is </a:t>
            </a:r>
            <a:r>
              <a:rPr lang="en-US" altLang="ja-JP" dirty="0" err="1" smtClean="0">
                <a:solidFill>
                  <a:srgbClr val="3366FF"/>
                </a:solidFill>
              </a:rPr>
              <a:t>relativistically</a:t>
            </a:r>
            <a:r>
              <a:rPr lang="en-US" altLang="ja-JP" dirty="0" smtClean="0">
                <a:solidFill>
                  <a:srgbClr val="3366FF"/>
                </a:solidFill>
              </a:rPr>
              <a:t> broadened (“disk line”) </a:t>
            </a:r>
          </a:p>
          <a:p>
            <a:pPr lvl="1"/>
            <a:r>
              <a:rPr lang="en-US" altLang="ja-JP" dirty="0" smtClean="0"/>
              <a:t>Direct X-rays </a:t>
            </a:r>
            <a:r>
              <a:rPr lang="en-US" altLang="ja-JP" dirty="0" smtClean="0"/>
              <a:t>varies</a:t>
            </a:r>
            <a:r>
              <a:rPr lang="en-US" altLang="ja-JP" dirty="0" smtClean="0"/>
              <a:t>, while the reflection component does not very due to the relativistic “light-bending effect”</a:t>
            </a:r>
          </a:p>
        </p:txBody>
      </p:sp>
    </p:spTree>
    <p:extLst>
      <p:ext uri="{BB962C8B-B14F-4D97-AF65-F5344CB8AC3E}">
        <p14:creationId xmlns:p14="http://schemas.microsoft.com/office/powerpoint/2010/main" val="176885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スクリーンショット 2015-08-12 10.34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53" y="1481667"/>
            <a:ext cx="4326480" cy="5291273"/>
          </a:xfrm>
          <a:prstGeom prst="rect">
            <a:avLst/>
          </a:prstGeom>
        </p:spPr>
      </p:pic>
      <p:pic>
        <p:nvPicPr>
          <p:cNvPr id="6" name="図 5" descr="スクリーンショット 2015-08-12 10.33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3158056"/>
            <a:ext cx="4065580" cy="366607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5" name="図 4" descr="スクリーンショット 2015-08-12 10.32.0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1" y="372523"/>
            <a:ext cx="4098634" cy="301413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182541" y="254006"/>
            <a:ext cx="231806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Kara et al. (2015)</a:t>
            </a:r>
          </a:p>
          <a:p>
            <a:r>
              <a:rPr lang="en-US" altLang="ja-JP" sz="2400" dirty="0" smtClean="0"/>
              <a:t>1H0707-495</a:t>
            </a:r>
          </a:p>
          <a:p>
            <a:r>
              <a:rPr lang="en-US" altLang="ja-JP" sz="2400" dirty="0" err="1" smtClean="0"/>
              <a:t>NuStar</a:t>
            </a:r>
            <a:r>
              <a:rPr lang="en-US" altLang="ja-JP" sz="2400" dirty="0" smtClean="0"/>
              <a:t> + XMM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51595" y="253997"/>
            <a:ext cx="2573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0000FF"/>
                </a:solidFill>
              </a:rPr>
              <a:t>Relativistic disk model </a:t>
            </a:r>
          </a:p>
          <a:p>
            <a:r>
              <a:rPr lang="en-US" altLang="ja-JP" sz="2000" dirty="0" smtClean="0">
                <a:solidFill>
                  <a:srgbClr val="0000FF"/>
                </a:solidFill>
              </a:rPr>
              <a:t>fit is possible, but requires v</a:t>
            </a:r>
            <a:r>
              <a:rPr kumimoji="1" lang="en-US" altLang="ja-JP" sz="2000" dirty="0" smtClean="0">
                <a:solidFill>
                  <a:srgbClr val="0000FF"/>
                </a:solidFill>
              </a:rPr>
              <a:t>ery extreme </a:t>
            </a:r>
          </a:p>
          <a:p>
            <a:r>
              <a:rPr kumimoji="1" lang="en-US" altLang="ja-JP" sz="2000" dirty="0" smtClean="0">
                <a:solidFill>
                  <a:srgbClr val="0000FF"/>
                </a:solidFill>
              </a:rPr>
              <a:t>condition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cxnSp>
        <p:nvCxnSpPr>
          <p:cNvPr id="3" name="直線矢印コネクタ 2"/>
          <p:cNvCxnSpPr/>
          <p:nvPr/>
        </p:nvCxnSpPr>
        <p:spPr>
          <a:xfrm flipH="1">
            <a:off x="1337733" y="2125133"/>
            <a:ext cx="16934" cy="1820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4377265" y="5317067"/>
            <a:ext cx="456353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                                                 </a:t>
            </a:r>
            <a:r>
              <a:rPr lang="en-US" altLang="ja-JP" sz="1600" dirty="0" smtClean="0">
                <a:solidFill>
                  <a:srgbClr val="FF0000"/>
                </a:solidFill>
              </a:rPr>
              <a:t>Direct X-rays not seen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16402" y="2252135"/>
            <a:ext cx="485138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                                                         </a:t>
            </a:r>
            <a:r>
              <a:rPr lang="en-US" altLang="ja-JP" sz="1400" dirty="0" smtClean="0">
                <a:solidFill>
                  <a:srgbClr val="FF0000"/>
                </a:solidFill>
              </a:rPr>
              <a:t>No intrinsic absorption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24873" y="2751669"/>
            <a:ext cx="485138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                                                         </a:t>
            </a:r>
            <a:r>
              <a:rPr lang="en-US" altLang="ja-JP" sz="1400" dirty="0" smtClean="0">
                <a:solidFill>
                  <a:srgbClr val="FF0000"/>
                </a:solidFill>
              </a:rPr>
              <a:t>source height very low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93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9400" y="274638"/>
            <a:ext cx="8521700" cy="1143000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Partial </a:t>
            </a:r>
            <a:r>
              <a:rPr lang="en-US" altLang="ja-JP" dirty="0" smtClean="0">
                <a:solidFill>
                  <a:srgbClr val="FF0000"/>
                </a:solidFill>
              </a:rPr>
              <a:t>Covering Model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3332" y="1456267"/>
            <a:ext cx="8449735" cy="5215466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X-ray emission region is partially covered by intervening absorbers </a:t>
            </a:r>
            <a:r>
              <a:rPr lang="en-US" altLang="ja-JP" sz="3000" dirty="0" smtClean="0"/>
              <a:t>(e.g.,  Matsuoka+ 1990; </a:t>
            </a:r>
            <a:r>
              <a:rPr lang="en-US" altLang="ja-JP" sz="3000" dirty="0" err="1"/>
              <a:t>McKernan</a:t>
            </a:r>
            <a:r>
              <a:rPr lang="en-US" altLang="ja-JP" sz="3000" dirty="0"/>
              <a:t> and </a:t>
            </a:r>
            <a:r>
              <a:rPr lang="en-US" altLang="ja-JP" sz="3000" dirty="0" err="1" smtClean="0"/>
              <a:t>Yaqoob</a:t>
            </a:r>
            <a:r>
              <a:rPr lang="en-US" altLang="ja-JP" sz="3000" dirty="0"/>
              <a:t> </a:t>
            </a:r>
            <a:r>
              <a:rPr lang="en-US" altLang="ja-JP" sz="3000" dirty="0" smtClean="0"/>
              <a:t>1998; </a:t>
            </a:r>
            <a:r>
              <a:rPr lang="en-US" altLang="ja-JP" sz="3000" dirty="0"/>
              <a:t>Miller, Turner and Reeves</a:t>
            </a:r>
            <a:r>
              <a:rPr lang="en-US" altLang="ja-JP" sz="3000" dirty="0" smtClean="0"/>
              <a:t> 2008</a:t>
            </a:r>
            <a:r>
              <a:rPr lang="en-US" altLang="ja-JP" sz="3000" dirty="0"/>
              <a:t>, </a:t>
            </a:r>
            <a:r>
              <a:rPr lang="en-US" altLang="ja-JP" sz="3000" dirty="0" smtClean="0"/>
              <a:t>2009)</a:t>
            </a:r>
          </a:p>
          <a:p>
            <a:r>
              <a:rPr lang="en-US" altLang="ja-JP" dirty="0" smtClean="0"/>
              <a:t>RMS explained by variation of warm absorbers </a:t>
            </a:r>
            <a:r>
              <a:rPr lang="en-US" altLang="ja-JP" sz="3000" dirty="0" smtClean="0"/>
              <a:t>(Inoue and Matsumoto 2003)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Variable Double Partial Covering Model </a:t>
            </a:r>
            <a:r>
              <a:rPr lang="en-US" altLang="ja-JP" sz="3000" dirty="0" smtClean="0"/>
              <a:t>(</a:t>
            </a:r>
            <a:r>
              <a:rPr lang="en-US" altLang="ja-JP" sz="3000" dirty="0" err="1" smtClean="0"/>
              <a:t>Miyakawa</a:t>
            </a:r>
            <a:r>
              <a:rPr lang="en-US" altLang="ja-JP" sz="3000" dirty="0" smtClean="0"/>
              <a:t>, Ebisawa and Inoue 2012)</a:t>
            </a:r>
          </a:p>
          <a:p>
            <a:pPr lvl="1"/>
            <a:r>
              <a:rPr lang="en-US" altLang="ja-JP" dirty="0" smtClean="0">
                <a:solidFill>
                  <a:srgbClr val="3366FF"/>
                </a:solidFill>
              </a:rPr>
              <a:t>Absorbers have internal ionization structure</a:t>
            </a:r>
          </a:p>
          <a:p>
            <a:pPr lvl="1"/>
            <a:r>
              <a:rPr lang="en-US" altLang="ja-JP" dirty="0" smtClean="0"/>
              <a:t>Intrinsic X-ray luminosity from the AGN does not vary significantly in 1- </a:t>
            </a:r>
            <a:r>
              <a:rPr lang="en-US" altLang="ja-JP" dirty="0" smtClean="0"/>
              <a:t>10 </a:t>
            </a:r>
            <a:r>
              <a:rPr lang="en-US" altLang="ja-JP" dirty="0" err="1" smtClean="0"/>
              <a:t>keV</a:t>
            </a:r>
            <a:endParaRPr lang="en-US" altLang="ja-JP" dirty="0" smtClean="0"/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Most observed X-ray spectral </a:t>
            </a:r>
            <a:r>
              <a:rPr lang="en-US" altLang="ja-JP" dirty="0" smtClean="0">
                <a:solidFill>
                  <a:srgbClr val="FF0000"/>
                </a:solidFill>
              </a:rPr>
              <a:t>variation (&lt; day) </a:t>
            </a:r>
            <a:r>
              <a:rPr lang="en-US" altLang="ja-JP" dirty="0" smtClean="0">
                <a:solidFill>
                  <a:srgbClr val="FF0000"/>
                </a:solidFill>
              </a:rPr>
              <a:t>is explained by change of the partial covering fraction</a:t>
            </a:r>
          </a:p>
          <a:p>
            <a:pPr lvl="1"/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203-4387-7942-BF1E-70A1D9A2C195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4581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373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Two spectral models are degenerate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71423"/>
            <a:ext cx="6145345" cy="63159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/>
              <a:t>Relativistic disk reflection model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86300" y="3423683"/>
            <a:ext cx="5948070" cy="571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US" altLang="ja-JP" sz="2800" dirty="0" smtClean="0"/>
              <a:t>Partial covering model</a:t>
            </a:r>
            <a:endParaRPr lang="ja-JP" altLang="en-US" sz="2800" dirty="0"/>
          </a:p>
        </p:txBody>
      </p:sp>
      <p:pic>
        <p:nvPicPr>
          <p:cNvPr id="7" name="図 6" descr="スクリーンショット（2013-04-12 13.12.12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266" y="1196238"/>
            <a:ext cx="3192903" cy="218051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692524" y="1796236"/>
            <a:ext cx="4331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X-ray emission region is required to be very compact (</a:t>
            </a:r>
            <a:r>
              <a:rPr kumimoji="1" lang="en-US" altLang="ja-JP" sz="2400" dirty="0" smtClean="0">
                <a:solidFill>
                  <a:srgbClr val="3366FF"/>
                </a:solidFill>
              </a:rPr>
              <a:t>~</a:t>
            </a:r>
            <a:r>
              <a:rPr kumimoji="1" lang="en-US" altLang="ja-JP" sz="2400" dirty="0" err="1" smtClean="0">
                <a:solidFill>
                  <a:srgbClr val="3366FF"/>
                </a:solidFill>
              </a:rPr>
              <a:t>Rs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) so that the relativistic disk reflection takes place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49169" y="1349170"/>
            <a:ext cx="4141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3366FF"/>
                </a:solidFill>
              </a:rPr>
              <a:t>1H0707-495 with XMM</a:t>
            </a:r>
            <a:r>
              <a:rPr kumimoji="1" lang="en-US" altLang="ja-JP" sz="1400" dirty="0" smtClean="0"/>
              <a:t> (Fabian+ 2009)</a:t>
            </a:r>
            <a:endParaRPr kumimoji="1" lang="ja-JP" altLang="en-US" sz="14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/>
          <a:srcRect t="47637" b="-1890"/>
          <a:stretch/>
        </p:blipFill>
        <p:spPr>
          <a:xfrm>
            <a:off x="1417913" y="3895390"/>
            <a:ext cx="2878991" cy="225295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442646" y="3903959"/>
            <a:ext cx="4141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3366FF"/>
                </a:solidFill>
              </a:rPr>
              <a:t>1H0707-495 with XMM</a:t>
            </a:r>
            <a:r>
              <a:rPr kumimoji="1" lang="en-US" altLang="ja-JP" sz="1400" dirty="0" smtClean="0"/>
              <a:t> (Tanaka+ 2004)</a:t>
            </a:r>
            <a:endParaRPr kumimoji="1" lang="ja-JP" altLang="en-US" sz="1400" dirty="0"/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3550949" y="2156470"/>
            <a:ext cx="252758" cy="2959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3816036" y="1779625"/>
            <a:ext cx="92473" cy="307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2718228" y="2190741"/>
            <a:ext cx="9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 smtClean="0"/>
              <a:t>Direct </a:t>
            </a:r>
          </a:p>
          <a:p>
            <a:pPr algn="ctr"/>
            <a:r>
              <a:rPr kumimoji="1" lang="en-US" altLang="ja-JP" sz="1200" dirty="0" smtClean="0"/>
              <a:t>component</a:t>
            </a:r>
            <a:endParaRPr kumimoji="1" lang="ja-JP" altLang="en-US" sz="1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69549" y="1369519"/>
            <a:ext cx="1080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 smtClean="0"/>
              <a:t>Disk reflection</a:t>
            </a:r>
            <a:endParaRPr kumimoji="1" lang="en-US" altLang="ja-JP" sz="1200" dirty="0" smtClean="0"/>
          </a:p>
          <a:p>
            <a:pPr algn="ctr"/>
            <a:r>
              <a:rPr kumimoji="1" lang="en-US" altLang="ja-JP" sz="1200" dirty="0" smtClean="0"/>
              <a:t>component</a:t>
            </a:r>
            <a:endParaRPr kumimoji="1" lang="ja-JP" altLang="en-US" sz="1200" dirty="0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2854321" y="4481739"/>
            <a:ext cx="1" cy="405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462693" y="4069394"/>
            <a:ext cx="9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 smtClean="0"/>
              <a:t>Direct </a:t>
            </a:r>
          </a:p>
          <a:p>
            <a:pPr algn="ctr"/>
            <a:r>
              <a:rPr kumimoji="1" lang="en-US" altLang="ja-JP" sz="1200" dirty="0" smtClean="0"/>
              <a:t>component</a:t>
            </a:r>
            <a:endParaRPr kumimoji="1" lang="ja-JP" altLang="en-US" sz="1200" dirty="0"/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2651493" y="5487655"/>
            <a:ext cx="393938" cy="64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1745853" y="5025990"/>
            <a:ext cx="9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 smtClean="0"/>
              <a:t>Absorbed </a:t>
            </a:r>
          </a:p>
          <a:p>
            <a:pPr algn="ctr"/>
            <a:r>
              <a:rPr kumimoji="1" lang="en-US" altLang="ja-JP" sz="1200" dirty="0" smtClean="0"/>
              <a:t>component</a:t>
            </a:r>
            <a:endParaRPr kumimoji="1" lang="ja-JP" altLang="en-US" sz="12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629155" y="4388321"/>
            <a:ext cx="395461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Partial covering clouds with a size of </a:t>
            </a:r>
            <a:r>
              <a:rPr lang="en-US" altLang="ja-JP" sz="2400" dirty="0" smtClean="0">
                <a:solidFill>
                  <a:srgbClr val="3366FF"/>
                </a:solidFill>
              </a:rPr>
              <a:t>~several </a:t>
            </a:r>
            <a:r>
              <a:rPr lang="en-US" altLang="ja-JP" sz="2400" dirty="0" err="1" smtClean="0">
                <a:solidFill>
                  <a:srgbClr val="3366FF"/>
                </a:solidFill>
              </a:rPr>
              <a:t>Rs</a:t>
            </a:r>
            <a:r>
              <a:rPr lang="en-US" altLang="ja-JP" sz="2400" dirty="0" smtClean="0">
                <a:solidFill>
                  <a:srgbClr val="3366FF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at a radius of </a:t>
            </a:r>
            <a:r>
              <a:rPr kumimoji="1" lang="en-US" altLang="ja-JP" sz="2400" dirty="0" smtClean="0">
                <a:solidFill>
                  <a:srgbClr val="3366FF"/>
                </a:solidFill>
              </a:rPr>
              <a:t>~100 </a:t>
            </a:r>
            <a:r>
              <a:rPr kumimoji="1" lang="en-US" altLang="ja-JP" sz="2400" dirty="0" err="1" smtClean="0">
                <a:solidFill>
                  <a:srgbClr val="3366FF"/>
                </a:solidFill>
              </a:rPr>
              <a:t>Rs</a:t>
            </a:r>
            <a:r>
              <a:rPr kumimoji="1" lang="en-US" altLang="ja-JP" sz="2400" dirty="0" smtClean="0">
                <a:solidFill>
                  <a:srgbClr val="3366FF"/>
                </a:solidFill>
              </a:rPr>
              <a:t> </a:t>
            </a:r>
            <a:endParaRPr kumimoji="1" lang="ja-JP" altLang="en-US" sz="2400" dirty="0">
              <a:solidFill>
                <a:srgbClr val="3366FF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60400" y="6108700"/>
            <a:ext cx="7854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3366FF"/>
                </a:solidFill>
              </a:rPr>
              <a:t>The same X-ray spectra can be fitted by very different models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5764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9700" y="388938"/>
            <a:ext cx="88900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How can we distinguish the two models?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75491"/>
          </a:xfrm>
        </p:spPr>
        <p:txBody>
          <a:bodyPr>
            <a:normAutofit/>
          </a:bodyPr>
          <a:lstStyle/>
          <a:p>
            <a:r>
              <a:rPr lang="en-US" altLang="ja-JP" dirty="0" err="1">
                <a:solidFill>
                  <a:srgbClr val="FF0000"/>
                </a:solidFill>
              </a:rPr>
              <a:t>R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elativisitc</a:t>
            </a:r>
            <a:r>
              <a:rPr kumimoji="1" lang="en-US" altLang="ja-JP" dirty="0" smtClean="0">
                <a:solidFill>
                  <a:srgbClr val="FF0000"/>
                </a:solidFill>
              </a:rPr>
              <a:t> disk reflection model requires the X-ray </a:t>
            </a:r>
            <a:r>
              <a:rPr lang="en-US" altLang="ja-JP" dirty="0" smtClean="0">
                <a:solidFill>
                  <a:srgbClr val="FF0000"/>
                </a:solidFill>
              </a:rPr>
              <a:t>emission region to be very compact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6797" y="5472669"/>
            <a:ext cx="84475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0000FF"/>
                </a:solidFill>
              </a:rPr>
              <a:t>When the absorbing cloud size </a:t>
            </a:r>
            <a:r>
              <a:rPr lang="en-US" altLang="ja-JP" sz="2400" dirty="0" smtClean="0">
                <a:solidFill>
                  <a:srgbClr val="0000FF"/>
                </a:solidFill>
              </a:rPr>
              <a:t>is 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larger than the X-ray source size, </a:t>
            </a:r>
          </a:p>
          <a:p>
            <a:pPr algn="ctr"/>
            <a:r>
              <a:rPr kumimoji="1" lang="en-US" altLang="ja-JP" sz="2400" i="1" dirty="0" smtClean="0">
                <a:solidFill>
                  <a:srgbClr val="0000FF"/>
                </a:solidFill>
              </a:rPr>
              <a:t>partial covering does NOT take place (always full-covering)</a:t>
            </a:r>
            <a:endParaRPr kumimoji="1" lang="ja-JP" altLang="en-US" sz="2400" i="1" dirty="0">
              <a:solidFill>
                <a:srgbClr val="0000FF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500090" y="3883883"/>
            <a:ext cx="73978" cy="739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6" name="図形グループ 5"/>
          <p:cNvGrpSpPr/>
          <p:nvPr/>
        </p:nvGrpSpPr>
        <p:grpSpPr>
          <a:xfrm>
            <a:off x="476285" y="2892319"/>
            <a:ext cx="7910897" cy="2518979"/>
            <a:chOff x="476285" y="2892319"/>
            <a:chExt cx="7910897" cy="2518979"/>
          </a:xfrm>
        </p:grpSpPr>
        <p:cxnSp>
          <p:nvCxnSpPr>
            <p:cNvPr id="23" name="直線矢印コネクタ 22"/>
            <p:cNvCxnSpPr/>
            <p:nvPr/>
          </p:nvCxnSpPr>
          <p:spPr>
            <a:xfrm>
              <a:off x="476285" y="4519458"/>
              <a:ext cx="718204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円/楕円 23"/>
            <p:cNvSpPr/>
            <p:nvPr/>
          </p:nvSpPr>
          <p:spPr>
            <a:xfrm>
              <a:off x="7227962" y="3698356"/>
              <a:ext cx="716400" cy="716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593677" y="2892319"/>
              <a:ext cx="17935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Absorbing clouds</a:t>
              </a:r>
            </a:p>
            <a:p>
              <a:r>
                <a:rPr lang="en-US" altLang="ja-JP" dirty="0" smtClean="0"/>
                <a:t>~10 </a:t>
              </a:r>
              <a:r>
                <a:rPr lang="en-US" altLang="ja-JP" dirty="0" err="1" smtClean="0"/>
                <a:t>Rs</a:t>
              </a:r>
              <a:r>
                <a:rPr lang="en-US" altLang="ja-JP" dirty="0" smtClean="0"/>
                <a:t> </a:t>
              </a:r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2786673" y="4764967"/>
              <a:ext cx="32496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Distance to the absorbing clouds</a:t>
              </a:r>
            </a:p>
            <a:p>
              <a:r>
                <a:rPr lang="en-US" altLang="ja-JP" dirty="0" smtClean="0"/>
                <a:t>~100Rs </a:t>
              </a:r>
              <a:endParaRPr kumimoji="1" lang="ja-JP" altLang="en-US" dirty="0"/>
            </a:p>
          </p:txBody>
        </p:sp>
      </p:grpSp>
      <p:grpSp>
        <p:nvGrpSpPr>
          <p:cNvPr id="4" name="図形グループ 3"/>
          <p:cNvGrpSpPr/>
          <p:nvPr/>
        </p:nvGrpSpPr>
        <p:grpSpPr>
          <a:xfrm>
            <a:off x="14877" y="3118010"/>
            <a:ext cx="9099608" cy="1480422"/>
            <a:chOff x="14877" y="3118010"/>
            <a:chExt cx="9099608" cy="1480422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14877" y="3118010"/>
              <a:ext cx="1551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X-ray emission </a:t>
              </a:r>
            </a:p>
            <a:p>
              <a:r>
                <a:rPr kumimoji="1" lang="en-US" altLang="ja-JP" dirty="0" smtClean="0"/>
                <a:t>Region</a:t>
              </a:r>
              <a:r>
                <a:rPr lang="en-US" altLang="ja-JP" dirty="0" smtClean="0"/>
                <a:t> ~</a:t>
              </a:r>
              <a:r>
                <a:rPr lang="en-US" altLang="ja-JP" dirty="0" err="1" smtClean="0"/>
                <a:t>Rs</a:t>
              </a:r>
              <a:r>
                <a:rPr lang="en-US" altLang="ja-JP" dirty="0" smtClean="0"/>
                <a:t> </a:t>
              </a:r>
              <a:endParaRPr kumimoji="1" lang="ja-JP" altLang="en-US" dirty="0"/>
            </a:p>
          </p:txBody>
        </p:sp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204018">
              <a:off x="8246730" y="3535909"/>
              <a:ext cx="867755" cy="616563"/>
            </a:xfrm>
            <a:prstGeom prst="rect">
              <a:avLst/>
            </a:prstGeom>
          </p:spPr>
        </p:pic>
        <p:grpSp>
          <p:nvGrpSpPr>
            <p:cNvPr id="32" name="図形グループ 31"/>
            <p:cNvGrpSpPr/>
            <p:nvPr/>
          </p:nvGrpSpPr>
          <p:grpSpPr>
            <a:xfrm>
              <a:off x="728133" y="3588529"/>
              <a:ext cx="6383867" cy="369332"/>
              <a:chOff x="728133" y="3588529"/>
              <a:chExt cx="6383867" cy="369332"/>
            </a:xfrm>
          </p:grpSpPr>
          <p:cxnSp>
            <p:nvCxnSpPr>
              <p:cNvPr id="29" name="直線矢印コネクタ 28"/>
              <p:cNvCxnSpPr/>
              <p:nvPr/>
            </p:nvCxnSpPr>
            <p:spPr>
              <a:xfrm>
                <a:off x="728133" y="3926218"/>
                <a:ext cx="6383867" cy="0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テキスト ボックス 29"/>
              <p:cNvSpPr txBox="1"/>
              <p:nvPr/>
            </p:nvSpPr>
            <p:spPr>
              <a:xfrm>
                <a:off x="3674533" y="3588529"/>
                <a:ext cx="7617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0000FF"/>
                    </a:solidFill>
                  </a:rPr>
                  <a:t>X-rays</a:t>
                </a:r>
                <a:endParaRPr kumimoji="1" lang="ja-JP" altLang="en-US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3" name="テキスト ボックス 32"/>
            <p:cNvSpPr txBox="1"/>
            <p:nvPr/>
          </p:nvSpPr>
          <p:spPr>
            <a:xfrm>
              <a:off x="8128000" y="4229100"/>
              <a:ext cx="944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Satellite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994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円/楕円 23"/>
          <p:cNvSpPr/>
          <p:nvPr/>
        </p:nvSpPr>
        <p:spPr>
          <a:xfrm>
            <a:off x="7227962" y="3842295"/>
            <a:ext cx="716400" cy="716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1" name="図形グループ 10"/>
          <p:cNvGrpSpPr/>
          <p:nvPr/>
        </p:nvGrpSpPr>
        <p:grpSpPr>
          <a:xfrm>
            <a:off x="476285" y="2892319"/>
            <a:ext cx="8638200" cy="2662918"/>
            <a:chOff x="476285" y="2892319"/>
            <a:chExt cx="8638200" cy="2662918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2786673" y="4908906"/>
              <a:ext cx="32496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Distance to the absorbing clouds</a:t>
              </a:r>
            </a:p>
            <a:p>
              <a:r>
                <a:rPr lang="en-US" altLang="ja-JP" dirty="0" smtClean="0"/>
                <a:t>~100Rs </a:t>
              </a:r>
              <a:endParaRPr kumimoji="1" lang="ja-JP" altLang="en-US" dirty="0"/>
            </a:p>
          </p:txBody>
        </p:sp>
        <p:cxnSp>
          <p:nvCxnSpPr>
            <p:cNvPr id="23" name="直線矢印コネクタ 22"/>
            <p:cNvCxnSpPr/>
            <p:nvPr/>
          </p:nvCxnSpPr>
          <p:spPr>
            <a:xfrm>
              <a:off x="476285" y="4663397"/>
              <a:ext cx="718204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25"/>
            <p:cNvSpPr txBox="1"/>
            <p:nvPr/>
          </p:nvSpPr>
          <p:spPr>
            <a:xfrm>
              <a:off x="6593677" y="2892319"/>
              <a:ext cx="17935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Absorbing clouds</a:t>
              </a:r>
            </a:p>
            <a:p>
              <a:r>
                <a:rPr lang="en-US" altLang="ja-JP" dirty="0" smtClean="0"/>
                <a:t>~10 </a:t>
              </a:r>
              <a:r>
                <a:rPr lang="en-US" altLang="ja-JP" dirty="0" err="1" smtClean="0"/>
                <a:t>Rs</a:t>
              </a:r>
              <a:r>
                <a:rPr lang="en-US" altLang="ja-JP" dirty="0" smtClean="0"/>
                <a:t> </a:t>
              </a:r>
              <a:endParaRPr kumimoji="1" lang="ja-JP" altLang="en-US" dirty="0"/>
            </a:p>
          </p:txBody>
        </p:sp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204018">
              <a:off x="8246730" y="3535909"/>
              <a:ext cx="867755" cy="616563"/>
            </a:xfrm>
            <a:prstGeom prst="rect">
              <a:avLst/>
            </a:prstGeom>
          </p:spPr>
        </p:pic>
        <p:sp>
          <p:nvSpPr>
            <p:cNvPr id="35" name="テキスト ボックス 34"/>
            <p:cNvSpPr txBox="1"/>
            <p:nvPr/>
          </p:nvSpPr>
          <p:spPr>
            <a:xfrm>
              <a:off x="8128000" y="4229100"/>
              <a:ext cx="944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Satellite</a:t>
              </a:r>
              <a:endParaRPr kumimoji="1" lang="ja-JP" altLang="en-US" dirty="0"/>
            </a:p>
          </p:txBody>
        </p:sp>
      </p:grp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8561" y="5472669"/>
            <a:ext cx="8362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>
                <a:solidFill>
                  <a:srgbClr val="0000FF"/>
                </a:solidFill>
              </a:rPr>
              <a:t>W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hen the X-ray source size is greater than or </a:t>
            </a:r>
          </a:p>
          <a:p>
            <a:pPr algn="ctr"/>
            <a:r>
              <a:rPr kumimoji="1" lang="en-US" altLang="ja-JP" sz="2400" dirty="0" err="1" smtClean="0">
                <a:solidFill>
                  <a:srgbClr val="0000FF"/>
                </a:solidFill>
              </a:rPr>
              <a:t>comprative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 to the absorber size, </a:t>
            </a:r>
            <a:r>
              <a:rPr kumimoji="1" lang="en-US" altLang="ja-JP" sz="2400" i="1" dirty="0" smtClean="0">
                <a:solidFill>
                  <a:srgbClr val="0000FF"/>
                </a:solidFill>
              </a:rPr>
              <a:t>partial covering does take place</a:t>
            </a:r>
            <a:endParaRPr kumimoji="1" lang="ja-JP" altLang="en-US" sz="2400" i="1" dirty="0">
              <a:solidFill>
                <a:srgbClr val="0000FF"/>
              </a:solidFill>
            </a:endParaRPr>
          </a:p>
        </p:txBody>
      </p:sp>
      <p:grpSp>
        <p:nvGrpSpPr>
          <p:cNvPr id="7" name="図形グループ 6"/>
          <p:cNvGrpSpPr/>
          <p:nvPr/>
        </p:nvGrpSpPr>
        <p:grpSpPr>
          <a:xfrm>
            <a:off x="91077" y="2864000"/>
            <a:ext cx="1568421" cy="1415284"/>
            <a:chOff x="91077" y="2864000"/>
            <a:chExt cx="1568421" cy="1415284"/>
          </a:xfrm>
        </p:grpSpPr>
        <p:sp>
          <p:nvSpPr>
            <p:cNvPr id="22" name="円/楕円 21"/>
            <p:cNvSpPr/>
            <p:nvPr/>
          </p:nvSpPr>
          <p:spPr>
            <a:xfrm>
              <a:off x="474131" y="3565767"/>
              <a:ext cx="713517" cy="71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91077" y="2864000"/>
              <a:ext cx="15684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X-ray emission </a:t>
              </a:r>
            </a:p>
            <a:p>
              <a:r>
                <a:rPr kumimoji="1" lang="en-US" altLang="ja-JP" dirty="0" smtClean="0"/>
                <a:t>Region</a:t>
              </a:r>
              <a:r>
                <a:rPr lang="en-US" altLang="ja-JP" dirty="0" smtClean="0"/>
                <a:t> ~10Rs </a:t>
              </a:r>
              <a:endParaRPr kumimoji="1" lang="ja-JP" altLang="en-US" dirty="0"/>
            </a:p>
          </p:txBody>
        </p:sp>
      </p:grpSp>
      <p:grpSp>
        <p:nvGrpSpPr>
          <p:cNvPr id="10" name="図形グループ 9"/>
          <p:cNvGrpSpPr/>
          <p:nvPr/>
        </p:nvGrpSpPr>
        <p:grpSpPr>
          <a:xfrm>
            <a:off x="1210733" y="3414995"/>
            <a:ext cx="6939295" cy="731365"/>
            <a:chOff x="1210733" y="3414995"/>
            <a:chExt cx="6939295" cy="731365"/>
          </a:xfrm>
        </p:grpSpPr>
        <p:cxnSp>
          <p:nvCxnSpPr>
            <p:cNvPr id="29" name="直線矢印コネクタ 28"/>
            <p:cNvCxnSpPr/>
            <p:nvPr/>
          </p:nvCxnSpPr>
          <p:spPr>
            <a:xfrm>
              <a:off x="1210733" y="4146360"/>
              <a:ext cx="5901267" cy="0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/>
            <p:cNvSpPr txBox="1"/>
            <p:nvPr/>
          </p:nvSpPr>
          <p:spPr>
            <a:xfrm>
              <a:off x="3750733" y="3414995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00FF"/>
                  </a:solidFill>
                </a:rPr>
                <a:t>X-rays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31" name="直線矢印コネクタ 30"/>
            <p:cNvCxnSpPr/>
            <p:nvPr/>
          </p:nvCxnSpPr>
          <p:spPr>
            <a:xfrm>
              <a:off x="1210733" y="3773827"/>
              <a:ext cx="6939295" cy="0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タイトル 1"/>
          <p:cNvSpPr>
            <a:spLocks noGrp="1"/>
          </p:cNvSpPr>
          <p:nvPr>
            <p:ph type="title"/>
          </p:nvPr>
        </p:nvSpPr>
        <p:spPr>
          <a:xfrm>
            <a:off x="139700" y="388938"/>
            <a:ext cx="88900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How can we distinguish the two models?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3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75491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Partial covering model requires the X-ray emission region extended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4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8" grpId="0"/>
      <p:bldP spid="3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566534" cy="2717800"/>
          </a:xfrm>
        </p:spPr>
        <p:txBody>
          <a:bodyPr>
            <a:normAutofit/>
          </a:bodyPr>
          <a:lstStyle/>
          <a:p>
            <a:r>
              <a:rPr kumimoji="1" lang="en-US" altLang="ja-JP" i="1" dirty="0" smtClean="0">
                <a:solidFill>
                  <a:srgbClr val="FF0000"/>
                </a:solidFill>
              </a:rPr>
              <a:t>If we can find evidence of the partial covering</a:t>
            </a:r>
          </a:p>
          <a:p>
            <a:pPr lvl="1"/>
            <a:r>
              <a:rPr kumimoji="1" lang="en-US" altLang="ja-JP" i="1" dirty="0" smtClean="0">
                <a:solidFill>
                  <a:srgbClr val="0000FF"/>
                </a:solidFill>
              </a:rPr>
              <a:t>The X-ray emission region is extended</a:t>
            </a:r>
          </a:p>
          <a:p>
            <a:pPr lvl="1"/>
            <a:r>
              <a:rPr lang="en-US" altLang="ja-JP" i="1" dirty="0" smtClean="0">
                <a:solidFill>
                  <a:srgbClr val="0000FF"/>
                </a:solidFill>
              </a:rPr>
              <a:t>Relativistic disk reflection is unlikely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139700" y="388938"/>
            <a:ext cx="88900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How can we distinguish the two models?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537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Recently, evidence </a:t>
            </a:r>
            <a:r>
              <a:rPr kumimoji="1" lang="en-US" altLang="ja-JP" dirty="0" smtClean="0"/>
              <a:t>of </a:t>
            </a:r>
            <a:r>
              <a:rPr kumimoji="1" lang="en-US" altLang="ja-JP" dirty="0" smtClean="0"/>
              <a:t>the partial </a:t>
            </a:r>
            <a:r>
              <a:rPr kumimoji="1" lang="en-US" altLang="ja-JP" dirty="0" smtClean="0"/>
              <a:t>covering in </a:t>
            </a:r>
            <a:r>
              <a:rPr kumimoji="1" lang="en-US" altLang="ja-JP" dirty="0" smtClean="0"/>
              <a:t>AGN being accumulated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6400" y="1485901"/>
            <a:ext cx="6578600" cy="838200"/>
          </a:xfrm>
        </p:spPr>
        <p:txBody>
          <a:bodyPr/>
          <a:lstStyle/>
          <a:p>
            <a:r>
              <a:rPr kumimoji="1" lang="en-US" altLang="ja-JP" dirty="0" err="1" smtClean="0"/>
              <a:t>Ursini</a:t>
            </a:r>
            <a:r>
              <a:rPr kumimoji="1" lang="en-US" altLang="ja-JP" dirty="0" smtClean="0"/>
              <a:t> et al. (2015), NGC5548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6" name="図 5" descr="スクリーンショット 2015-08-12 8.30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3300"/>
            <a:ext cx="9144000" cy="441206"/>
          </a:xfrm>
          <a:prstGeom prst="rect">
            <a:avLst/>
          </a:prstGeom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79400" y="4381501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Pounds (2014), PG1211+143</a:t>
            </a:r>
            <a:endParaRPr lang="ja-JP" altLang="en-US" dirty="0"/>
          </a:p>
        </p:txBody>
      </p:sp>
      <p:pic>
        <p:nvPicPr>
          <p:cNvPr id="8" name="図 7" descr="スクリーンショット 2015-08-12 8.37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5400"/>
            <a:ext cx="9144000" cy="463138"/>
          </a:xfrm>
          <a:prstGeom prst="rect">
            <a:avLst/>
          </a:prstGeom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406400" y="3124201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Parker, Walton, Fabian and </a:t>
            </a:r>
            <a:r>
              <a:rPr lang="en-US" altLang="ja-JP" dirty="0" err="1" smtClean="0"/>
              <a:t>Risaliti</a:t>
            </a:r>
            <a:r>
              <a:rPr lang="en-US" altLang="ja-JP" dirty="0" smtClean="0"/>
              <a:t> (2014), NGC1365 </a:t>
            </a:r>
            <a:endParaRPr lang="ja-JP" altLang="en-US" dirty="0"/>
          </a:p>
        </p:txBody>
      </p:sp>
      <p:pic>
        <p:nvPicPr>
          <p:cNvPr id="10" name="図 9" descr="スクリーンショット 2015-08-12 8.40.1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5194300"/>
            <a:ext cx="9144000" cy="291402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58800" y="6019800"/>
            <a:ext cx="1316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etc</a:t>
            </a:r>
            <a:r>
              <a:rPr kumimoji="1" lang="en-US" altLang="ja-JP" sz="2400" dirty="0" smtClean="0"/>
              <a:t>, etc…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53567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Evidence of partial covering in </a:t>
            </a:r>
            <a:r>
              <a:rPr kumimoji="1" lang="en-US" altLang="ja-JP" dirty="0" smtClean="0"/>
              <a:t>BHBs</a:t>
            </a:r>
            <a:endParaRPr kumimoji="1" lang="ja-JP" altLang="en-US" dirty="0"/>
          </a:p>
        </p:txBody>
      </p:sp>
      <p:pic>
        <p:nvPicPr>
          <p:cNvPr id="6" name="図 5" descr="スクリーンショット 2015-10-21 7.33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4" y="2061632"/>
            <a:ext cx="3509433" cy="3945318"/>
          </a:xfrm>
          <a:prstGeom prst="rect">
            <a:avLst/>
          </a:prstGeom>
        </p:spPr>
      </p:pic>
      <p:pic>
        <p:nvPicPr>
          <p:cNvPr id="7" name="図 6" descr="スクリーンショット 2015-10-21 7.36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5" y="1989667"/>
            <a:ext cx="4643605" cy="3742266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6399" y="1380067"/>
            <a:ext cx="8034867" cy="863600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Superior-conjunction in </a:t>
            </a:r>
            <a:r>
              <a:rPr kumimoji="1" lang="en-US" altLang="ja-JP" dirty="0" err="1" smtClean="0"/>
              <a:t>Cyg</a:t>
            </a:r>
            <a:r>
              <a:rPr kumimoji="1" lang="en-US" altLang="ja-JP" dirty="0" smtClean="0"/>
              <a:t> X-1</a:t>
            </a:r>
          </a:p>
          <a:p>
            <a:pPr lvl="1"/>
            <a:r>
              <a:rPr lang="en-US" altLang="ja-JP" dirty="0" smtClean="0"/>
              <a:t>Spectral hardening during dips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1201" y="5909733"/>
            <a:ext cx="3393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Kitamoto</a:t>
            </a:r>
            <a:r>
              <a:rPr kumimoji="1" lang="en-US" altLang="ja-JP" dirty="0" smtClean="0"/>
              <a:t> et al. (1985) with Tenma 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0532" y="4275668"/>
            <a:ext cx="1456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Partial covering model successful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39267" y="6045201"/>
            <a:ext cx="357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3366FF"/>
                </a:solidFill>
              </a:rPr>
              <a:t>X-ray source extended!</a:t>
            </a:r>
            <a:endParaRPr kumimoji="1" lang="ja-JP" altLang="en-US" sz="2800" dirty="0">
              <a:solidFill>
                <a:srgbClr val="3366FF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1405467" y="4546600"/>
            <a:ext cx="1320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613400" y="1854203"/>
            <a:ext cx="320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Spectra during the dip period</a:t>
            </a:r>
            <a:endParaRPr kumimoji="1" lang="ja-JP" altLang="en-US" dirty="0"/>
          </a:p>
        </p:txBody>
      </p:sp>
      <p:sp>
        <p:nvSpPr>
          <p:cNvPr id="14" name="右矢印 13"/>
          <p:cNvSpPr/>
          <p:nvPr/>
        </p:nvSpPr>
        <p:spPr>
          <a:xfrm rot="20917304">
            <a:off x="2886117" y="3909557"/>
            <a:ext cx="2588582" cy="770123"/>
          </a:xfrm>
          <a:prstGeom prst="rightArrow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>
            <a:solidFill>
              <a:schemeClr val="accent1">
                <a:shade val="95000"/>
                <a:satMod val="105000"/>
                <a:alpha val="2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7188200" y="2527300"/>
            <a:ext cx="508000" cy="393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7658100" y="2209800"/>
            <a:ext cx="1266129" cy="92333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accent1">
                <a:alpha val="28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Heavily </a:t>
            </a:r>
          </a:p>
          <a:p>
            <a:r>
              <a:rPr kumimoji="1" lang="en-US" altLang="ja-JP" dirty="0" smtClean="0">
                <a:solidFill>
                  <a:srgbClr val="0000FF"/>
                </a:solidFill>
              </a:rPr>
              <a:t>absorbed </a:t>
            </a:r>
          </a:p>
          <a:p>
            <a:r>
              <a:rPr kumimoji="1" lang="en-US" altLang="ja-JP" dirty="0" smtClean="0">
                <a:solidFill>
                  <a:srgbClr val="0000FF"/>
                </a:solidFill>
              </a:rPr>
              <a:t>component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H="1" flipV="1">
            <a:off x="7289800" y="3657600"/>
            <a:ext cx="215900" cy="78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7480300" y="4127500"/>
            <a:ext cx="1307044" cy="92333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accent1">
                <a:alpha val="28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Direct (non-</a:t>
            </a:r>
          </a:p>
          <a:p>
            <a:r>
              <a:rPr kumimoji="1" lang="en-US" altLang="ja-JP" dirty="0" smtClean="0">
                <a:solidFill>
                  <a:srgbClr val="0000FF"/>
                </a:solidFill>
              </a:rPr>
              <a:t>Absorbed) </a:t>
            </a:r>
          </a:p>
          <a:p>
            <a:r>
              <a:rPr kumimoji="1" lang="en-US" altLang="ja-JP" dirty="0" smtClean="0">
                <a:solidFill>
                  <a:srgbClr val="0000FF"/>
                </a:solidFill>
              </a:rPr>
              <a:t>component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95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 animBg="1"/>
      <p:bldP spid="17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4000" y="1657535"/>
            <a:ext cx="8623300" cy="2317565"/>
          </a:xfrm>
        </p:spPr>
        <p:txBody>
          <a:bodyPr>
            <a:normAutofit fontScale="90000"/>
          </a:bodyPr>
          <a:lstStyle/>
          <a:p>
            <a:r>
              <a:rPr lang="en-US" altLang="ja-JP" sz="4800" dirty="0" smtClean="0"/>
              <a:t>Origin </a:t>
            </a:r>
            <a:r>
              <a:rPr lang="en-US" altLang="ja-JP" sz="4800" dirty="0"/>
              <a:t>of the Spectral Variation and Seemingly  Broad Iron Line Feature in  </a:t>
            </a:r>
            <a:r>
              <a:rPr lang="en-US" altLang="ja-JP" sz="4800" dirty="0" err="1"/>
              <a:t>Seyfert</a:t>
            </a:r>
            <a:r>
              <a:rPr lang="en-US" altLang="ja-JP" sz="4800" dirty="0"/>
              <a:t>  </a:t>
            </a:r>
            <a:r>
              <a:rPr lang="en-US" altLang="ja-JP" sz="4800" dirty="0" smtClean="0"/>
              <a:t>Galaxies and Black Hole Binaries</a:t>
            </a:r>
            <a:endParaRPr kumimoji="1"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37548" y="4824135"/>
            <a:ext cx="8120072" cy="1752600"/>
          </a:xfrm>
        </p:spPr>
        <p:txBody>
          <a:bodyPr>
            <a:noAutofit/>
          </a:bodyPr>
          <a:lstStyle/>
          <a:p>
            <a:r>
              <a:rPr lang="en-US" altLang="ja-JP" sz="2800" dirty="0" smtClean="0"/>
              <a:t>Ken EBISAWA</a:t>
            </a:r>
          </a:p>
          <a:p>
            <a:r>
              <a:rPr lang="en-US" altLang="ja-JP" sz="2800" dirty="0" smtClean="0"/>
              <a:t>ISAS/JAXA</a:t>
            </a:r>
            <a:endParaRPr lang="en-US" altLang="ja-JP" sz="1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7760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5415" y="1600200"/>
            <a:ext cx="869550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Variable Double Partial Covering (VDPC)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Application to Observations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Structure around the </a:t>
            </a:r>
            <a:r>
              <a:rPr kumimoji="1" lang="en-US" altLang="ja-JP" dirty="0" smtClean="0"/>
              <a:t>AGN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Comparison with </a:t>
            </a:r>
            <a:r>
              <a:rPr lang="en-US" altLang="ja-JP" dirty="0" smtClean="0"/>
              <a:t>BHBs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601200" y="196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1793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5415" y="1600200"/>
            <a:ext cx="869550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solidFill>
                  <a:srgbClr val="FF0000"/>
                </a:solidFill>
              </a:rPr>
              <a:t>Variable Double Partial Covering (VDPC)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Application to Observations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Structure around the </a:t>
            </a:r>
            <a:r>
              <a:rPr kumimoji="1" lang="en-US" altLang="ja-JP" dirty="0" smtClean="0"/>
              <a:t>AGN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Comparison with </a:t>
            </a:r>
            <a:r>
              <a:rPr lang="en-US" altLang="ja-JP" dirty="0" smtClean="0"/>
              <a:t>BHBs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37734" y="6447056"/>
            <a:ext cx="2133600" cy="365125"/>
          </a:xfrm>
        </p:spPr>
        <p:txBody>
          <a:bodyPr/>
          <a:lstStyle/>
          <a:p>
            <a:fld id="{F7385203-4387-7942-BF1E-70A1D9A2C195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66385" y="1854200"/>
            <a:ext cx="1473200" cy="147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9700" y="3372935"/>
            <a:ext cx="134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X-ray source</a:t>
            </a:r>
            <a:endParaRPr kumimoji="1" lang="ja-JP" altLang="en-US" dirty="0"/>
          </a:p>
        </p:txBody>
      </p:sp>
      <p:sp>
        <p:nvSpPr>
          <p:cNvPr id="29" name="タイトル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2. Variable Double Partial Covering (VDPC) Model</a:t>
            </a:r>
            <a:endParaRPr kumimoji="1" lang="ja-JP" altLang="en-US" dirty="0"/>
          </a:p>
        </p:txBody>
      </p:sp>
      <p:grpSp>
        <p:nvGrpSpPr>
          <p:cNvPr id="66" name="図形グループ 65"/>
          <p:cNvGrpSpPr/>
          <p:nvPr/>
        </p:nvGrpSpPr>
        <p:grpSpPr>
          <a:xfrm>
            <a:off x="1155700" y="1504950"/>
            <a:ext cx="7983168" cy="3826648"/>
            <a:chOff x="1308100" y="1835150"/>
            <a:chExt cx="7983168" cy="3826648"/>
          </a:xfrm>
        </p:grpSpPr>
        <p:sp>
          <p:nvSpPr>
            <p:cNvPr id="67" name="円/楕円 66"/>
            <p:cNvSpPr/>
            <p:nvPr/>
          </p:nvSpPr>
          <p:spPr>
            <a:xfrm>
              <a:off x="6613292" y="1835150"/>
              <a:ext cx="577850" cy="577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8" name="直線矢印コネクタ 67"/>
            <p:cNvCxnSpPr/>
            <p:nvPr/>
          </p:nvCxnSpPr>
          <p:spPr>
            <a:xfrm>
              <a:off x="5397500" y="2686050"/>
              <a:ext cx="3060700" cy="635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矢印コネクタ 68"/>
            <p:cNvCxnSpPr>
              <a:stCxn id="67" idx="5"/>
            </p:cNvCxnSpPr>
            <p:nvPr/>
          </p:nvCxnSpPr>
          <p:spPr>
            <a:xfrm>
              <a:off x="7106518" y="2328376"/>
              <a:ext cx="1351682" cy="207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矢印コネクタ 69"/>
            <p:cNvCxnSpPr/>
            <p:nvPr/>
          </p:nvCxnSpPr>
          <p:spPr>
            <a:xfrm>
              <a:off x="1831685" y="3073400"/>
              <a:ext cx="6639215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矢印コネクタ 70"/>
            <p:cNvCxnSpPr/>
            <p:nvPr/>
          </p:nvCxnSpPr>
          <p:spPr>
            <a:xfrm>
              <a:off x="5410200" y="3429000"/>
              <a:ext cx="3060700" cy="1270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テキスト ボックス 71"/>
            <p:cNvSpPr txBox="1"/>
            <p:nvPr/>
          </p:nvSpPr>
          <p:spPr>
            <a:xfrm>
              <a:off x="5600700" y="4461470"/>
              <a:ext cx="3423034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Partial covering by 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thin and hot</a:t>
              </a:r>
              <a:r>
                <a:rPr kumimoji="1" lang="en-US" altLang="ja-JP" sz="2400" dirty="0" smtClean="0"/>
                <a:t> absorbers with </a:t>
              </a:r>
              <a:r>
                <a:rPr lang="en-US" altLang="ja-JP" sz="2400" dirty="0" smtClean="0"/>
                <a:t>the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same</a:t>
              </a:r>
              <a:r>
                <a:rPr lang="en-US" altLang="ja-JP" sz="2400" dirty="0" smtClean="0"/>
                <a:t> </a:t>
              </a:r>
              <a:r>
                <a:rPr lang="en-US" altLang="ja-JP" sz="2400" dirty="0" smtClean="0">
                  <a:solidFill>
                    <a:srgbClr val="FF0000"/>
                  </a:solidFill>
                  <a:latin typeface="Symbol"/>
                </a:rPr>
                <a:t>a</a:t>
              </a:r>
              <a:r>
                <a:rPr lang="en-US" altLang="ja-JP" sz="2400" dirty="0" smtClean="0"/>
                <a:t> </a:t>
              </a:r>
              <a:endParaRPr kumimoji="1" lang="ja-JP" altLang="en-US" sz="2400" dirty="0"/>
            </a:p>
          </p:txBody>
        </p:sp>
        <p:cxnSp>
          <p:nvCxnSpPr>
            <p:cNvPr id="73" name="直線矢印コネクタ 72"/>
            <p:cNvCxnSpPr>
              <a:endCxn id="67" idx="3"/>
            </p:cNvCxnSpPr>
            <p:nvPr/>
          </p:nvCxnSpPr>
          <p:spPr>
            <a:xfrm flipV="1">
              <a:off x="5410200" y="2328376"/>
              <a:ext cx="1287716" cy="207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円/楕円 73"/>
            <p:cNvSpPr/>
            <p:nvPr/>
          </p:nvSpPr>
          <p:spPr>
            <a:xfrm>
              <a:off x="6600592" y="3365500"/>
              <a:ext cx="577850" cy="577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3639967" y="2533650"/>
              <a:ext cx="323850" cy="32385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3635034" y="3302000"/>
              <a:ext cx="323850" cy="323850"/>
            </a:xfrm>
            <a:prstGeom prst="ellipse">
              <a:avLst/>
            </a:prstGeom>
            <a:solidFill>
              <a:schemeClr val="tx2">
                <a:lumMod val="75000"/>
                <a:alpha val="99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1515701" y="3856567"/>
              <a:ext cx="77755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>
                  <a:solidFill>
                    <a:srgbClr val="0000FF"/>
                  </a:solidFill>
                </a:rPr>
                <a:t>( 1- </a:t>
              </a:r>
              <a:r>
                <a:rPr lang="en-US" altLang="ja-JP" sz="2800" dirty="0" smtClean="0">
                  <a:solidFill>
                    <a:srgbClr val="0000FF"/>
                  </a:solidFill>
                  <a:latin typeface="Symbol"/>
                </a:rPr>
                <a:t>a</a:t>
              </a:r>
              <a:r>
                <a:rPr lang="en-US" altLang="ja-JP" sz="2800" dirty="0" smtClean="0">
                  <a:solidFill>
                    <a:srgbClr val="0000FF"/>
                  </a:solidFill>
                </a:rPr>
                <a:t>+ </a:t>
              </a:r>
              <a:r>
                <a:rPr lang="en-US" altLang="ja-JP" sz="2800" dirty="0" smtClean="0">
                  <a:solidFill>
                    <a:srgbClr val="0000FF"/>
                  </a:solidFill>
                  <a:latin typeface="Symbol"/>
                </a:rPr>
                <a:t>a </a:t>
              </a:r>
              <a:r>
                <a:rPr lang="en-US" altLang="ja-JP" sz="2800" dirty="0" err="1" smtClean="0">
                  <a:solidFill>
                    <a:srgbClr val="0000FF"/>
                  </a:solidFill>
                </a:rPr>
                <a:t>exp</a:t>
              </a:r>
              <a:r>
                <a:rPr lang="en-US" altLang="ja-JP" sz="2800" dirty="0">
                  <a:solidFill>
                    <a:srgbClr val="0000FF"/>
                  </a:solidFill>
                </a:rPr>
                <a:t>(-</a:t>
              </a:r>
              <a:r>
                <a:rPr lang="en-US" altLang="ja-JP" sz="2800" dirty="0" smtClean="0">
                  <a:solidFill>
                    <a:srgbClr val="0000FF"/>
                  </a:solidFill>
                </a:rPr>
                <a:t>N</a:t>
              </a:r>
              <a:r>
                <a:rPr lang="en-US" altLang="ja-JP" sz="2800" baseline="-25000" dirty="0" smtClean="0">
                  <a:solidFill>
                    <a:srgbClr val="0000FF"/>
                  </a:solidFill>
                </a:rPr>
                <a:t>H</a:t>
              </a:r>
              <a:r>
                <a:rPr lang="en-US" altLang="ja-JP" sz="2800" baseline="30000" dirty="0" smtClean="0">
                  <a:solidFill>
                    <a:srgbClr val="0000FF"/>
                  </a:solidFill>
                </a:rPr>
                <a:t>(k)</a:t>
              </a:r>
              <a:r>
                <a:rPr lang="en-US" altLang="ja-JP" sz="2800" dirty="0" smtClean="0">
                  <a:solidFill>
                    <a:srgbClr val="0000FF"/>
                  </a:solidFill>
                  <a:latin typeface="Symbol"/>
                </a:rPr>
                <a:t>s</a:t>
              </a:r>
              <a:r>
                <a:rPr lang="en-US" altLang="ja-JP" sz="2800" dirty="0">
                  <a:solidFill>
                    <a:srgbClr val="0000FF"/>
                  </a:solidFill>
                </a:rPr>
                <a:t>(</a:t>
              </a:r>
              <a:r>
                <a:rPr lang="en-US" altLang="ja-JP" sz="2800" dirty="0" err="1" smtClean="0">
                  <a:solidFill>
                    <a:srgbClr val="0000FF"/>
                  </a:solidFill>
                  <a:latin typeface="Symbol"/>
                </a:rPr>
                <a:t>x</a:t>
              </a:r>
              <a:r>
                <a:rPr lang="en-US" altLang="ja-JP" sz="2800" baseline="-25000" dirty="0" err="1" smtClean="0">
                  <a:solidFill>
                    <a:srgbClr val="0000FF"/>
                  </a:solidFill>
                  <a:latin typeface="Calibri"/>
                </a:rPr>
                <a:t>k</a:t>
              </a:r>
              <a:r>
                <a:rPr lang="en-US" altLang="ja-JP" sz="2800" dirty="0" smtClean="0">
                  <a:solidFill>
                    <a:srgbClr val="0000FF"/>
                  </a:solidFill>
                </a:rPr>
                <a:t>)</a:t>
              </a:r>
              <a:r>
                <a:rPr lang="en-US" altLang="ja-JP" sz="2800" dirty="0">
                  <a:solidFill>
                    <a:srgbClr val="0000FF"/>
                  </a:solidFill>
                </a:rPr>
                <a:t>)</a:t>
              </a:r>
              <a:r>
                <a:rPr lang="en-US" altLang="ja-JP" sz="2800" dirty="0"/>
                <a:t> </a:t>
              </a:r>
              <a:r>
                <a:rPr lang="en-US" altLang="ja-JP" sz="2800" dirty="0" smtClean="0"/>
                <a:t>  </a:t>
              </a:r>
              <a:r>
                <a:rPr lang="en-US" altLang="ja-JP" sz="2800" dirty="0" smtClean="0">
                  <a:solidFill>
                    <a:srgbClr val="0000FF"/>
                  </a:solidFill>
                </a:rPr>
                <a:t>×</a:t>
              </a:r>
              <a:r>
                <a:rPr kumimoji="1" lang="en-US" altLang="ja-JP" sz="2800" dirty="0" smtClean="0">
                  <a:solidFill>
                    <a:srgbClr val="0000FF"/>
                  </a:solidFill>
                </a:rPr>
                <a:t> (1-</a:t>
              </a:r>
              <a:r>
                <a:rPr lang="en-US" altLang="ja-JP" sz="2800" dirty="0" smtClean="0">
                  <a:solidFill>
                    <a:srgbClr val="0000FF"/>
                  </a:solidFill>
                  <a:latin typeface="Symbol"/>
                </a:rPr>
                <a:t>a</a:t>
              </a:r>
              <a:r>
                <a:rPr kumimoji="1" lang="en-US" altLang="ja-JP" sz="2800" dirty="0" smtClean="0">
                  <a:solidFill>
                    <a:srgbClr val="0000FF"/>
                  </a:solidFill>
                </a:rPr>
                <a:t> + </a:t>
              </a:r>
              <a:r>
                <a:rPr kumimoji="1" lang="en-US" altLang="ja-JP" sz="2800" dirty="0" smtClean="0">
                  <a:solidFill>
                    <a:srgbClr val="0000FF"/>
                  </a:solidFill>
                  <a:latin typeface="Symbol"/>
                </a:rPr>
                <a:t>a</a:t>
              </a:r>
              <a:r>
                <a:rPr kumimoji="1" lang="en-US" altLang="ja-JP" sz="2800" dirty="0" smtClean="0">
                  <a:solidFill>
                    <a:srgbClr val="0000FF"/>
                  </a:solidFill>
                </a:rPr>
                <a:t> </a:t>
              </a:r>
              <a:r>
                <a:rPr lang="en-US" altLang="ja-JP" sz="2800" dirty="0" err="1">
                  <a:solidFill>
                    <a:srgbClr val="0000FF"/>
                  </a:solidFill>
                </a:rPr>
                <a:t>exp</a:t>
              </a:r>
              <a:r>
                <a:rPr lang="en-US" altLang="ja-JP" sz="2800" dirty="0">
                  <a:solidFill>
                    <a:srgbClr val="0000FF"/>
                  </a:solidFill>
                </a:rPr>
                <a:t>(-</a:t>
              </a:r>
              <a:r>
                <a:rPr lang="en-US" altLang="ja-JP" sz="2800" dirty="0" smtClean="0">
                  <a:solidFill>
                    <a:srgbClr val="0000FF"/>
                  </a:solidFill>
                </a:rPr>
                <a:t>N</a:t>
              </a:r>
              <a:r>
                <a:rPr lang="en-US" altLang="ja-JP" sz="2800" baseline="-25000" dirty="0" smtClean="0">
                  <a:solidFill>
                    <a:srgbClr val="0000FF"/>
                  </a:solidFill>
                </a:rPr>
                <a:t>H</a:t>
              </a:r>
              <a:r>
                <a:rPr lang="en-US" altLang="ja-JP" sz="2800" baseline="30000" dirty="0" smtClean="0">
                  <a:solidFill>
                    <a:srgbClr val="0000FF"/>
                  </a:solidFill>
                </a:rPr>
                <a:t>(n)</a:t>
              </a:r>
              <a:r>
                <a:rPr lang="en-US" altLang="ja-JP" sz="2800" dirty="0" smtClean="0">
                  <a:solidFill>
                    <a:srgbClr val="0000FF"/>
                  </a:solidFill>
                  <a:latin typeface="Symbol"/>
                </a:rPr>
                <a:t>s</a:t>
              </a:r>
              <a:r>
                <a:rPr lang="en-US" altLang="ja-JP" sz="2800" dirty="0">
                  <a:solidFill>
                    <a:srgbClr val="0000FF"/>
                  </a:solidFill>
                </a:rPr>
                <a:t>(</a:t>
              </a:r>
              <a:r>
                <a:rPr lang="en-US" altLang="ja-JP" sz="2800" dirty="0" err="1" smtClean="0">
                  <a:solidFill>
                    <a:srgbClr val="0000FF"/>
                  </a:solidFill>
                  <a:latin typeface="Symbol"/>
                </a:rPr>
                <a:t>x</a:t>
              </a:r>
              <a:r>
                <a:rPr lang="en-US" altLang="ja-JP" sz="2800" baseline="-25000" dirty="0" err="1" smtClean="0">
                  <a:solidFill>
                    <a:srgbClr val="0000FF"/>
                  </a:solidFill>
                  <a:latin typeface="Calibri"/>
                </a:rPr>
                <a:t>n</a:t>
              </a:r>
              <a:r>
                <a:rPr lang="en-US" altLang="ja-JP" sz="2800" dirty="0" smtClean="0">
                  <a:solidFill>
                    <a:srgbClr val="0000FF"/>
                  </a:solidFill>
                </a:rPr>
                <a:t>)</a:t>
              </a:r>
              <a:r>
                <a:rPr lang="en-US" altLang="ja-JP" sz="2800" dirty="0">
                  <a:solidFill>
                    <a:srgbClr val="0000FF"/>
                  </a:solidFill>
                </a:rPr>
                <a:t>)</a:t>
              </a:r>
              <a:r>
                <a:rPr lang="en-US" altLang="ja-JP" dirty="0"/>
                <a:t> </a:t>
              </a:r>
              <a:endParaRPr kumimoji="1" lang="ja-JP" altLang="en-US" dirty="0"/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1691985" y="4427834"/>
              <a:ext cx="3642015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Partial covering by 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thick and cold</a:t>
              </a:r>
              <a:r>
                <a:rPr kumimoji="1" lang="en-US" altLang="ja-JP" sz="2400" dirty="0" smtClean="0"/>
                <a:t> absorbers with </a:t>
              </a:r>
              <a:r>
                <a:rPr lang="en-US" altLang="ja-JP" sz="2400" dirty="0" smtClean="0"/>
                <a:t>the partial covering fraction </a:t>
              </a:r>
              <a:r>
                <a:rPr lang="en-US" altLang="ja-JP" sz="2400" dirty="0" smtClean="0">
                  <a:solidFill>
                    <a:srgbClr val="FF0000"/>
                  </a:solidFill>
                  <a:latin typeface="Symbol"/>
                </a:rPr>
                <a:t>a</a:t>
              </a:r>
              <a:r>
                <a:rPr lang="en-US" altLang="ja-JP" sz="2400" dirty="0" smtClean="0"/>
                <a:t> </a:t>
              </a:r>
              <a:endParaRPr kumimoji="1" lang="ja-JP" altLang="en-US" sz="2400" dirty="0"/>
            </a:p>
          </p:txBody>
        </p:sp>
        <p:cxnSp>
          <p:nvCxnSpPr>
            <p:cNvPr id="79" name="直線矢印コネクタ 78"/>
            <p:cNvCxnSpPr/>
            <p:nvPr/>
          </p:nvCxnSpPr>
          <p:spPr>
            <a:xfrm>
              <a:off x="1869785" y="3429000"/>
              <a:ext cx="1914815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矢印コネクタ 79"/>
            <p:cNvCxnSpPr/>
            <p:nvPr/>
          </p:nvCxnSpPr>
          <p:spPr>
            <a:xfrm>
              <a:off x="1844385" y="2692400"/>
              <a:ext cx="1914815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矢印コネクタ 80"/>
            <p:cNvCxnSpPr/>
            <p:nvPr/>
          </p:nvCxnSpPr>
          <p:spPr>
            <a:xfrm>
              <a:off x="1308100" y="2324100"/>
              <a:ext cx="41021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矢印コネクタ 81"/>
            <p:cNvCxnSpPr/>
            <p:nvPr/>
          </p:nvCxnSpPr>
          <p:spPr>
            <a:xfrm>
              <a:off x="3683000" y="2686050"/>
              <a:ext cx="1689100" cy="635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矢印コネクタ 82"/>
            <p:cNvCxnSpPr/>
            <p:nvPr/>
          </p:nvCxnSpPr>
          <p:spPr>
            <a:xfrm>
              <a:off x="4165600" y="3073400"/>
              <a:ext cx="12192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矢印コネクタ 83"/>
            <p:cNvCxnSpPr/>
            <p:nvPr/>
          </p:nvCxnSpPr>
          <p:spPr>
            <a:xfrm>
              <a:off x="3659017" y="3435350"/>
              <a:ext cx="1713083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正方形/長方形 15"/>
          <p:cNvSpPr/>
          <p:nvPr/>
        </p:nvSpPr>
        <p:spPr>
          <a:xfrm>
            <a:off x="5249346" y="1468435"/>
            <a:ext cx="3733800" cy="429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08" name="図形グループ 107"/>
          <p:cNvGrpSpPr/>
          <p:nvPr/>
        </p:nvGrpSpPr>
        <p:grpSpPr>
          <a:xfrm>
            <a:off x="1435100" y="5403850"/>
            <a:ext cx="3628668" cy="1141115"/>
            <a:chOff x="1587500" y="5403850"/>
            <a:chExt cx="3628668" cy="1141115"/>
          </a:xfrm>
        </p:grpSpPr>
        <p:sp>
          <p:nvSpPr>
            <p:cNvPr id="85" name="下矢印 84"/>
            <p:cNvSpPr/>
            <p:nvPr/>
          </p:nvSpPr>
          <p:spPr>
            <a:xfrm>
              <a:off x="2984500" y="5403850"/>
              <a:ext cx="800100" cy="64135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1587500" y="6083300"/>
              <a:ext cx="3628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0000"/>
                  </a:solidFill>
                </a:rPr>
                <a:t>Responsible for iron K-edge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9" name="図形グループ 108"/>
          <p:cNvGrpSpPr/>
          <p:nvPr/>
        </p:nvGrpSpPr>
        <p:grpSpPr>
          <a:xfrm>
            <a:off x="5283200" y="5429250"/>
            <a:ext cx="3598160" cy="1141115"/>
            <a:chOff x="5435600" y="5429250"/>
            <a:chExt cx="3598160" cy="1141115"/>
          </a:xfrm>
        </p:grpSpPr>
        <p:sp>
          <p:nvSpPr>
            <p:cNvPr id="105" name="下矢印 104"/>
            <p:cNvSpPr/>
            <p:nvPr/>
          </p:nvSpPr>
          <p:spPr>
            <a:xfrm>
              <a:off x="6598034" y="5429250"/>
              <a:ext cx="800100" cy="64135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5435600" y="6108700"/>
              <a:ext cx="35981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0000"/>
                  </a:solidFill>
                </a:rPr>
                <a:t>Responsible for iron L-edge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13" name="図 1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204018">
            <a:off x="8272130" y="2177009"/>
            <a:ext cx="867755" cy="616563"/>
          </a:xfrm>
          <a:prstGeom prst="rect">
            <a:avLst/>
          </a:prstGeom>
        </p:spPr>
      </p:pic>
      <p:sp>
        <p:nvSpPr>
          <p:cNvPr id="114" name="テキスト ボックス 113"/>
          <p:cNvSpPr txBox="1"/>
          <p:nvPr/>
        </p:nvSpPr>
        <p:spPr>
          <a:xfrm>
            <a:off x="8128000" y="3009900"/>
            <a:ext cx="944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Satellite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0161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37734" y="6447056"/>
            <a:ext cx="2133600" cy="365125"/>
          </a:xfrm>
        </p:spPr>
        <p:txBody>
          <a:bodyPr/>
          <a:lstStyle/>
          <a:p>
            <a:fld id="{F7385203-4387-7942-BF1E-70A1D9A2C195}" type="slidenum">
              <a:rPr lang="ja-JP" altLang="en-US" smtClean="0"/>
              <a:pPr/>
              <a:t>23</a:t>
            </a:fld>
            <a:endParaRPr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66385" y="1854200"/>
            <a:ext cx="1473200" cy="147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9700" y="3372935"/>
            <a:ext cx="134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X-ray source</a:t>
            </a:r>
            <a:endParaRPr kumimoji="1" lang="ja-JP" altLang="en-US" dirty="0"/>
          </a:p>
        </p:txBody>
      </p:sp>
      <p:grpSp>
        <p:nvGrpSpPr>
          <p:cNvPr id="66" name="図形グループ 65"/>
          <p:cNvGrpSpPr/>
          <p:nvPr/>
        </p:nvGrpSpPr>
        <p:grpSpPr>
          <a:xfrm>
            <a:off x="1155700" y="1504950"/>
            <a:ext cx="7162800" cy="2108200"/>
            <a:chOff x="1308100" y="1835150"/>
            <a:chExt cx="7162800" cy="2108200"/>
          </a:xfrm>
        </p:grpSpPr>
        <p:sp>
          <p:nvSpPr>
            <p:cNvPr id="67" name="円/楕円 66"/>
            <p:cNvSpPr/>
            <p:nvPr/>
          </p:nvSpPr>
          <p:spPr>
            <a:xfrm>
              <a:off x="6613292" y="1835150"/>
              <a:ext cx="577850" cy="577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8" name="直線矢印コネクタ 67"/>
            <p:cNvCxnSpPr/>
            <p:nvPr/>
          </p:nvCxnSpPr>
          <p:spPr>
            <a:xfrm>
              <a:off x="5397500" y="2686050"/>
              <a:ext cx="3060700" cy="635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矢印コネクタ 68"/>
            <p:cNvCxnSpPr>
              <a:stCxn id="67" idx="5"/>
            </p:cNvCxnSpPr>
            <p:nvPr/>
          </p:nvCxnSpPr>
          <p:spPr>
            <a:xfrm>
              <a:off x="7106518" y="2328376"/>
              <a:ext cx="1351682" cy="207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矢印コネクタ 69"/>
            <p:cNvCxnSpPr/>
            <p:nvPr/>
          </p:nvCxnSpPr>
          <p:spPr>
            <a:xfrm>
              <a:off x="1831685" y="3073400"/>
              <a:ext cx="6639215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矢印コネクタ 70"/>
            <p:cNvCxnSpPr/>
            <p:nvPr/>
          </p:nvCxnSpPr>
          <p:spPr>
            <a:xfrm>
              <a:off x="5410200" y="3429000"/>
              <a:ext cx="3060700" cy="1270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矢印コネクタ 72"/>
            <p:cNvCxnSpPr>
              <a:endCxn id="67" idx="3"/>
            </p:cNvCxnSpPr>
            <p:nvPr/>
          </p:nvCxnSpPr>
          <p:spPr>
            <a:xfrm flipV="1">
              <a:off x="5410200" y="2328376"/>
              <a:ext cx="1287716" cy="207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円/楕円 73"/>
            <p:cNvSpPr/>
            <p:nvPr/>
          </p:nvSpPr>
          <p:spPr>
            <a:xfrm>
              <a:off x="6600592" y="3365500"/>
              <a:ext cx="577850" cy="577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3639967" y="2533650"/>
              <a:ext cx="323850" cy="32385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3635034" y="3302000"/>
              <a:ext cx="323850" cy="323850"/>
            </a:xfrm>
            <a:prstGeom prst="ellipse">
              <a:avLst/>
            </a:prstGeom>
            <a:solidFill>
              <a:schemeClr val="tx2">
                <a:lumMod val="75000"/>
                <a:alpha val="99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79" name="直線矢印コネクタ 78"/>
            <p:cNvCxnSpPr/>
            <p:nvPr/>
          </p:nvCxnSpPr>
          <p:spPr>
            <a:xfrm>
              <a:off x="1869785" y="3429000"/>
              <a:ext cx="1914815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矢印コネクタ 79"/>
            <p:cNvCxnSpPr/>
            <p:nvPr/>
          </p:nvCxnSpPr>
          <p:spPr>
            <a:xfrm>
              <a:off x="1844385" y="2692400"/>
              <a:ext cx="1914815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矢印コネクタ 80"/>
            <p:cNvCxnSpPr/>
            <p:nvPr/>
          </p:nvCxnSpPr>
          <p:spPr>
            <a:xfrm>
              <a:off x="1308100" y="2324100"/>
              <a:ext cx="41021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矢印コネクタ 81"/>
            <p:cNvCxnSpPr/>
            <p:nvPr/>
          </p:nvCxnSpPr>
          <p:spPr>
            <a:xfrm>
              <a:off x="3683000" y="2686050"/>
              <a:ext cx="1689100" cy="635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矢印コネクタ 82"/>
            <p:cNvCxnSpPr/>
            <p:nvPr/>
          </p:nvCxnSpPr>
          <p:spPr>
            <a:xfrm>
              <a:off x="4165600" y="3073400"/>
              <a:ext cx="12192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矢印コネクタ 83"/>
            <p:cNvCxnSpPr/>
            <p:nvPr/>
          </p:nvCxnSpPr>
          <p:spPr>
            <a:xfrm>
              <a:off x="3659017" y="3435350"/>
              <a:ext cx="1713083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タイトル 1"/>
          <p:cNvSpPr>
            <a:spLocks noGrp="1"/>
          </p:cNvSpPr>
          <p:nvPr>
            <p:ph type="title"/>
          </p:nvPr>
        </p:nvSpPr>
        <p:spPr>
          <a:xfrm>
            <a:off x="-152399" y="274638"/>
            <a:ext cx="9023734" cy="1143000"/>
          </a:xfrm>
        </p:spPr>
        <p:txBody>
          <a:bodyPr>
            <a:noAutofit/>
          </a:bodyPr>
          <a:lstStyle/>
          <a:p>
            <a:r>
              <a:rPr kumimoji="1" lang="en-US" altLang="ja-JP" sz="3200" i="1" dirty="0" smtClean="0"/>
              <a:t>However, It is hard to imagine two separate layers </a:t>
            </a:r>
            <a:r>
              <a:rPr lang="en-US" altLang="ja-JP" sz="3200" i="1" dirty="0" smtClean="0"/>
              <a:t>with the same partial covering fraction so…</a:t>
            </a:r>
            <a:endParaRPr kumimoji="1" lang="ja-JP" altLang="en-US" sz="3200" i="1" dirty="0"/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204018">
            <a:off x="8272130" y="2177009"/>
            <a:ext cx="867755" cy="616563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8128000" y="3009900"/>
            <a:ext cx="944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Satellite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267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37734" y="6447056"/>
            <a:ext cx="2133600" cy="365125"/>
          </a:xfrm>
        </p:spPr>
        <p:txBody>
          <a:bodyPr/>
          <a:lstStyle/>
          <a:p>
            <a:fld id="{F7385203-4387-7942-BF1E-70A1D9A2C195}" type="slidenum">
              <a:rPr lang="ja-JP" altLang="en-US" smtClean="0"/>
              <a:pPr/>
              <a:t>24</a:t>
            </a:fld>
            <a:endParaRPr lang="ja-JP" altLang="en-US"/>
          </a:p>
        </p:txBody>
      </p:sp>
      <p:sp>
        <p:nvSpPr>
          <p:cNvPr id="29" name="タイトル 1"/>
          <p:cNvSpPr>
            <a:spLocks noGrp="1"/>
          </p:cNvSpPr>
          <p:nvPr>
            <p:ph type="title"/>
          </p:nvPr>
        </p:nvSpPr>
        <p:spPr>
          <a:xfrm>
            <a:off x="-152399" y="274638"/>
            <a:ext cx="9023734" cy="1143000"/>
          </a:xfrm>
        </p:spPr>
        <p:txBody>
          <a:bodyPr>
            <a:noAutofit/>
          </a:bodyPr>
          <a:lstStyle/>
          <a:p>
            <a:r>
              <a:rPr kumimoji="1" lang="en-US" altLang="ja-JP" sz="3200" i="1" dirty="0" smtClean="0"/>
              <a:t>However, It is hard to imagine two separate layers </a:t>
            </a:r>
            <a:r>
              <a:rPr lang="en-US" altLang="ja-JP" sz="3200" i="1" dirty="0" smtClean="0"/>
              <a:t>with the same partial covering fraction so…</a:t>
            </a:r>
            <a:endParaRPr kumimoji="1" lang="ja-JP" altLang="en-US" sz="3200" i="1" dirty="0"/>
          </a:p>
        </p:txBody>
      </p:sp>
      <p:sp>
        <p:nvSpPr>
          <p:cNvPr id="39" name="円/楕円 38"/>
          <p:cNvSpPr/>
          <p:nvPr/>
        </p:nvSpPr>
        <p:spPr>
          <a:xfrm>
            <a:off x="3355975" y="2066925"/>
            <a:ext cx="577850" cy="577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/楕円 39"/>
          <p:cNvSpPr/>
          <p:nvPr/>
        </p:nvSpPr>
        <p:spPr>
          <a:xfrm>
            <a:off x="66385" y="1854200"/>
            <a:ext cx="1473200" cy="147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39700" y="3372935"/>
            <a:ext cx="134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X-ray source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/>
        </p:nvSpPr>
        <p:spPr>
          <a:xfrm>
            <a:off x="3368675" y="2845885"/>
            <a:ext cx="577850" cy="577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43" name="図形グループ 42"/>
          <p:cNvGrpSpPr/>
          <p:nvPr/>
        </p:nvGrpSpPr>
        <p:grpSpPr>
          <a:xfrm>
            <a:off x="1155700" y="1504950"/>
            <a:ext cx="7162800" cy="2108200"/>
            <a:chOff x="1308100" y="1835150"/>
            <a:chExt cx="7162800" cy="2108200"/>
          </a:xfrm>
        </p:grpSpPr>
        <p:cxnSp>
          <p:nvCxnSpPr>
            <p:cNvPr id="52" name="直線矢印コネクタ 51"/>
            <p:cNvCxnSpPr/>
            <p:nvPr/>
          </p:nvCxnSpPr>
          <p:spPr>
            <a:xfrm>
              <a:off x="1844385" y="2692400"/>
              <a:ext cx="1914815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/>
            <p:cNvCxnSpPr/>
            <p:nvPr/>
          </p:nvCxnSpPr>
          <p:spPr>
            <a:xfrm>
              <a:off x="3683000" y="2686050"/>
              <a:ext cx="1689100" cy="635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円/楕円 53"/>
            <p:cNvSpPr/>
            <p:nvPr/>
          </p:nvSpPr>
          <p:spPr>
            <a:xfrm>
              <a:off x="6613292" y="1835150"/>
              <a:ext cx="577850" cy="577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5" name="直線矢印コネクタ 54"/>
            <p:cNvCxnSpPr/>
            <p:nvPr/>
          </p:nvCxnSpPr>
          <p:spPr>
            <a:xfrm>
              <a:off x="5397500" y="2686050"/>
              <a:ext cx="3060700" cy="635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矢印コネクタ 55"/>
            <p:cNvCxnSpPr>
              <a:stCxn id="54" idx="5"/>
            </p:cNvCxnSpPr>
            <p:nvPr/>
          </p:nvCxnSpPr>
          <p:spPr>
            <a:xfrm>
              <a:off x="7106518" y="2328376"/>
              <a:ext cx="1351682" cy="207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/>
            <p:cNvCxnSpPr/>
            <p:nvPr/>
          </p:nvCxnSpPr>
          <p:spPr>
            <a:xfrm>
              <a:off x="1831685" y="3073400"/>
              <a:ext cx="6639215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矢印コネクタ 57"/>
            <p:cNvCxnSpPr/>
            <p:nvPr/>
          </p:nvCxnSpPr>
          <p:spPr>
            <a:xfrm>
              <a:off x="5410200" y="3429000"/>
              <a:ext cx="3060700" cy="1270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矢印コネクタ 59"/>
            <p:cNvCxnSpPr>
              <a:endCxn id="54" idx="3"/>
            </p:cNvCxnSpPr>
            <p:nvPr/>
          </p:nvCxnSpPr>
          <p:spPr>
            <a:xfrm flipV="1">
              <a:off x="5410200" y="2328376"/>
              <a:ext cx="1287716" cy="207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円/楕円 60"/>
            <p:cNvSpPr/>
            <p:nvPr/>
          </p:nvSpPr>
          <p:spPr>
            <a:xfrm>
              <a:off x="6600592" y="3365500"/>
              <a:ext cx="577850" cy="577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円/楕円 61"/>
            <p:cNvSpPr/>
            <p:nvPr/>
          </p:nvSpPr>
          <p:spPr>
            <a:xfrm>
              <a:off x="3639967" y="2533650"/>
              <a:ext cx="323850" cy="32385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3635034" y="3302000"/>
              <a:ext cx="323850" cy="323850"/>
            </a:xfrm>
            <a:prstGeom prst="ellipse">
              <a:avLst/>
            </a:prstGeom>
            <a:solidFill>
              <a:schemeClr val="tx2">
                <a:lumMod val="75000"/>
                <a:alpha val="99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86" name="直線矢印コネクタ 85"/>
            <p:cNvCxnSpPr/>
            <p:nvPr/>
          </p:nvCxnSpPr>
          <p:spPr>
            <a:xfrm>
              <a:off x="1869785" y="3429000"/>
              <a:ext cx="1914815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矢印コネクタ 86"/>
            <p:cNvCxnSpPr/>
            <p:nvPr/>
          </p:nvCxnSpPr>
          <p:spPr>
            <a:xfrm>
              <a:off x="1308100" y="2324100"/>
              <a:ext cx="41021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矢印コネクタ 87"/>
            <p:cNvCxnSpPr/>
            <p:nvPr/>
          </p:nvCxnSpPr>
          <p:spPr>
            <a:xfrm>
              <a:off x="4165600" y="3073400"/>
              <a:ext cx="12192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矢印コネクタ 88"/>
            <p:cNvCxnSpPr/>
            <p:nvPr/>
          </p:nvCxnSpPr>
          <p:spPr>
            <a:xfrm>
              <a:off x="3659017" y="3435350"/>
              <a:ext cx="1713083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図形グループ 7"/>
          <p:cNvGrpSpPr/>
          <p:nvPr/>
        </p:nvGrpSpPr>
        <p:grpSpPr>
          <a:xfrm>
            <a:off x="1016000" y="3744416"/>
            <a:ext cx="8308693" cy="1548547"/>
            <a:chOff x="1168400" y="3744416"/>
            <a:chExt cx="8308693" cy="1548547"/>
          </a:xfrm>
        </p:grpSpPr>
        <p:sp>
          <p:nvSpPr>
            <p:cNvPr id="50" name="下矢印 49"/>
            <p:cNvSpPr/>
            <p:nvPr/>
          </p:nvSpPr>
          <p:spPr>
            <a:xfrm>
              <a:off x="3349625" y="3744416"/>
              <a:ext cx="800100" cy="64135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1168400" y="4461966"/>
              <a:ext cx="421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0000"/>
                  </a:solidFill>
                </a:rPr>
                <a:t>Thick and cold core responsible for the iron K-edge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8" name="下矢印 47"/>
            <p:cNvSpPr/>
            <p:nvPr/>
          </p:nvSpPr>
          <p:spPr>
            <a:xfrm>
              <a:off x="6496434" y="3769816"/>
              <a:ext cx="800100" cy="64135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5214138" y="4449266"/>
              <a:ext cx="42629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0000"/>
                  </a:solidFill>
                </a:rPr>
                <a:t>Thin and hot envelope responsible for the iron L-edge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6" name="円/楕円 45"/>
          <p:cNvSpPr/>
          <p:nvPr/>
        </p:nvSpPr>
        <p:spPr>
          <a:xfrm>
            <a:off x="6592168" y="1619250"/>
            <a:ext cx="323850" cy="323850"/>
          </a:xfrm>
          <a:prstGeom prst="ellipse">
            <a:avLst/>
          </a:prstGeom>
          <a:solidFill>
            <a:schemeClr val="tx2">
              <a:lumMod val="75000"/>
              <a:alpha val="9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円/楕円 46"/>
          <p:cNvSpPr/>
          <p:nvPr/>
        </p:nvSpPr>
        <p:spPr>
          <a:xfrm>
            <a:off x="6583616" y="3155950"/>
            <a:ext cx="323850" cy="323850"/>
          </a:xfrm>
          <a:prstGeom prst="ellipse">
            <a:avLst/>
          </a:prstGeom>
          <a:solidFill>
            <a:schemeClr val="tx2">
              <a:lumMod val="75000"/>
              <a:alpha val="9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9467" y="5234003"/>
            <a:ext cx="8788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Presumably, the partial absorbers have inner structures; </a:t>
            </a:r>
            <a:br>
              <a:rPr kumimoji="1" lang="en-US" altLang="ja-JP" sz="2800" dirty="0" smtClean="0"/>
            </a:br>
            <a:r>
              <a:rPr kumimoji="1" lang="en-US" altLang="ja-JP" sz="2800" dirty="0" smtClean="0">
                <a:solidFill>
                  <a:srgbClr val="0000FF"/>
                </a:solidFill>
              </a:rPr>
              <a:t>thick and cold </a:t>
            </a:r>
            <a:r>
              <a:rPr lang="en-US" altLang="ja-JP" sz="2800" dirty="0" smtClean="0">
                <a:solidFill>
                  <a:srgbClr val="0000FF"/>
                </a:solidFill>
              </a:rPr>
              <a:t>core</a:t>
            </a:r>
            <a:r>
              <a:rPr lang="en-US" altLang="ja-JP" sz="2800" dirty="0" smtClean="0"/>
              <a:t> </a:t>
            </a:r>
            <a:r>
              <a:rPr kumimoji="1" lang="en-US" altLang="ja-JP" sz="2800" dirty="0" smtClean="0"/>
              <a:t>and </a:t>
            </a:r>
            <a:r>
              <a:rPr kumimoji="1" lang="en-US" altLang="ja-JP" sz="2800" dirty="0" smtClean="0">
                <a:solidFill>
                  <a:srgbClr val="0000FF"/>
                </a:solidFill>
              </a:rPr>
              <a:t>thin and hot envelope</a:t>
            </a:r>
            <a:endParaRPr kumimoji="1" lang="ja-JP" altLang="en-US" sz="2800" dirty="0"/>
          </a:p>
        </p:txBody>
      </p:sp>
      <p:pic>
        <p:nvPicPr>
          <p:cNvPr id="90" name="図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204018">
            <a:off x="8272130" y="2177009"/>
            <a:ext cx="867755" cy="616563"/>
          </a:xfrm>
          <a:prstGeom prst="rect">
            <a:avLst/>
          </a:prstGeom>
        </p:spPr>
      </p:pic>
      <p:sp>
        <p:nvSpPr>
          <p:cNvPr id="91" name="テキスト ボックス 90"/>
          <p:cNvSpPr txBox="1"/>
          <p:nvPr/>
        </p:nvSpPr>
        <p:spPr>
          <a:xfrm>
            <a:off x="8128000" y="3009900"/>
            <a:ext cx="944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Satellite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8137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203-4387-7942-BF1E-70A1D9A2C195}" type="slidenum">
              <a:rPr lang="ja-JP" altLang="en-US" smtClean="0"/>
              <a:pPr/>
              <a:t>25</a:t>
            </a:fld>
            <a:endParaRPr lang="ja-JP" altLang="en-US"/>
          </a:p>
        </p:txBody>
      </p:sp>
      <p:pic>
        <p:nvPicPr>
          <p:cNvPr id="7" name="図 6" descr="BH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31" y="118531"/>
            <a:ext cx="8943256" cy="6322484"/>
          </a:xfrm>
          <a:prstGeom prst="rect">
            <a:avLst/>
          </a:prstGeom>
        </p:spPr>
      </p:pic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>
          <a:xfrm>
            <a:off x="457200" y="6311901"/>
            <a:ext cx="8686799" cy="63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err="1" smtClean="0"/>
              <a:t>Miyakawa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Ebisawa</a:t>
            </a:r>
            <a:r>
              <a:rPr lang="en-US" altLang="ja-JP" dirty="0" smtClean="0"/>
              <a:t> and Inoue (2012)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3564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14351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2" name="スライド番号プレースホルダ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203-4387-7942-BF1E-70A1D9A2C195}" type="slidenum">
              <a:rPr lang="ja-JP" altLang="en-US" smtClean="0"/>
              <a:pPr/>
              <a:t>26</a:t>
            </a:fld>
            <a:endParaRPr lang="ja-JP" altLang="en-US"/>
          </a:p>
        </p:txBody>
      </p:sp>
      <p:sp>
        <p:nvSpPr>
          <p:cNvPr id="43" name="タイトル 61"/>
          <p:cNvSpPr txBox="1">
            <a:spLocks/>
          </p:cNvSpPr>
          <p:nvPr/>
        </p:nvSpPr>
        <p:spPr>
          <a:xfrm>
            <a:off x="-10948" y="526465"/>
            <a:ext cx="8229600" cy="699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ヒラギノ角ゴ Pro W3"/>
                <a:ea typeface="ヒラギノ角ゴ Pro W3"/>
                <a:cs typeface="ヒラギノ角ゴ Pro W3"/>
              </a:rPr>
              <a:t>Variable Double Partial Covering Model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5443" y="1703737"/>
            <a:ext cx="8708360" cy="101566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AGN luminosity and spectra do not vary significantly within ~a day. Variation of the </a:t>
            </a:r>
            <a:r>
              <a:rPr lang="en-US" altLang="ja-JP" sz="2000" b="1" i="1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partial covering fraction </a:t>
            </a:r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explain most of the observed spectral variations.</a:t>
            </a:r>
          </a:p>
        </p:txBody>
      </p:sp>
    </p:spTree>
    <p:extLst>
      <p:ext uri="{BB962C8B-B14F-4D97-AF65-F5344CB8AC3E}">
        <p14:creationId xmlns:p14="http://schemas.microsoft.com/office/powerpoint/2010/main" val="3362051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 descr="mcg6_slic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0" y="2926081"/>
            <a:ext cx="5186645" cy="35947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正方形/長方形 8"/>
          <p:cNvSpPr/>
          <p:nvPr/>
        </p:nvSpPr>
        <p:spPr>
          <a:xfrm>
            <a:off x="0" y="0"/>
            <a:ext cx="9144000" cy="14351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7" name="正方形/長方形 36"/>
          <p:cNvSpPr>
            <a:spLocks noChangeAspect="1"/>
          </p:cNvSpPr>
          <p:nvPr/>
        </p:nvSpPr>
        <p:spPr>
          <a:xfrm>
            <a:off x="837005" y="4029248"/>
            <a:ext cx="1948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d</a:t>
            </a:r>
            <a:r>
              <a:rPr lang="en-US" altLang="ja-JP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irect component</a:t>
            </a:r>
          </a:p>
        </p:txBody>
      </p:sp>
      <p:sp>
        <p:nvSpPr>
          <p:cNvPr id="29" name="正方形/長方形 28"/>
          <p:cNvSpPr>
            <a:spLocks noChangeAspect="1"/>
          </p:cNvSpPr>
          <p:nvPr/>
        </p:nvSpPr>
        <p:spPr>
          <a:xfrm>
            <a:off x="571500" y="4671877"/>
            <a:ext cx="2015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000090"/>
                </a:solidFill>
                <a:latin typeface="ヒラギノ角ゴ Pro W3"/>
                <a:ea typeface="ヒラギノ角ゴ Pro W3"/>
                <a:cs typeface="ヒラギノ角ゴ Pro W3"/>
              </a:rPr>
              <a:t>absorbed component</a:t>
            </a:r>
          </a:p>
        </p:txBody>
      </p:sp>
      <p:sp>
        <p:nvSpPr>
          <p:cNvPr id="35" name="フリーフォーム 34"/>
          <p:cNvSpPr>
            <a:spLocks noChangeAspect="1"/>
          </p:cNvSpPr>
          <p:nvPr/>
        </p:nvSpPr>
        <p:spPr>
          <a:xfrm>
            <a:off x="2104839" y="4530262"/>
            <a:ext cx="1412791" cy="1391819"/>
          </a:xfrm>
          <a:custGeom>
            <a:avLst/>
            <a:gdLst>
              <a:gd name="connsiteX0" fmla="*/ 0 w 1587405"/>
              <a:gd name="connsiteY0" fmla="*/ 1563841 h 1563841"/>
              <a:gd name="connsiteX1" fmla="*/ 65686 w 1587405"/>
              <a:gd name="connsiteY1" fmla="*/ 1476251 h 1563841"/>
              <a:gd name="connsiteX2" fmla="*/ 186110 w 1587405"/>
              <a:gd name="connsiteY2" fmla="*/ 1312020 h 1563841"/>
              <a:gd name="connsiteX3" fmla="*/ 306534 w 1587405"/>
              <a:gd name="connsiteY3" fmla="*/ 983559 h 1563841"/>
              <a:gd name="connsiteX4" fmla="*/ 514538 w 1587405"/>
              <a:gd name="connsiteY4" fmla="*/ 545610 h 1563841"/>
              <a:gd name="connsiteX5" fmla="*/ 722543 w 1587405"/>
              <a:gd name="connsiteY5" fmla="*/ 228098 h 1563841"/>
              <a:gd name="connsiteX6" fmla="*/ 875810 w 1587405"/>
              <a:gd name="connsiteY6" fmla="*/ 85765 h 1563841"/>
              <a:gd name="connsiteX7" fmla="*/ 985286 w 1587405"/>
              <a:gd name="connsiteY7" fmla="*/ 31021 h 1563841"/>
              <a:gd name="connsiteX8" fmla="*/ 1029077 w 1587405"/>
              <a:gd name="connsiteY8" fmla="*/ 9124 h 1563841"/>
              <a:gd name="connsiteX9" fmla="*/ 1138553 w 1587405"/>
              <a:gd name="connsiteY9" fmla="*/ 41970 h 1563841"/>
              <a:gd name="connsiteX10" fmla="*/ 1182343 w 1587405"/>
              <a:gd name="connsiteY10" fmla="*/ 260944 h 1563841"/>
              <a:gd name="connsiteX11" fmla="*/ 1204239 w 1587405"/>
              <a:gd name="connsiteY11" fmla="*/ 490867 h 1563841"/>
              <a:gd name="connsiteX12" fmla="*/ 1204239 w 1587405"/>
              <a:gd name="connsiteY12" fmla="*/ 567508 h 1563841"/>
              <a:gd name="connsiteX13" fmla="*/ 1215186 w 1587405"/>
              <a:gd name="connsiteY13" fmla="*/ 589405 h 1563841"/>
              <a:gd name="connsiteX14" fmla="*/ 1237081 w 1587405"/>
              <a:gd name="connsiteY14" fmla="*/ 611303 h 1563841"/>
              <a:gd name="connsiteX15" fmla="*/ 1280872 w 1587405"/>
              <a:gd name="connsiteY15" fmla="*/ 622251 h 1563841"/>
              <a:gd name="connsiteX16" fmla="*/ 1390348 w 1587405"/>
              <a:gd name="connsiteY16" fmla="*/ 622251 h 1563841"/>
              <a:gd name="connsiteX17" fmla="*/ 1423191 w 1587405"/>
              <a:gd name="connsiteY17" fmla="*/ 633200 h 1563841"/>
              <a:gd name="connsiteX18" fmla="*/ 1499824 w 1587405"/>
              <a:gd name="connsiteY18" fmla="*/ 676995 h 1563841"/>
              <a:gd name="connsiteX19" fmla="*/ 1587405 w 1587405"/>
              <a:gd name="connsiteY19" fmla="*/ 731739 h 1563841"/>
              <a:gd name="connsiteX20" fmla="*/ 1587405 w 1587405"/>
              <a:gd name="connsiteY20" fmla="*/ 731739 h 156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7405" h="1563841">
                <a:moveTo>
                  <a:pt x="0" y="1563841"/>
                </a:moveTo>
                <a:cubicBezTo>
                  <a:pt x="17334" y="1541031"/>
                  <a:pt x="34668" y="1518221"/>
                  <a:pt x="65686" y="1476251"/>
                </a:cubicBezTo>
                <a:cubicBezTo>
                  <a:pt x="96704" y="1434281"/>
                  <a:pt x="145969" y="1394135"/>
                  <a:pt x="186110" y="1312020"/>
                </a:cubicBezTo>
                <a:cubicBezTo>
                  <a:pt x="226251" y="1229905"/>
                  <a:pt x="251796" y="1111294"/>
                  <a:pt x="306534" y="983559"/>
                </a:cubicBezTo>
                <a:cubicBezTo>
                  <a:pt x="361272" y="855824"/>
                  <a:pt x="445203" y="671520"/>
                  <a:pt x="514538" y="545610"/>
                </a:cubicBezTo>
                <a:cubicBezTo>
                  <a:pt x="583873" y="419700"/>
                  <a:pt x="662331" y="304739"/>
                  <a:pt x="722543" y="228098"/>
                </a:cubicBezTo>
                <a:cubicBezTo>
                  <a:pt x="782755" y="151457"/>
                  <a:pt x="832020" y="118611"/>
                  <a:pt x="875810" y="85765"/>
                </a:cubicBezTo>
                <a:cubicBezTo>
                  <a:pt x="919600" y="52919"/>
                  <a:pt x="985286" y="31021"/>
                  <a:pt x="985286" y="31021"/>
                </a:cubicBezTo>
                <a:cubicBezTo>
                  <a:pt x="1010830" y="18248"/>
                  <a:pt x="1003533" y="7299"/>
                  <a:pt x="1029077" y="9124"/>
                </a:cubicBezTo>
                <a:cubicBezTo>
                  <a:pt x="1054621" y="10949"/>
                  <a:pt x="1113009" y="0"/>
                  <a:pt x="1138553" y="41970"/>
                </a:cubicBezTo>
                <a:cubicBezTo>
                  <a:pt x="1164097" y="83940"/>
                  <a:pt x="1171395" y="186128"/>
                  <a:pt x="1182343" y="260944"/>
                </a:cubicBezTo>
                <a:cubicBezTo>
                  <a:pt x="1193291" y="335760"/>
                  <a:pt x="1200590" y="439773"/>
                  <a:pt x="1204239" y="490867"/>
                </a:cubicBezTo>
                <a:cubicBezTo>
                  <a:pt x="1207888" y="541961"/>
                  <a:pt x="1202414" y="551085"/>
                  <a:pt x="1204239" y="567508"/>
                </a:cubicBezTo>
                <a:cubicBezTo>
                  <a:pt x="1206064" y="583931"/>
                  <a:pt x="1209712" y="582106"/>
                  <a:pt x="1215186" y="589405"/>
                </a:cubicBezTo>
                <a:cubicBezTo>
                  <a:pt x="1220660" y="596704"/>
                  <a:pt x="1226133" y="605829"/>
                  <a:pt x="1237081" y="611303"/>
                </a:cubicBezTo>
                <a:cubicBezTo>
                  <a:pt x="1248029" y="616777"/>
                  <a:pt x="1255328" y="620426"/>
                  <a:pt x="1280872" y="622251"/>
                </a:cubicBezTo>
                <a:cubicBezTo>
                  <a:pt x="1306416" y="624076"/>
                  <a:pt x="1366628" y="620426"/>
                  <a:pt x="1390348" y="622251"/>
                </a:cubicBezTo>
                <a:cubicBezTo>
                  <a:pt x="1414068" y="624076"/>
                  <a:pt x="1404945" y="624076"/>
                  <a:pt x="1423191" y="633200"/>
                </a:cubicBezTo>
                <a:cubicBezTo>
                  <a:pt x="1441437" y="642324"/>
                  <a:pt x="1472455" y="660572"/>
                  <a:pt x="1499824" y="676995"/>
                </a:cubicBezTo>
                <a:cubicBezTo>
                  <a:pt x="1527193" y="693418"/>
                  <a:pt x="1587405" y="731739"/>
                  <a:pt x="1587405" y="731739"/>
                </a:cubicBezTo>
                <a:lnTo>
                  <a:pt x="1587405" y="731739"/>
                </a:lnTo>
              </a:path>
            </a:pathLst>
          </a:custGeom>
          <a:ln w="63500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/>
          <p:cNvSpPr>
            <a:spLocks noChangeAspect="1"/>
          </p:cNvSpPr>
          <p:nvPr/>
        </p:nvSpPr>
        <p:spPr>
          <a:xfrm>
            <a:off x="4580337" y="4815986"/>
            <a:ext cx="487167" cy="389775"/>
          </a:xfrm>
          <a:custGeom>
            <a:avLst/>
            <a:gdLst>
              <a:gd name="connsiteX0" fmla="*/ 0 w 547381"/>
              <a:gd name="connsiteY0" fmla="*/ 0 h 437948"/>
              <a:gd name="connsiteX1" fmla="*/ 547381 w 547381"/>
              <a:gd name="connsiteY1" fmla="*/ 437948 h 437948"/>
              <a:gd name="connsiteX2" fmla="*/ 547381 w 547381"/>
              <a:gd name="connsiteY2" fmla="*/ 437948 h 43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381" h="437948">
                <a:moveTo>
                  <a:pt x="0" y="0"/>
                </a:moveTo>
                <a:lnTo>
                  <a:pt x="547381" y="437948"/>
                </a:lnTo>
                <a:lnTo>
                  <a:pt x="547381" y="437948"/>
                </a:lnTo>
              </a:path>
            </a:pathLst>
          </a:custGeom>
          <a:ln w="6350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/>
          <p:cNvSpPr>
            <a:spLocks noChangeAspect="1"/>
          </p:cNvSpPr>
          <p:nvPr/>
        </p:nvSpPr>
        <p:spPr>
          <a:xfrm>
            <a:off x="674366" y="3515973"/>
            <a:ext cx="2952245" cy="1434042"/>
          </a:xfrm>
          <a:custGeom>
            <a:avLst/>
            <a:gdLst>
              <a:gd name="connsiteX0" fmla="*/ 0 w 3317129"/>
              <a:gd name="connsiteY0" fmla="*/ 111311 h 1611285"/>
              <a:gd name="connsiteX1" fmla="*/ 251795 w 3317129"/>
              <a:gd name="connsiteY1" fmla="*/ 12773 h 1611285"/>
              <a:gd name="connsiteX2" fmla="*/ 525485 w 3317129"/>
              <a:gd name="connsiteY2" fmla="*/ 34670 h 1611285"/>
              <a:gd name="connsiteX3" fmla="*/ 689700 w 3317129"/>
              <a:gd name="connsiteY3" fmla="*/ 78465 h 1611285"/>
              <a:gd name="connsiteX4" fmla="*/ 886757 w 3317129"/>
              <a:gd name="connsiteY4" fmla="*/ 209850 h 1611285"/>
              <a:gd name="connsiteX5" fmla="*/ 974338 w 3317129"/>
              <a:gd name="connsiteY5" fmla="*/ 286491 h 1611285"/>
              <a:gd name="connsiteX6" fmla="*/ 1007181 w 3317129"/>
              <a:gd name="connsiteY6" fmla="*/ 286491 h 1611285"/>
              <a:gd name="connsiteX7" fmla="*/ 1029076 w 3317129"/>
              <a:gd name="connsiteY7" fmla="*/ 275542 h 1611285"/>
              <a:gd name="connsiteX8" fmla="*/ 1072866 w 3317129"/>
              <a:gd name="connsiteY8" fmla="*/ 264593 h 1611285"/>
              <a:gd name="connsiteX9" fmla="*/ 1149500 w 3317129"/>
              <a:gd name="connsiteY9" fmla="*/ 308388 h 1611285"/>
              <a:gd name="connsiteX10" fmla="*/ 1215185 w 3317129"/>
              <a:gd name="connsiteY10" fmla="*/ 417875 h 1611285"/>
              <a:gd name="connsiteX11" fmla="*/ 1302766 w 3317129"/>
              <a:gd name="connsiteY11" fmla="*/ 439773 h 1611285"/>
              <a:gd name="connsiteX12" fmla="*/ 1631195 w 3317129"/>
              <a:gd name="connsiteY12" fmla="*/ 461670 h 1611285"/>
              <a:gd name="connsiteX13" fmla="*/ 2047205 w 3317129"/>
              <a:gd name="connsiteY13" fmla="*/ 571157 h 1611285"/>
              <a:gd name="connsiteX14" fmla="*/ 2485109 w 3317129"/>
              <a:gd name="connsiteY14" fmla="*/ 702542 h 1611285"/>
              <a:gd name="connsiteX15" fmla="*/ 2769748 w 3317129"/>
              <a:gd name="connsiteY15" fmla="*/ 899619 h 1611285"/>
              <a:gd name="connsiteX16" fmla="*/ 3010595 w 3317129"/>
              <a:gd name="connsiteY16" fmla="*/ 1151439 h 1611285"/>
              <a:gd name="connsiteX17" fmla="*/ 3317129 w 3317129"/>
              <a:gd name="connsiteY17" fmla="*/ 1611285 h 161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17129" h="1611285">
                <a:moveTo>
                  <a:pt x="0" y="111311"/>
                </a:moveTo>
                <a:cubicBezTo>
                  <a:pt x="82107" y="68428"/>
                  <a:pt x="164214" y="25546"/>
                  <a:pt x="251795" y="12773"/>
                </a:cubicBezTo>
                <a:cubicBezTo>
                  <a:pt x="339376" y="0"/>
                  <a:pt x="452501" y="23721"/>
                  <a:pt x="525485" y="34670"/>
                </a:cubicBezTo>
                <a:cubicBezTo>
                  <a:pt x="598469" y="45619"/>
                  <a:pt x="629488" y="49268"/>
                  <a:pt x="689700" y="78465"/>
                </a:cubicBezTo>
                <a:cubicBezTo>
                  <a:pt x="749912" y="107662"/>
                  <a:pt x="839317" y="175179"/>
                  <a:pt x="886757" y="209850"/>
                </a:cubicBezTo>
                <a:cubicBezTo>
                  <a:pt x="934197" y="244521"/>
                  <a:pt x="954267" y="273718"/>
                  <a:pt x="974338" y="286491"/>
                </a:cubicBezTo>
                <a:cubicBezTo>
                  <a:pt x="994409" y="299264"/>
                  <a:pt x="998058" y="288316"/>
                  <a:pt x="1007181" y="286491"/>
                </a:cubicBezTo>
                <a:cubicBezTo>
                  <a:pt x="1016304" y="284666"/>
                  <a:pt x="1018129" y="279192"/>
                  <a:pt x="1029076" y="275542"/>
                </a:cubicBezTo>
                <a:cubicBezTo>
                  <a:pt x="1040024" y="271892"/>
                  <a:pt x="1052795" y="259119"/>
                  <a:pt x="1072866" y="264593"/>
                </a:cubicBezTo>
                <a:cubicBezTo>
                  <a:pt x="1092937" y="270067"/>
                  <a:pt x="1125780" y="282841"/>
                  <a:pt x="1149500" y="308388"/>
                </a:cubicBezTo>
                <a:cubicBezTo>
                  <a:pt x="1173220" y="333935"/>
                  <a:pt x="1189641" y="395978"/>
                  <a:pt x="1215185" y="417875"/>
                </a:cubicBezTo>
                <a:cubicBezTo>
                  <a:pt x="1240729" y="439773"/>
                  <a:pt x="1233431" y="432474"/>
                  <a:pt x="1302766" y="439773"/>
                </a:cubicBezTo>
                <a:cubicBezTo>
                  <a:pt x="1372101" y="447072"/>
                  <a:pt x="1507122" y="439773"/>
                  <a:pt x="1631195" y="461670"/>
                </a:cubicBezTo>
                <a:cubicBezTo>
                  <a:pt x="1755268" y="483567"/>
                  <a:pt x="1904886" y="531012"/>
                  <a:pt x="2047205" y="571157"/>
                </a:cubicBezTo>
                <a:cubicBezTo>
                  <a:pt x="2189524" y="611302"/>
                  <a:pt x="2364685" y="647798"/>
                  <a:pt x="2485109" y="702542"/>
                </a:cubicBezTo>
                <a:cubicBezTo>
                  <a:pt x="2605533" y="757286"/>
                  <a:pt x="2682167" y="824803"/>
                  <a:pt x="2769748" y="899619"/>
                </a:cubicBezTo>
                <a:cubicBezTo>
                  <a:pt x="2857329" y="974435"/>
                  <a:pt x="2919365" y="1032828"/>
                  <a:pt x="3010595" y="1151439"/>
                </a:cubicBezTo>
                <a:cubicBezTo>
                  <a:pt x="3101825" y="1270050"/>
                  <a:pt x="3317129" y="1611285"/>
                  <a:pt x="3317129" y="1611285"/>
                </a:cubicBezTo>
              </a:path>
            </a:pathLst>
          </a:cu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/>
          <p:cNvSpPr>
            <a:spLocks noChangeAspect="1"/>
          </p:cNvSpPr>
          <p:nvPr/>
        </p:nvSpPr>
        <p:spPr>
          <a:xfrm>
            <a:off x="4537669" y="5409099"/>
            <a:ext cx="565112" cy="399518"/>
          </a:xfrm>
          <a:custGeom>
            <a:avLst/>
            <a:gdLst>
              <a:gd name="connsiteX0" fmla="*/ 0 w 634962"/>
              <a:gd name="connsiteY0" fmla="*/ 0 h 448897"/>
              <a:gd name="connsiteX1" fmla="*/ 634962 w 634962"/>
              <a:gd name="connsiteY1" fmla="*/ 448897 h 448897"/>
              <a:gd name="connsiteX2" fmla="*/ 634962 w 634962"/>
              <a:gd name="connsiteY2" fmla="*/ 448897 h 44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962" h="448897">
                <a:moveTo>
                  <a:pt x="0" y="0"/>
                </a:moveTo>
                <a:lnTo>
                  <a:pt x="634962" y="448897"/>
                </a:lnTo>
                <a:lnTo>
                  <a:pt x="634962" y="448897"/>
                </a:lnTo>
              </a:path>
            </a:pathLst>
          </a:cu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>
            <a:spLocks noChangeAspect="1"/>
          </p:cNvSpPr>
          <p:nvPr/>
        </p:nvSpPr>
        <p:spPr>
          <a:xfrm>
            <a:off x="6733915" y="2582947"/>
            <a:ext cx="2205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>
                <a:latin typeface="ヒラギノ角ゴ Pro W3"/>
                <a:ea typeface="ヒラギノ角ゴ Pro W3"/>
                <a:cs typeface="ヒラギノ角ゴ Pro W3"/>
              </a:rPr>
              <a:t>Extended </a:t>
            </a:r>
            <a:br>
              <a:rPr lang="en-US" altLang="ja-JP" sz="2400" b="1" dirty="0" smtClean="0">
                <a:latin typeface="ヒラギノ角ゴ Pro W3"/>
                <a:ea typeface="ヒラギノ角ゴ Pro W3"/>
                <a:cs typeface="ヒラギノ角ゴ Pro W3"/>
              </a:rPr>
            </a:br>
            <a:r>
              <a:rPr lang="en-US" altLang="ja-JP" sz="2400" b="1" dirty="0" smtClean="0">
                <a:latin typeface="ヒラギノ角ゴ Pro W3"/>
                <a:ea typeface="ヒラギノ角ゴ Pro W3"/>
                <a:cs typeface="ヒラギノ角ゴ Pro W3"/>
              </a:rPr>
              <a:t>X-ray source</a:t>
            </a:r>
          </a:p>
        </p:txBody>
      </p:sp>
      <p:sp>
        <p:nvSpPr>
          <p:cNvPr id="48" name="正方形/長方形 47"/>
          <p:cNvSpPr>
            <a:spLocks noChangeAspect="1"/>
          </p:cNvSpPr>
          <p:nvPr/>
        </p:nvSpPr>
        <p:spPr>
          <a:xfrm>
            <a:off x="5757334" y="6042188"/>
            <a:ext cx="32850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rgbClr val="000090"/>
                </a:solidFill>
                <a:latin typeface="ヒラギノ角ゴ Pro W3"/>
                <a:ea typeface="ヒラギノ角ゴ Pro W3"/>
                <a:cs typeface="ヒラギノ角ゴ Pro W3"/>
              </a:rPr>
              <a:t>Partial absorbers with inner structure </a:t>
            </a:r>
          </a:p>
        </p:txBody>
      </p:sp>
      <p:sp>
        <p:nvSpPr>
          <p:cNvPr id="50" name="円/楕円 49"/>
          <p:cNvSpPr/>
          <p:nvPr/>
        </p:nvSpPr>
        <p:spPr>
          <a:xfrm>
            <a:off x="6339259" y="3480623"/>
            <a:ext cx="1677247" cy="167724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6642484" y="4625969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7253098" y="4461606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6485415" y="4122183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6879014" y="4210346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7253098" y="3854872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7545198" y="4104440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7067842" y="4697487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6733914" y="3556823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9" name="直線コネクタ 58"/>
          <p:cNvCxnSpPr>
            <a:stCxn id="31" idx="4"/>
          </p:cNvCxnSpPr>
          <p:nvPr/>
        </p:nvCxnSpPr>
        <p:spPr>
          <a:xfrm rot="5400000">
            <a:off x="6526351" y="5413669"/>
            <a:ext cx="1097775" cy="322865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2586949" y="4022510"/>
            <a:ext cx="4393191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stCxn id="35" idx="10"/>
          </p:cNvCxnSpPr>
          <p:nvPr/>
        </p:nvCxnSpPr>
        <p:spPr>
          <a:xfrm flipV="1">
            <a:off x="3157125" y="4374710"/>
            <a:ext cx="3910717" cy="387792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スライド番号プレースホルダ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203-4387-7942-BF1E-70A1D9A2C195}" type="slidenum">
              <a:rPr lang="ja-JP" altLang="en-US" smtClean="0"/>
              <a:pPr/>
              <a:t>27</a:t>
            </a:fld>
            <a:endParaRPr lang="ja-JP" altLang="en-US"/>
          </a:p>
        </p:txBody>
      </p:sp>
      <p:sp>
        <p:nvSpPr>
          <p:cNvPr id="43" name="タイトル 61"/>
          <p:cNvSpPr txBox="1">
            <a:spLocks/>
          </p:cNvSpPr>
          <p:nvPr/>
        </p:nvSpPr>
        <p:spPr>
          <a:xfrm>
            <a:off x="-10948" y="526465"/>
            <a:ext cx="8229600" cy="699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ヒラギノ角ゴ Pro W3"/>
                <a:ea typeface="ヒラギノ角ゴ Pro W3"/>
                <a:cs typeface="ヒラギノ角ゴ Pro W3"/>
              </a:rPr>
              <a:t>Variable Double Partial Covering Model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6920" y="6424788"/>
            <a:ext cx="5393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MCG-6-30-15 (</a:t>
            </a:r>
            <a:r>
              <a:rPr lang="en-US" altLang="ja-JP" sz="1600" b="1" dirty="0" err="1" smtClean="0">
                <a:latin typeface="ヒラギノ角ゴ Pro W3"/>
                <a:ea typeface="ヒラギノ角ゴ Pro W3"/>
                <a:cs typeface="ヒラギノ角ゴ Pro W3"/>
              </a:rPr>
              <a:t>Miyakawa</a:t>
            </a:r>
            <a:r>
              <a:rPr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, Ebisawa and Inoue</a:t>
            </a:r>
            <a:r>
              <a:rPr kumimoji="1"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 2012)</a:t>
            </a:r>
            <a:endParaRPr kumimoji="1" lang="ja-JP" altLang="en-US" sz="1600" b="1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55443" y="1703737"/>
            <a:ext cx="8708360" cy="101566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AGN luminosity and spectra do not vary significantly within ~a day. Variation of the </a:t>
            </a:r>
            <a:r>
              <a:rPr lang="en-US" altLang="ja-JP" sz="2000" b="1" i="1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partial covering fraction </a:t>
            </a:r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explain most of the observed spectral variations.</a:t>
            </a:r>
          </a:p>
        </p:txBody>
      </p:sp>
    </p:spTree>
    <p:extLst>
      <p:ext uri="{BB962C8B-B14F-4D97-AF65-F5344CB8AC3E}">
        <p14:creationId xmlns:p14="http://schemas.microsoft.com/office/powerpoint/2010/main" val="272781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 descr="mcg6_slic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0" y="2926081"/>
            <a:ext cx="5186645" cy="35947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正方形/長方形 8"/>
          <p:cNvSpPr/>
          <p:nvPr/>
        </p:nvSpPr>
        <p:spPr>
          <a:xfrm>
            <a:off x="0" y="0"/>
            <a:ext cx="9144000" cy="14351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5" name="フリーフォーム 34"/>
          <p:cNvSpPr>
            <a:spLocks noChangeAspect="1"/>
          </p:cNvSpPr>
          <p:nvPr/>
        </p:nvSpPr>
        <p:spPr>
          <a:xfrm>
            <a:off x="2104839" y="4530262"/>
            <a:ext cx="1412791" cy="1391819"/>
          </a:xfrm>
          <a:custGeom>
            <a:avLst/>
            <a:gdLst>
              <a:gd name="connsiteX0" fmla="*/ 0 w 1587405"/>
              <a:gd name="connsiteY0" fmla="*/ 1563841 h 1563841"/>
              <a:gd name="connsiteX1" fmla="*/ 65686 w 1587405"/>
              <a:gd name="connsiteY1" fmla="*/ 1476251 h 1563841"/>
              <a:gd name="connsiteX2" fmla="*/ 186110 w 1587405"/>
              <a:gd name="connsiteY2" fmla="*/ 1312020 h 1563841"/>
              <a:gd name="connsiteX3" fmla="*/ 306534 w 1587405"/>
              <a:gd name="connsiteY3" fmla="*/ 983559 h 1563841"/>
              <a:gd name="connsiteX4" fmla="*/ 514538 w 1587405"/>
              <a:gd name="connsiteY4" fmla="*/ 545610 h 1563841"/>
              <a:gd name="connsiteX5" fmla="*/ 722543 w 1587405"/>
              <a:gd name="connsiteY5" fmla="*/ 228098 h 1563841"/>
              <a:gd name="connsiteX6" fmla="*/ 875810 w 1587405"/>
              <a:gd name="connsiteY6" fmla="*/ 85765 h 1563841"/>
              <a:gd name="connsiteX7" fmla="*/ 985286 w 1587405"/>
              <a:gd name="connsiteY7" fmla="*/ 31021 h 1563841"/>
              <a:gd name="connsiteX8" fmla="*/ 1029077 w 1587405"/>
              <a:gd name="connsiteY8" fmla="*/ 9124 h 1563841"/>
              <a:gd name="connsiteX9" fmla="*/ 1138553 w 1587405"/>
              <a:gd name="connsiteY9" fmla="*/ 41970 h 1563841"/>
              <a:gd name="connsiteX10" fmla="*/ 1182343 w 1587405"/>
              <a:gd name="connsiteY10" fmla="*/ 260944 h 1563841"/>
              <a:gd name="connsiteX11" fmla="*/ 1204239 w 1587405"/>
              <a:gd name="connsiteY11" fmla="*/ 490867 h 1563841"/>
              <a:gd name="connsiteX12" fmla="*/ 1204239 w 1587405"/>
              <a:gd name="connsiteY12" fmla="*/ 567508 h 1563841"/>
              <a:gd name="connsiteX13" fmla="*/ 1215186 w 1587405"/>
              <a:gd name="connsiteY13" fmla="*/ 589405 h 1563841"/>
              <a:gd name="connsiteX14" fmla="*/ 1237081 w 1587405"/>
              <a:gd name="connsiteY14" fmla="*/ 611303 h 1563841"/>
              <a:gd name="connsiteX15" fmla="*/ 1280872 w 1587405"/>
              <a:gd name="connsiteY15" fmla="*/ 622251 h 1563841"/>
              <a:gd name="connsiteX16" fmla="*/ 1390348 w 1587405"/>
              <a:gd name="connsiteY16" fmla="*/ 622251 h 1563841"/>
              <a:gd name="connsiteX17" fmla="*/ 1423191 w 1587405"/>
              <a:gd name="connsiteY17" fmla="*/ 633200 h 1563841"/>
              <a:gd name="connsiteX18" fmla="*/ 1499824 w 1587405"/>
              <a:gd name="connsiteY18" fmla="*/ 676995 h 1563841"/>
              <a:gd name="connsiteX19" fmla="*/ 1587405 w 1587405"/>
              <a:gd name="connsiteY19" fmla="*/ 731739 h 1563841"/>
              <a:gd name="connsiteX20" fmla="*/ 1587405 w 1587405"/>
              <a:gd name="connsiteY20" fmla="*/ 731739 h 156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7405" h="1563841">
                <a:moveTo>
                  <a:pt x="0" y="1563841"/>
                </a:moveTo>
                <a:cubicBezTo>
                  <a:pt x="17334" y="1541031"/>
                  <a:pt x="34668" y="1518221"/>
                  <a:pt x="65686" y="1476251"/>
                </a:cubicBezTo>
                <a:cubicBezTo>
                  <a:pt x="96704" y="1434281"/>
                  <a:pt x="145969" y="1394135"/>
                  <a:pt x="186110" y="1312020"/>
                </a:cubicBezTo>
                <a:cubicBezTo>
                  <a:pt x="226251" y="1229905"/>
                  <a:pt x="251796" y="1111294"/>
                  <a:pt x="306534" y="983559"/>
                </a:cubicBezTo>
                <a:cubicBezTo>
                  <a:pt x="361272" y="855824"/>
                  <a:pt x="445203" y="671520"/>
                  <a:pt x="514538" y="545610"/>
                </a:cubicBezTo>
                <a:cubicBezTo>
                  <a:pt x="583873" y="419700"/>
                  <a:pt x="662331" y="304739"/>
                  <a:pt x="722543" y="228098"/>
                </a:cubicBezTo>
                <a:cubicBezTo>
                  <a:pt x="782755" y="151457"/>
                  <a:pt x="832020" y="118611"/>
                  <a:pt x="875810" y="85765"/>
                </a:cubicBezTo>
                <a:cubicBezTo>
                  <a:pt x="919600" y="52919"/>
                  <a:pt x="985286" y="31021"/>
                  <a:pt x="985286" y="31021"/>
                </a:cubicBezTo>
                <a:cubicBezTo>
                  <a:pt x="1010830" y="18248"/>
                  <a:pt x="1003533" y="7299"/>
                  <a:pt x="1029077" y="9124"/>
                </a:cubicBezTo>
                <a:cubicBezTo>
                  <a:pt x="1054621" y="10949"/>
                  <a:pt x="1113009" y="0"/>
                  <a:pt x="1138553" y="41970"/>
                </a:cubicBezTo>
                <a:cubicBezTo>
                  <a:pt x="1164097" y="83940"/>
                  <a:pt x="1171395" y="186128"/>
                  <a:pt x="1182343" y="260944"/>
                </a:cubicBezTo>
                <a:cubicBezTo>
                  <a:pt x="1193291" y="335760"/>
                  <a:pt x="1200590" y="439773"/>
                  <a:pt x="1204239" y="490867"/>
                </a:cubicBezTo>
                <a:cubicBezTo>
                  <a:pt x="1207888" y="541961"/>
                  <a:pt x="1202414" y="551085"/>
                  <a:pt x="1204239" y="567508"/>
                </a:cubicBezTo>
                <a:cubicBezTo>
                  <a:pt x="1206064" y="583931"/>
                  <a:pt x="1209712" y="582106"/>
                  <a:pt x="1215186" y="589405"/>
                </a:cubicBezTo>
                <a:cubicBezTo>
                  <a:pt x="1220660" y="596704"/>
                  <a:pt x="1226133" y="605829"/>
                  <a:pt x="1237081" y="611303"/>
                </a:cubicBezTo>
                <a:cubicBezTo>
                  <a:pt x="1248029" y="616777"/>
                  <a:pt x="1255328" y="620426"/>
                  <a:pt x="1280872" y="622251"/>
                </a:cubicBezTo>
                <a:cubicBezTo>
                  <a:pt x="1306416" y="624076"/>
                  <a:pt x="1366628" y="620426"/>
                  <a:pt x="1390348" y="622251"/>
                </a:cubicBezTo>
                <a:cubicBezTo>
                  <a:pt x="1414068" y="624076"/>
                  <a:pt x="1404945" y="624076"/>
                  <a:pt x="1423191" y="633200"/>
                </a:cubicBezTo>
                <a:cubicBezTo>
                  <a:pt x="1441437" y="642324"/>
                  <a:pt x="1472455" y="660572"/>
                  <a:pt x="1499824" y="676995"/>
                </a:cubicBezTo>
                <a:cubicBezTo>
                  <a:pt x="1527193" y="693418"/>
                  <a:pt x="1587405" y="731739"/>
                  <a:pt x="1587405" y="731739"/>
                </a:cubicBezTo>
                <a:lnTo>
                  <a:pt x="1587405" y="731739"/>
                </a:lnTo>
              </a:path>
            </a:pathLst>
          </a:custGeom>
          <a:ln w="63500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/>
          <p:cNvSpPr>
            <a:spLocks noChangeAspect="1"/>
          </p:cNvSpPr>
          <p:nvPr/>
        </p:nvSpPr>
        <p:spPr>
          <a:xfrm>
            <a:off x="4580337" y="4815986"/>
            <a:ext cx="487167" cy="389775"/>
          </a:xfrm>
          <a:custGeom>
            <a:avLst/>
            <a:gdLst>
              <a:gd name="connsiteX0" fmla="*/ 0 w 547381"/>
              <a:gd name="connsiteY0" fmla="*/ 0 h 437948"/>
              <a:gd name="connsiteX1" fmla="*/ 547381 w 547381"/>
              <a:gd name="connsiteY1" fmla="*/ 437948 h 437948"/>
              <a:gd name="connsiteX2" fmla="*/ 547381 w 547381"/>
              <a:gd name="connsiteY2" fmla="*/ 437948 h 43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381" h="437948">
                <a:moveTo>
                  <a:pt x="0" y="0"/>
                </a:moveTo>
                <a:lnTo>
                  <a:pt x="547381" y="437948"/>
                </a:lnTo>
                <a:lnTo>
                  <a:pt x="547381" y="437948"/>
                </a:lnTo>
              </a:path>
            </a:pathLst>
          </a:custGeom>
          <a:ln w="6350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/>
          <p:cNvSpPr>
            <a:spLocks noChangeAspect="1"/>
          </p:cNvSpPr>
          <p:nvPr/>
        </p:nvSpPr>
        <p:spPr>
          <a:xfrm>
            <a:off x="674366" y="3515973"/>
            <a:ext cx="2952245" cy="1434042"/>
          </a:xfrm>
          <a:custGeom>
            <a:avLst/>
            <a:gdLst>
              <a:gd name="connsiteX0" fmla="*/ 0 w 3317129"/>
              <a:gd name="connsiteY0" fmla="*/ 111311 h 1611285"/>
              <a:gd name="connsiteX1" fmla="*/ 251795 w 3317129"/>
              <a:gd name="connsiteY1" fmla="*/ 12773 h 1611285"/>
              <a:gd name="connsiteX2" fmla="*/ 525485 w 3317129"/>
              <a:gd name="connsiteY2" fmla="*/ 34670 h 1611285"/>
              <a:gd name="connsiteX3" fmla="*/ 689700 w 3317129"/>
              <a:gd name="connsiteY3" fmla="*/ 78465 h 1611285"/>
              <a:gd name="connsiteX4" fmla="*/ 886757 w 3317129"/>
              <a:gd name="connsiteY4" fmla="*/ 209850 h 1611285"/>
              <a:gd name="connsiteX5" fmla="*/ 974338 w 3317129"/>
              <a:gd name="connsiteY5" fmla="*/ 286491 h 1611285"/>
              <a:gd name="connsiteX6" fmla="*/ 1007181 w 3317129"/>
              <a:gd name="connsiteY6" fmla="*/ 286491 h 1611285"/>
              <a:gd name="connsiteX7" fmla="*/ 1029076 w 3317129"/>
              <a:gd name="connsiteY7" fmla="*/ 275542 h 1611285"/>
              <a:gd name="connsiteX8" fmla="*/ 1072866 w 3317129"/>
              <a:gd name="connsiteY8" fmla="*/ 264593 h 1611285"/>
              <a:gd name="connsiteX9" fmla="*/ 1149500 w 3317129"/>
              <a:gd name="connsiteY9" fmla="*/ 308388 h 1611285"/>
              <a:gd name="connsiteX10" fmla="*/ 1215185 w 3317129"/>
              <a:gd name="connsiteY10" fmla="*/ 417875 h 1611285"/>
              <a:gd name="connsiteX11" fmla="*/ 1302766 w 3317129"/>
              <a:gd name="connsiteY11" fmla="*/ 439773 h 1611285"/>
              <a:gd name="connsiteX12" fmla="*/ 1631195 w 3317129"/>
              <a:gd name="connsiteY12" fmla="*/ 461670 h 1611285"/>
              <a:gd name="connsiteX13" fmla="*/ 2047205 w 3317129"/>
              <a:gd name="connsiteY13" fmla="*/ 571157 h 1611285"/>
              <a:gd name="connsiteX14" fmla="*/ 2485109 w 3317129"/>
              <a:gd name="connsiteY14" fmla="*/ 702542 h 1611285"/>
              <a:gd name="connsiteX15" fmla="*/ 2769748 w 3317129"/>
              <a:gd name="connsiteY15" fmla="*/ 899619 h 1611285"/>
              <a:gd name="connsiteX16" fmla="*/ 3010595 w 3317129"/>
              <a:gd name="connsiteY16" fmla="*/ 1151439 h 1611285"/>
              <a:gd name="connsiteX17" fmla="*/ 3317129 w 3317129"/>
              <a:gd name="connsiteY17" fmla="*/ 1611285 h 161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17129" h="1611285">
                <a:moveTo>
                  <a:pt x="0" y="111311"/>
                </a:moveTo>
                <a:cubicBezTo>
                  <a:pt x="82107" y="68428"/>
                  <a:pt x="164214" y="25546"/>
                  <a:pt x="251795" y="12773"/>
                </a:cubicBezTo>
                <a:cubicBezTo>
                  <a:pt x="339376" y="0"/>
                  <a:pt x="452501" y="23721"/>
                  <a:pt x="525485" y="34670"/>
                </a:cubicBezTo>
                <a:cubicBezTo>
                  <a:pt x="598469" y="45619"/>
                  <a:pt x="629488" y="49268"/>
                  <a:pt x="689700" y="78465"/>
                </a:cubicBezTo>
                <a:cubicBezTo>
                  <a:pt x="749912" y="107662"/>
                  <a:pt x="839317" y="175179"/>
                  <a:pt x="886757" y="209850"/>
                </a:cubicBezTo>
                <a:cubicBezTo>
                  <a:pt x="934197" y="244521"/>
                  <a:pt x="954267" y="273718"/>
                  <a:pt x="974338" y="286491"/>
                </a:cubicBezTo>
                <a:cubicBezTo>
                  <a:pt x="994409" y="299264"/>
                  <a:pt x="998058" y="288316"/>
                  <a:pt x="1007181" y="286491"/>
                </a:cubicBezTo>
                <a:cubicBezTo>
                  <a:pt x="1016304" y="284666"/>
                  <a:pt x="1018129" y="279192"/>
                  <a:pt x="1029076" y="275542"/>
                </a:cubicBezTo>
                <a:cubicBezTo>
                  <a:pt x="1040024" y="271892"/>
                  <a:pt x="1052795" y="259119"/>
                  <a:pt x="1072866" y="264593"/>
                </a:cubicBezTo>
                <a:cubicBezTo>
                  <a:pt x="1092937" y="270067"/>
                  <a:pt x="1125780" y="282841"/>
                  <a:pt x="1149500" y="308388"/>
                </a:cubicBezTo>
                <a:cubicBezTo>
                  <a:pt x="1173220" y="333935"/>
                  <a:pt x="1189641" y="395978"/>
                  <a:pt x="1215185" y="417875"/>
                </a:cubicBezTo>
                <a:cubicBezTo>
                  <a:pt x="1240729" y="439773"/>
                  <a:pt x="1233431" y="432474"/>
                  <a:pt x="1302766" y="439773"/>
                </a:cubicBezTo>
                <a:cubicBezTo>
                  <a:pt x="1372101" y="447072"/>
                  <a:pt x="1507122" y="439773"/>
                  <a:pt x="1631195" y="461670"/>
                </a:cubicBezTo>
                <a:cubicBezTo>
                  <a:pt x="1755268" y="483567"/>
                  <a:pt x="1904886" y="531012"/>
                  <a:pt x="2047205" y="571157"/>
                </a:cubicBezTo>
                <a:cubicBezTo>
                  <a:pt x="2189524" y="611302"/>
                  <a:pt x="2364685" y="647798"/>
                  <a:pt x="2485109" y="702542"/>
                </a:cubicBezTo>
                <a:cubicBezTo>
                  <a:pt x="2605533" y="757286"/>
                  <a:pt x="2682167" y="824803"/>
                  <a:pt x="2769748" y="899619"/>
                </a:cubicBezTo>
                <a:cubicBezTo>
                  <a:pt x="2857329" y="974435"/>
                  <a:pt x="2919365" y="1032828"/>
                  <a:pt x="3010595" y="1151439"/>
                </a:cubicBezTo>
                <a:cubicBezTo>
                  <a:pt x="3101825" y="1270050"/>
                  <a:pt x="3317129" y="1611285"/>
                  <a:pt x="3317129" y="1611285"/>
                </a:cubicBezTo>
              </a:path>
            </a:pathLst>
          </a:cu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/>
          <p:cNvSpPr>
            <a:spLocks noChangeAspect="1"/>
          </p:cNvSpPr>
          <p:nvPr/>
        </p:nvSpPr>
        <p:spPr>
          <a:xfrm>
            <a:off x="4537669" y="5409099"/>
            <a:ext cx="565112" cy="399518"/>
          </a:xfrm>
          <a:custGeom>
            <a:avLst/>
            <a:gdLst>
              <a:gd name="connsiteX0" fmla="*/ 0 w 634962"/>
              <a:gd name="connsiteY0" fmla="*/ 0 h 448897"/>
              <a:gd name="connsiteX1" fmla="*/ 634962 w 634962"/>
              <a:gd name="connsiteY1" fmla="*/ 448897 h 448897"/>
              <a:gd name="connsiteX2" fmla="*/ 634962 w 634962"/>
              <a:gd name="connsiteY2" fmla="*/ 448897 h 44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962" h="448897">
                <a:moveTo>
                  <a:pt x="0" y="0"/>
                </a:moveTo>
                <a:lnTo>
                  <a:pt x="634962" y="448897"/>
                </a:lnTo>
                <a:lnTo>
                  <a:pt x="634962" y="448897"/>
                </a:lnTo>
              </a:path>
            </a:pathLst>
          </a:cu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6339259" y="3480623"/>
            <a:ext cx="1677247" cy="167724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6642484" y="4625969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7253098" y="4461606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6485415" y="4122183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6879014" y="4210346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7253098" y="3854872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7545198" y="4104440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7067842" y="4697487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6733914" y="3556823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スライド番号プレースホル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203-4387-7942-BF1E-70A1D9A2C195}" type="slidenum">
              <a:rPr lang="ja-JP" altLang="en-US" smtClean="0"/>
              <a:pPr/>
              <a:t>28</a:t>
            </a:fld>
            <a:endParaRPr lang="ja-JP" altLang="en-US"/>
          </a:p>
        </p:txBody>
      </p:sp>
      <p:sp>
        <p:nvSpPr>
          <p:cNvPr id="27" name="タイトル 61"/>
          <p:cNvSpPr txBox="1">
            <a:spLocks/>
          </p:cNvSpPr>
          <p:nvPr/>
        </p:nvSpPr>
        <p:spPr>
          <a:xfrm>
            <a:off x="-10948" y="526465"/>
            <a:ext cx="8229600" cy="699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ヒラギノ角ゴ Pro W3"/>
                <a:ea typeface="ヒラギノ角ゴ Pro W3"/>
                <a:cs typeface="ヒラギノ角ゴ Pro W3"/>
              </a:rPr>
              <a:t>Variable Double Partial Covering Model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015414" y="5959884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Covering fraction varies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6920" y="6424788"/>
            <a:ext cx="5393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MCG-6-30-15 (</a:t>
            </a:r>
            <a:r>
              <a:rPr lang="en-US" altLang="ja-JP" sz="1600" b="1" dirty="0" err="1" smtClean="0">
                <a:latin typeface="ヒラギノ角ゴ Pro W3"/>
                <a:ea typeface="ヒラギノ角ゴ Pro W3"/>
                <a:cs typeface="ヒラギノ角ゴ Pro W3"/>
              </a:rPr>
              <a:t>Miyakawa</a:t>
            </a:r>
            <a:r>
              <a:rPr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, Ebisawa and Inoue</a:t>
            </a:r>
            <a:r>
              <a:rPr kumimoji="1"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 2012)</a:t>
            </a:r>
            <a:endParaRPr kumimoji="1" lang="ja-JP" altLang="en-US" sz="1600" b="1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55443" y="1703737"/>
            <a:ext cx="8708360" cy="101566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AGN luminosity and spectra do not vary significantly within ~a day. Variation of the </a:t>
            </a:r>
            <a:r>
              <a:rPr lang="en-US" altLang="ja-JP" sz="2000" b="1" i="1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partial covering fraction </a:t>
            </a:r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explain most of the observed spectral variations.</a:t>
            </a:r>
          </a:p>
        </p:txBody>
      </p:sp>
    </p:spTree>
    <p:extLst>
      <p:ext uri="{BB962C8B-B14F-4D97-AF65-F5344CB8AC3E}">
        <p14:creationId xmlns:p14="http://schemas.microsoft.com/office/powerpoint/2010/main" val="994547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 descr="mcg6_slic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0" y="2926081"/>
            <a:ext cx="5186645" cy="35947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正方形/長方形 8"/>
          <p:cNvSpPr/>
          <p:nvPr/>
        </p:nvSpPr>
        <p:spPr>
          <a:xfrm>
            <a:off x="0" y="0"/>
            <a:ext cx="9144000" cy="14351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5" name="フリーフォーム 34"/>
          <p:cNvSpPr>
            <a:spLocks noChangeAspect="1"/>
          </p:cNvSpPr>
          <p:nvPr/>
        </p:nvSpPr>
        <p:spPr>
          <a:xfrm>
            <a:off x="2104839" y="4708062"/>
            <a:ext cx="1412791" cy="1391819"/>
          </a:xfrm>
          <a:custGeom>
            <a:avLst/>
            <a:gdLst>
              <a:gd name="connsiteX0" fmla="*/ 0 w 1587405"/>
              <a:gd name="connsiteY0" fmla="*/ 1563841 h 1563841"/>
              <a:gd name="connsiteX1" fmla="*/ 65686 w 1587405"/>
              <a:gd name="connsiteY1" fmla="*/ 1476251 h 1563841"/>
              <a:gd name="connsiteX2" fmla="*/ 186110 w 1587405"/>
              <a:gd name="connsiteY2" fmla="*/ 1312020 h 1563841"/>
              <a:gd name="connsiteX3" fmla="*/ 306534 w 1587405"/>
              <a:gd name="connsiteY3" fmla="*/ 983559 h 1563841"/>
              <a:gd name="connsiteX4" fmla="*/ 514538 w 1587405"/>
              <a:gd name="connsiteY4" fmla="*/ 545610 h 1563841"/>
              <a:gd name="connsiteX5" fmla="*/ 722543 w 1587405"/>
              <a:gd name="connsiteY5" fmla="*/ 228098 h 1563841"/>
              <a:gd name="connsiteX6" fmla="*/ 875810 w 1587405"/>
              <a:gd name="connsiteY6" fmla="*/ 85765 h 1563841"/>
              <a:gd name="connsiteX7" fmla="*/ 985286 w 1587405"/>
              <a:gd name="connsiteY7" fmla="*/ 31021 h 1563841"/>
              <a:gd name="connsiteX8" fmla="*/ 1029077 w 1587405"/>
              <a:gd name="connsiteY8" fmla="*/ 9124 h 1563841"/>
              <a:gd name="connsiteX9" fmla="*/ 1138553 w 1587405"/>
              <a:gd name="connsiteY9" fmla="*/ 41970 h 1563841"/>
              <a:gd name="connsiteX10" fmla="*/ 1182343 w 1587405"/>
              <a:gd name="connsiteY10" fmla="*/ 260944 h 1563841"/>
              <a:gd name="connsiteX11" fmla="*/ 1204239 w 1587405"/>
              <a:gd name="connsiteY11" fmla="*/ 490867 h 1563841"/>
              <a:gd name="connsiteX12" fmla="*/ 1204239 w 1587405"/>
              <a:gd name="connsiteY12" fmla="*/ 567508 h 1563841"/>
              <a:gd name="connsiteX13" fmla="*/ 1215186 w 1587405"/>
              <a:gd name="connsiteY13" fmla="*/ 589405 h 1563841"/>
              <a:gd name="connsiteX14" fmla="*/ 1237081 w 1587405"/>
              <a:gd name="connsiteY14" fmla="*/ 611303 h 1563841"/>
              <a:gd name="connsiteX15" fmla="*/ 1280872 w 1587405"/>
              <a:gd name="connsiteY15" fmla="*/ 622251 h 1563841"/>
              <a:gd name="connsiteX16" fmla="*/ 1390348 w 1587405"/>
              <a:gd name="connsiteY16" fmla="*/ 622251 h 1563841"/>
              <a:gd name="connsiteX17" fmla="*/ 1423191 w 1587405"/>
              <a:gd name="connsiteY17" fmla="*/ 633200 h 1563841"/>
              <a:gd name="connsiteX18" fmla="*/ 1499824 w 1587405"/>
              <a:gd name="connsiteY18" fmla="*/ 676995 h 1563841"/>
              <a:gd name="connsiteX19" fmla="*/ 1587405 w 1587405"/>
              <a:gd name="connsiteY19" fmla="*/ 731739 h 1563841"/>
              <a:gd name="connsiteX20" fmla="*/ 1587405 w 1587405"/>
              <a:gd name="connsiteY20" fmla="*/ 731739 h 156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7405" h="1563841">
                <a:moveTo>
                  <a:pt x="0" y="1563841"/>
                </a:moveTo>
                <a:cubicBezTo>
                  <a:pt x="17334" y="1541031"/>
                  <a:pt x="34668" y="1518221"/>
                  <a:pt x="65686" y="1476251"/>
                </a:cubicBezTo>
                <a:cubicBezTo>
                  <a:pt x="96704" y="1434281"/>
                  <a:pt x="145969" y="1394135"/>
                  <a:pt x="186110" y="1312020"/>
                </a:cubicBezTo>
                <a:cubicBezTo>
                  <a:pt x="226251" y="1229905"/>
                  <a:pt x="251796" y="1111294"/>
                  <a:pt x="306534" y="983559"/>
                </a:cubicBezTo>
                <a:cubicBezTo>
                  <a:pt x="361272" y="855824"/>
                  <a:pt x="445203" y="671520"/>
                  <a:pt x="514538" y="545610"/>
                </a:cubicBezTo>
                <a:cubicBezTo>
                  <a:pt x="583873" y="419700"/>
                  <a:pt x="662331" y="304739"/>
                  <a:pt x="722543" y="228098"/>
                </a:cubicBezTo>
                <a:cubicBezTo>
                  <a:pt x="782755" y="151457"/>
                  <a:pt x="832020" y="118611"/>
                  <a:pt x="875810" y="85765"/>
                </a:cubicBezTo>
                <a:cubicBezTo>
                  <a:pt x="919600" y="52919"/>
                  <a:pt x="985286" y="31021"/>
                  <a:pt x="985286" y="31021"/>
                </a:cubicBezTo>
                <a:cubicBezTo>
                  <a:pt x="1010830" y="18248"/>
                  <a:pt x="1003533" y="7299"/>
                  <a:pt x="1029077" y="9124"/>
                </a:cubicBezTo>
                <a:cubicBezTo>
                  <a:pt x="1054621" y="10949"/>
                  <a:pt x="1113009" y="0"/>
                  <a:pt x="1138553" y="41970"/>
                </a:cubicBezTo>
                <a:cubicBezTo>
                  <a:pt x="1164097" y="83940"/>
                  <a:pt x="1171395" y="186128"/>
                  <a:pt x="1182343" y="260944"/>
                </a:cubicBezTo>
                <a:cubicBezTo>
                  <a:pt x="1193291" y="335760"/>
                  <a:pt x="1200590" y="439773"/>
                  <a:pt x="1204239" y="490867"/>
                </a:cubicBezTo>
                <a:cubicBezTo>
                  <a:pt x="1207888" y="541961"/>
                  <a:pt x="1202414" y="551085"/>
                  <a:pt x="1204239" y="567508"/>
                </a:cubicBezTo>
                <a:cubicBezTo>
                  <a:pt x="1206064" y="583931"/>
                  <a:pt x="1209712" y="582106"/>
                  <a:pt x="1215186" y="589405"/>
                </a:cubicBezTo>
                <a:cubicBezTo>
                  <a:pt x="1220660" y="596704"/>
                  <a:pt x="1226133" y="605829"/>
                  <a:pt x="1237081" y="611303"/>
                </a:cubicBezTo>
                <a:cubicBezTo>
                  <a:pt x="1248029" y="616777"/>
                  <a:pt x="1255328" y="620426"/>
                  <a:pt x="1280872" y="622251"/>
                </a:cubicBezTo>
                <a:cubicBezTo>
                  <a:pt x="1306416" y="624076"/>
                  <a:pt x="1366628" y="620426"/>
                  <a:pt x="1390348" y="622251"/>
                </a:cubicBezTo>
                <a:cubicBezTo>
                  <a:pt x="1414068" y="624076"/>
                  <a:pt x="1404945" y="624076"/>
                  <a:pt x="1423191" y="633200"/>
                </a:cubicBezTo>
                <a:cubicBezTo>
                  <a:pt x="1441437" y="642324"/>
                  <a:pt x="1472455" y="660572"/>
                  <a:pt x="1499824" y="676995"/>
                </a:cubicBezTo>
                <a:cubicBezTo>
                  <a:pt x="1527193" y="693418"/>
                  <a:pt x="1587405" y="731739"/>
                  <a:pt x="1587405" y="731739"/>
                </a:cubicBezTo>
                <a:lnTo>
                  <a:pt x="1587405" y="731739"/>
                </a:lnTo>
              </a:path>
            </a:pathLst>
          </a:custGeom>
          <a:ln w="63500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/>
          <p:cNvSpPr>
            <a:spLocks noChangeAspect="1"/>
          </p:cNvSpPr>
          <p:nvPr/>
        </p:nvSpPr>
        <p:spPr>
          <a:xfrm>
            <a:off x="4580337" y="4993786"/>
            <a:ext cx="487167" cy="389775"/>
          </a:xfrm>
          <a:custGeom>
            <a:avLst/>
            <a:gdLst>
              <a:gd name="connsiteX0" fmla="*/ 0 w 547381"/>
              <a:gd name="connsiteY0" fmla="*/ 0 h 437948"/>
              <a:gd name="connsiteX1" fmla="*/ 547381 w 547381"/>
              <a:gd name="connsiteY1" fmla="*/ 437948 h 437948"/>
              <a:gd name="connsiteX2" fmla="*/ 547381 w 547381"/>
              <a:gd name="connsiteY2" fmla="*/ 437948 h 43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381" h="437948">
                <a:moveTo>
                  <a:pt x="0" y="0"/>
                </a:moveTo>
                <a:lnTo>
                  <a:pt x="547381" y="437948"/>
                </a:lnTo>
                <a:lnTo>
                  <a:pt x="547381" y="437948"/>
                </a:lnTo>
              </a:path>
            </a:pathLst>
          </a:custGeom>
          <a:ln w="6350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/>
          <p:cNvSpPr>
            <a:spLocks noChangeAspect="1"/>
          </p:cNvSpPr>
          <p:nvPr/>
        </p:nvSpPr>
        <p:spPr>
          <a:xfrm>
            <a:off x="674366" y="3376273"/>
            <a:ext cx="2952245" cy="1434042"/>
          </a:xfrm>
          <a:custGeom>
            <a:avLst/>
            <a:gdLst>
              <a:gd name="connsiteX0" fmla="*/ 0 w 3317129"/>
              <a:gd name="connsiteY0" fmla="*/ 111311 h 1611285"/>
              <a:gd name="connsiteX1" fmla="*/ 251795 w 3317129"/>
              <a:gd name="connsiteY1" fmla="*/ 12773 h 1611285"/>
              <a:gd name="connsiteX2" fmla="*/ 525485 w 3317129"/>
              <a:gd name="connsiteY2" fmla="*/ 34670 h 1611285"/>
              <a:gd name="connsiteX3" fmla="*/ 689700 w 3317129"/>
              <a:gd name="connsiteY3" fmla="*/ 78465 h 1611285"/>
              <a:gd name="connsiteX4" fmla="*/ 886757 w 3317129"/>
              <a:gd name="connsiteY4" fmla="*/ 209850 h 1611285"/>
              <a:gd name="connsiteX5" fmla="*/ 974338 w 3317129"/>
              <a:gd name="connsiteY5" fmla="*/ 286491 h 1611285"/>
              <a:gd name="connsiteX6" fmla="*/ 1007181 w 3317129"/>
              <a:gd name="connsiteY6" fmla="*/ 286491 h 1611285"/>
              <a:gd name="connsiteX7" fmla="*/ 1029076 w 3317129"/>
              <a:gd name="connsiteY7" fmla="*/ 275542 h 1611285"/>
              <a:gd name="connsiteX8" fmla="*/ 1072866 w 3317129"/>
              <a:gd name="connsiteY8" fmla="*/ 264593 h 1611285"/>
              <a:gd name="connsiteX9" fmla="*/ 1149500 w 3317129"/>
              <a:gd name="connsiteY9" fmla="*/ 308388 h 1611285"/>
              <a:gd name="connsiteX10" fmla="*/ 1215185 w 3317129"/>
              <a:gd name="connsiteY10" fmla="*/ 417875 h 1611285"/>
              <a:gd name="connsiteX11" fmla="*/ 1302766 w 3317129"/>
              <a:gd name="connsiteY11" fmla="*/ 439773 h 1611285"/>
              <a:gd name="connsiteX12" fmla="*/ 1631195 w 3317129"/>
              <a:gd name="connsiteY12" fmla="*/ 461670 h 1611285"/>
              <a:gd name="connsiteX13" fmla="*/ 2047205 w 3317129"/>
              <a:gd name="connsiteY13" fmla="*/ 571157 h 1611285"/>
              <a:gd name="connsiteX14" fmla="*/ 2485109 w 3317129"/>
              <a:gd name="connsiteY14" fmla="*/ 702542 h 1611285"/>
              <a:gd name="connsiteX15" fmla="*/ 2769748 w 3317129"/>
              <a:gd name="connsiteY15" fmla="*/ 899619 h 1611285"/>
              <a:gd name="connsiteX16" fmla="*/ 3010595 w 3317129"/>
              <a:gd name="connsiteY16" fmla="*/ 1151439 h 1611285"/>
              <a:gd name="connsiteX17" fmla="*/ 3317129 w 3317129"/>
              <a:gd name="connsiteY17" fmla="*/ 1611285 h 161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17129" h="1611285">
                <a:moveTo>
                  <a:pt x="0" y="111311"/>
                </a:moveTo>
                <a:cubicBezTo>
                  <a:pt x="82107" y="68428"/>
                  <a:pt x="164214" y="25546"/>
                  <a:pt x="251795" y="12773"/>
                </a:cubicBezTo>
                <a:cubicBezTo>
                  <a:pt x="339376" y="0"/>
                  <a:pt x="452501" y="23721"/>
                  <a:pt x="525485" y="34670"/>
                </a:cubicBezTo>
                <a:cubicBezTo>
                  <a:pt x="598469" y="45619"/>
                  <a:pt x="629488" y="49268"/>
                  <a:pt x="689700" y="78465"/>
                </a:cubicBezTo>
                <a:cubicBezTo>
                  <a:pt x="749912" y="107662"/>
                  <a:pt x="839317" y="175179"/>
                  <a:pt x="886757" y="209850"/>
                </a:cubicBezTo>
                <a:cubicBezTo>
                  <a:pt x="934197" y="244521"/>
                  <a:pt x="954267" y="273718"/>
                  <a:pt x="974338" y="286491"/>
                </a:cubicBezTo>
                <a:cubicBezTo>
                  <a:pt x="994409" y="299264"/>
                  <a:pt x="998058" y="288316"/>
                  <a:pt x="1007181" y="286491"/>
                </a:cubicBezTo>
                <a:cubicBezTo>
                  <a:pt x="1016304" y="284666"/>
                  <a:pt x="1018129" y="279192"/>
                  <a:pt x="1029076" y="275542"/>
                </a:cubicBezTo>
                <a:cubicBezTo>
                  <a:pt x="1040024" y="271892"/>
                  <a:pt x="1052795" y="259119"/>
                  <a:pt x="1072866" y="264593"/>
                </a:cubicBezTo>
                <a:cubicBezTo>
                  <a:pt x="1092937" y="270067"/>
                  <a:pt x="1125780" y="282841"/>
                  <a:pt x="1149500" y="308388"/>
                </a:cubicBezTo>
                <a:cubicBezTo>
                  <a:pt x="1173220" y="333935"/>
                  <a:pt x="1189641" y="395978"/>
                  <a:pt x="1215185" y="417875"/>
                </a:cubicBezTo>
                <a:cubicBezTo>
                  <a:pt x="1240729" y="439773"/>
                  <a:pt x="1233431" y="432474"/>
                  <a:pt x="1302766" y="439773"/>
                </a:cubicBezTo>
                <a:cubicBezTo>
                  <a:pt x="1372101" y="447072"/>
                  <a:pt x="1507122" y="439773"/>
                  <a:pt x="1631195" y="461670"/>
                </a:cubicBezTo>
                <a:cubicBezTo>
                  <a:pt x="1755268" y="483567"/>
                  <a:pt x="1904886" y="531012"/>
                  <a:pt x="2047205" y="571157"/>
                </a:cubicBezTo>
                <a:cubicBezTo>
                  <a:pt x="2189524" y="611302"/>
                  <a:pt x="2364685" y="647798"/>
                  <a:pt x="2485109" y="702542"/>
                </a:cubicBezTo>
                <a:cubicBezTo>
                  <a:pt x="2605533" y="757286"/>
                  <a:pt x="2682167" y="824803"/>
                  <a:pt x="2769748" y="899619"/>
                </a:cubicBezTo>
                <a:cubicBezTo>
                  <a:pt x="2857329" y="974435"/>
                  <a:pt x="2919365" y="1032828"/>
                  <a:pt x="3010595" y="1151439"/>
                </a:cubicBezTo>
                <a:cubicBezTo>
                  <a:pt x="3101825" y="1270050"/>
                  <a:pt x="3317129" y="1611285"/>
                  <a:pt x="3317129" y="1611285"/>
                </a:cubicBezTo>
              </a:path>
            </a:pathLst>
          </a:cu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/>
          <p:cNvSpPr>
            <a:spLocks noChangeAspect="1"/>
          </p:cNvSpPr>
          <p:nvPr/>
        </p:nvSpPr>
        <p:spPr>
          <a:xfrm>
            <a:off x="4537669" y="5269399"/>
            <a:ext cx="565112" cy="399518"/>
          </a:xfrm>
          <a:custGeom>
            <a:avLst/>
            <a:gdLst>
              <a:gd name="connsiteX0" fmla="*/ 0 w 634962"/>
              <a:gd name="connsiteY0" fmla="*/ 0 h 448897"/>
              <a:gd name="connsiteX1" fmla="*/ 634962 w 634962"/>
              <a:gd name="connsiteY1" fmla="*/ 448897 h 448897"/>
              <a:gd name="connsiteX2" fmla="*/ 634962 w 634962"/>
              <a:gd name="connsiteY2" fmla="*/ 448897 h 44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962" h="448897">
                <a:moveTo>
                  <a:pt x="0" y="0"/>
                </a:moveTo>
                <a:lnTo>
                  <a:pt x="634962" y="448897"/>
                </a:lnTo>
                <a:lnTo>
                  <a:pt x="634962" y="448897"/>
                </a:lnTo>
              </a:path>
            </a:pathLst>
          </a:cu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6339259" y="3480623"/>
            <a:ext cx="1677247" cy="167724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477384" y="4752969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7265798" y="4436206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6612415" y="3957083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6828214" y="4261146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7418198" y="3715172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7646798" y="4117140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7067842" y="4811787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6543414" y="3556823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015414" y="5959884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Covering fraction varies</a:t>
            </a:r>
            <a:endParaRPr kumimoji="1" lang="ja-JP" altLang="en-US" dirty="0"/>
          </a:p>
        </p:txBody>
      </p:sp>
      <p:sp>
        <p:nvSpPr>
          <p:cNvPr id="25" name="スライド番号プレースホル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203-4387-7942-BF1E-70A1D9A2C195}" type="slidenum">
              <a:rPr lang="ja-JP" altLang="en-US" smtClean="0"/>
              <a:pPr/>
              <a:t>29</a:t>
            </a:fld>
            <a:endParaRPr lang="ja-JP" altLang="en-US"/>
          </a:p>
        </p:txBody>
      </p:sp>
      <p:sp>
        <p:nvSpPr>
          <p:cNvPr id="27" name="タイトル 61"/>
          <p:cNvSpPr txBox="1">
            <a:spLocks/>
          </p:cNvSpPr>
          <p:nvPr/>
        </p:nvSpPr>
        <p:spPr>
          <a:xfrm>
            <a:off x="-10948" y="526465"/>
            <a:ext cx="8229600" cy="699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ヒラギノ角ゴ Pro W3"/>
                <a:ea typeface="ヒラギノ角ゴ Pro W3"/>
                <a:cs typeface="ヒラギノ角ゴ Pro W3"/>
              </a:rPr>
              <a:t>Variable Double Partial Covering Model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6920" y="6424788"/>
            <a:ext cx="5393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MCG-6-30-15 (</a:t>
            </a:r>
            <a:r>
              <a:rPr lang="en-US" altLang="ja-JP" sz="1600" b="1" dirty="0" err="1" smtClean="0">
                <a:latin typeface="ヒラギノ角ゴ Pro W3"/>
                <a:ea typeface="ヒラギノ角ゴ Pro W3"/>
                <a:cs typeface="ヒラギノ角ゴ Pro W3"/>
              </a:rPr>
              <a:t>Miyakawa</a:t>
            </a:r>
            <a:r>
              <a:rPr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, Ebisawa and Inoue</a:t>
            </a:r>
            <a:r>
              <a:rPr kumimoji="1"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 2012)</a:t>
            </a:r>
            <a:endParaRPr kumimoji="1" lang="ja-JP" altLang="en-US" sz="1600" b="1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5443" y="1703737"/>
            <a:ext cx="8708360" cy="101566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AGN luminosity and spectra do not vary significantly within ~a day. Variation of the </a:t>
            </a:r>
            <a:r>
              <a:rPr lang="en-US" altLang="ja-JP" sz="2000" b="1" i="1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partial covering fraction </a:t>
            </a:r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explain most of the observed spectral variations.</a:t>
            </a:r>
          </a:p>
        </p:txBody>
      </p:sp>
    </p:spTree>
    <p:extLst>
      <p:ext uri="{BB962C8B-B14F-4D97-AF65-F5344CB8AC3E}">
        <p14:creationId xmlns:p14="http://schemas.microsoft.com/office/powerpoint/2010/main" val="35383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9791" y="527950"/>
            <a:ext cx="8805069" cy="5484062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Related Papers:</a:t>
            </a:r>
            <a:endParaRPr kumimoji="1"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 smtClean="0"/>
              <a:t>Inoue, </a:t>
            </a:r>
            <a:r>
              <a:rPr lang="en-US" altLang="ja-JP" dirty="0" err="1" smtClean="0"/>
              <a:t>Miyakawa</a:t>
            </a:r>
            <a:r>
              <a:rPr lang="en-US" altLang="ja-JP" dirty="0" smtClean="0"/>
              <a:t> and Ebisawa, 2011, PASJ, 63S, 669</a:t>
            </a:r>
          </a:p>
          <a:p>
            <a:pPr marL="1371600" lvl="2" indent="-514350"/>
            <a:r>
              <a:rPr lang="en-US" altLang="ja-JP" dirty="0" smtClean="0"/>
              <a:t>Methods and application to Suzaku </a:t>
            </a:r>
            <a:r>
              <a:rPr lang="en-US" altLang="ja-JP" dirty="0" smtClean="0">
                <a:solidFill>
                  <a:srgbClr val="FF0000"/>
                </a:solidFill>
              </a:rPr>
              <a:t>MCG-6-30-15</a:t>
            </a:r>
          </a:p>
          <a:p>
            <a:pPr marL="971550" lvl="1" indent="-514350">
              <a:buFont typeface="+mj-lt"/>
              <a:buAutoNum type="arabicPeriod"/>
            </a:pPr>
            <a:r>
              <a:rPr kumimoji="1" lang="en-US" altLang="ja-JP" dirty="0" err="1" smtClean="0"/>
              <a:t>Miyakawa</a:t>
            </a:r>
            <a:r>
              <a:rPr kumimoji="1" lang="en-US" altLang="ja-JP" dirty="0" smtClean="0"/>
              <a:t>, Ebisawa and Inoue, 2012, PASJ, 64, 140</a:t>
            </a:r>
          </a:p>
          <a:p>
            <a:pPr marL="1371600" lvl="2" indent="-514350"/>
            <a:r>
              <a:rPr lang="en-US" altLang="ja-JP" dirty="0" smtClean="0">
                <a:solidFill>
                  <a:srgbClr val="FF0000"/>
                </a:solidFill>
              </a:rPr>
              <a:t>MCG-6-30-15 </a:t>
            </a:r>
            <a:r>
              <a:rPr lang="en-US" altLang="ja-JP" dirty="0" smtClean="0"/>
              <a:t>with Suzaku and Chandra</a:t>
            </a:r>
            <a:endParaRPr kumimoji="1"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 err="1" smtClean="0"/>
              <a:t>Mizumoto</a:t>
            </a:r>
            <a:r>
              <a:rPr lang="en-US" altLang="ja-JP" dirty="0" smtClean="0"/>
              <a:t>, Ebisawa and </a:t>
            </a:r>
            <a:r>
              <a:rPr lang="en-US" altLang="ja-JP" dirty="0" err="1" smtClean="0"/>
              <a:t>Sameshima</a:t>
            </a:r>
            <a:r>
              <a:rPr lang="en-US" altLang="ja-JP" dirty="0" smtClean="0"/>
              <a:t>, PASJ, 2014, 66,122</a:t>
            </a:r>
          </a:p>
          <a:p>
            <a:pPr marL="1371600" lvl="2" indent="-514350"/>
            <a:r>
              <a:rPr lang="en-US" altLang="ja-JP" dirty="0" smtClean="0">
                <a:solidFill>
                  <a:srgbClr val="FF0000"/>
                </a:solidFill>
              </a:rPr>
              <a:t>1H0707-495 </a:t>
            </a:r>
            <a:r>
              <a:rPr lang="en-US" altLang="ja-JP" dirty="0" smtClean="0"/>
              <a:t>with Suzaku and XMM</a:t>
            </a:r>
          </a:p>
          <a:p>
            <a:pPr marL="971550" lvl="1" indent="-514350">
              <a:buFont typeface="+mj-lt"/>
              <a:buAutoNum type="arabicPeriod"/>
            </a:pPr>
            <a:r>
              <a:rPr kumimoji="1" lang="en-US" altLang="ja-JP" dirty="0" err="1" smtClean="0"/>
              <a:t>Iso</a:t>
            </a:r>
            <a:r>
              <a:rPr kumimoji="1" lang="en-US" altLang="ja-JP" dirty="0" smtClean="0"/>
              <a:t> et al.</a:t>
            </a:r>
            <a:r>
              <a:rPr lang="en-US" altLang="ja-JP" dirty="0"/>
              <a:t> </a:t>
            </a:r>
            <a:r>
              <a:rPr kumimoji="1" lang="en-US" altLang="ja-JP" dirty="0" smtClean="0"/>
              <a:t>submitted to PASJ</a:t>
            </a:r>
          </a:p>
          <a:p>
            <a:pPr lvl="2"/>
            <a:r>
              <a:rPr lang="en-US" altLang="ja-JP" dirty="0" smtClean="0">
                <a:solidFill>
                  <a:srgbClr val="FF0000"/>
                </a:solidFill>
              </a:rPr>
              <a:t>~20 Seyfert1 galaxies </a:t>
            </a:r>
            <a:r>
              <a:rPr lang="en-US" altLang="ja-JP" dirty="0" smtClean="0"/>
              <a:t>with Suzaku</a:t>
            </a:r>
            <a:endParaRPr kumimoji="1"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 smtClean="0"/>
              <a:t>Yamasaki et al. in preparation</a:t>
            </a:r>
          </a:p>
          <a:p>
            <a:pPr marL="1371600" lvl="2" indent="-514350"/>
            <a:r>
              <a:rPr kumimoji="1" lang="en-US" altLang="ja-JP" dirty="0" smtClean="0">
                <a:solidFill>
                  <a:srgbClr val="FF0000"/>
                </a:solidFill>
              </a:rPr>
              <a:t>IRAS13224-</a:t>
            </a:r>
            <a:r>
              <a:rPr lang="en-US" altLang="ja-JP" dirty="0">
                <a:solidFill>
                  <a:srgbClr val="FF0000"/>
                </a:solidFill>
              </a:rPr>
              <a:t>3809, </a:t>
            </a:r>
            <a:r>
              <a:rPr lang="en-US" altLang="ja-JP" dirty="0" err="1">
                <a:solidFill>
                  <a:srgbClr val="FF0000"/>
                </a:solidFill>
              </a:rPr>
              <a:t>Mrk</a:t>
            </a:r>
            <a:r>
              <a:rPr lang="en-US" altLang="ja-JP" dirty="0">
                <a:solidFill>
                  <a:srgbClr val="FF0000"/>
                </a:solidFill>
              </a:rPr>
              <a:t> 335 and Ark 564,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9506" y="5953367"/>
            <a:ext cx="8435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0000FF"/>
                </a:solidFill>
              </a:rPr>
              <a:t>Essentially, we propose the same model in these papers.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85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 descr="mcg6_slic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0" y="2926081"/>
            <a:ext cx="5186645" cy="35947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正方形/長方形 8"/>
          <p:cNvSpPr/>
          <p:nvPr/>
        </p:nvSpPr>
        <p:spPr>
          <a:xfrm>
            <a:off x="0" y="0"/>
            <a:ext cx="9144000" cy="14351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5" name="フリーフォーム 34"/>
          <p:cNvSpPr>
            <a:spLocks noChangeAspect="1"/>
          </p:cNvSpPr>
          <p:nvPr/>
        </p:nvSpPr>
        <p:spPr>
          <a:xfrm>
            <a:off x="2104839" y="4796962"/>
            <a:ext cx="1412791" cy="1391819"/>
          </a:xfrm>
          <a:custGeom>
            <a:avLst/>
            <a:gdLst>
              <a:gd name="connsiteX0" fmla="*/ 0 w 1587405"/>
              <a:gd name="connsiteY0" fmla="*/ 1563841 h 1563841"/>
              <a:gd name="connsiteX1" fmla="*/ 65686 w 1587405"/>
              <a:gd name="connsiteY1" fmla="*/ 1476251 h 1563841"/>
              <a:gd name="connsiteX2" fmla="*/ 186110 w 1587405"/>
              <a:gd name="connsiteY2" fmla="*/ 1312020 h 1563841"/>
              <a:gd name="connsiteX3" fmla="*/ 306534 w 1587405"/>
              <a:gd name="connsiteY3" fmla="*/ 983559 h 1563841"/>
              <a:gd name="connsiteX4" fmla="*/ 514538 w 1587405"/>
              <a:gd name="connsiteY4" fmla="*/ 545610 h 1563841"/>
              <a:gd name="connsiteX5" fmla="*/ 722543 w 1587405"/>
              <a:gd name="connsiteY5" fmla="*/ 228098 h 1563841"/>
              <a:gd name="connsiteX6" fmla="*/ 875810 w 1587405"/>
              <a:gd name="connsiteY6" fmla="*/ 85765 h 1563841"/>
              <a:gd name="connsiteX7" fmla="*/ 985286 w 1587405"/>
              <a:gd name="connsiteY7" fmla="*/ 31021 h 1563841"/>
              <a:gd name="connsiteX8" fmla="*/ 1029077 w 1587405"/>
              <a:gd name="connsiteY8" fmla="*/ 9124 h 1563841"/>
              <a:gd name="connsiteX9" fmla="*/ 1138553 w 1587405"/>
              <a:gd name="connsiteY9" fmla="*/ 41970 h 1563841"/>
              <a:gd name="connsiteX10" fmla="*/ 1182343 w 1587405"/>
              <a:gd name="connsiteY10" fmla="*/ 260944 h 1563841"/>
              <a:gd name="connsiteX11" fmla="*/ 1204239 w 1587405"/>
              <a:gd name="connsiteY11" fmla="*/ 490867 h 1563841"/>
              <a:gd name="connsiteX12" fmla="*/ 1204239 w 1587405"/>
              <a:gd name="connsiteY12" fmla="*/ 567508 h 1563841"/>
              <a:gd name="connsiteX13" fmla="*/ 1215186 w 1587405"/>
              <a:gd name="connsiteY13" fmla="*/ 589405 h 1563841"/>
              <a:gd name="connsiteX14" fmla="*/ 1237081 w 1587405"/>
              <a:gd name="connsiteY14" fmla="*/ 611303 h 1563841"/>
              <a:gd name="connsiteX15" fmla="*/ 1280872 w 1587405"/>
              <a:gd name="connsiteY15" fmla="*/ 622251 h 1563841"/>
              <a:gd name="connsiteX16" fmla="*/ 1390348 w 1587405"/>
              <a:gd name="connsiteY16" fmla="*/ 622251 h 1563841"/>
              <a:gd name="connsiteX17" fmla="*/ 1423191 w 1587405"/>
              <a:gd name="connsiteY17" fmla="*/ 633200 h 1563841"/>
              <a:gd name="connsiteX18" fmla="*/ 1499824 w 1587405"/>
              <a:gd name="connsiteY18" fmla="*/ 676995 h 1563841"/>
              <a:gd name="connsiteX19" fmla="*/ 1587405 w 1587405"/>
              <a:gd name="connsiteY19" fmla="*/ 731739 h 1563841"/>
              <a:gd name="connsiteX20" fmla="*/ 1587405 w 1587405"/>
              <a:gd name="connsiteY20" fmla="*/ 731739 h 156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7405" h="1563841">
                <a:moveTo>
                  <a:pt x="0" y="1563841"/>
                </a:moveTo>
                <a:cubicBezTo>
                  <a:pt x="17334" y="1541031"/>
                  <a:pt x="34668" y="1518221"/>
                  <a:pt x="65686" y="1476251"/>
                </a:cubicBezTo>
                <a:cubicBezTo>
                  <a:pt x="96704" y="1434281"/>
                  <a:pt x="145969" y="1394135"/>
                  <a:pt x="186110" y="1312020"/>
                </a:cubicBezTo>
                <a:cubicBezTo>
                  <a:pt x="226251" y="1229905"/>
                  <a:pt x="251796" y="1111294"/>
                  <a:pt x="306534" y="983559"/>
                </a:cubicBezTo>
                <a:cubicBezTo>
                  <a:pt x="361272" y="855824"/>
                  <a:pt x="445203" y="671520"/>
                  <a:pt x="514538" y="545610"/>
                </a:cubicBezTo>
                <a:cubicBezTo>
                  <a:pt x="583873" y="419700"/>
                  <a:pt x="662331" y="304739"/>
                  <a:pt x="722543" y="228098"/>
                </a:cubicBezTo>
                <a:cubicBezTo>
                  <a:pt x="782755" y="151457"/>
                  <a:pt x="832020" y="118611"/>
                  <a:pt x="875810" y="85765"/>
                </a:cubicBezTo>
                <a:cubicBezTo>
                  <a:pt x="919600" y="52919"/>
                  <a:pt x="985286" y="31021"/>
                  <a:pt x="985286" y="31021"/>
                </a:cubicBezTo>
                <a:cubicBezTo>
                  <a:pt x="1010830" y="18248"/>
                  <a:pt x="1003533" y="7299"/>
                  <a:pt x="1029077" y="9124"/>
                </a:cubicBezTo>
                <a:cubicBezTo>
                  <a:pt x="1054621" y="10949"/>
                  <a:pt x="1113009" y="0"/>
                  <a:pt x="1138553" y="41970"/>
                </a:cubicBezTo>
                <a:cubicBezTo>
                  <a:pt x="1164097" y="83940"/>
                  <a:pt x="1171395" y="186128"/>
                  <a:pt x="1182343" y="260944"/>
                </a:cubicBezTo>
                <a:cubicBezTo>
                  <a:pt x="1193291" y="335760"/>
                  <a:pt x="1200590" y="439773"/>
                  <a:pt x="1204239" y="490867"/>
                </a:cubicBezTo>
                <a:cubicBezTo>
                  <a:pt x="1207888" y="541961"/>
                  <a:pt x="1202414" y="551085"/>
                  <a:pt x="1204239" y="567508"/>
                </a:cubicBezTo>
                <a:cubicBezTo>
                  <a:pt x="1206064" y="583931"/>
                  <a:pt x="1209712" y="582106"/>
                  <a:pt x="1215186" y="589405"/>
                </a:cubicBezTo>
                <a:cubicBezTo>
                  <a:pt x="1220660" y="596704"/>
                  <a:pt x="1226133" y="605829"/>
                  <a:pt x="1237081" y="611303"/>
                </a:cubicBezTo>
                <a:cubicBezTo>
                  <a:pt x="1248029" y="616777"/>
                  <a:pt x="1255328" y="620426"/>
                  <a:pt x="1280872" y="622251"/>
                </a:cubicBezTo>
                <a:cubicBezTo>
                  <a:pt x="1306416" y="624076"/>
                  <a:pt x="1366628" y="620426"/>
                  <a:pt x="1390348" y="622251"/>
                </a:cubicBezTo>
                <a:cubicBezTo>
                  <a:pt x="1414068" y="624076"/>
                  <a:pt x="1404945" y="624076"/>
                  <a:pt x="1423191" y="633200"/>
                </a:cubicBezTo>
                <a:cubicBezTo>
                  <a:pt x="1441437" y="642324"/>
                  <a:pt x="1472455" y="660572"/>
                  <a:pt x="1499824" y="676995"/>
                </a:cubicBezTo>
                <a:cubicBezTo>
                  <a:pt x="1527193" y="693418"/>
                  <a:pt x="1587405" y="731739"/>
                  <a:pt x="1587405" y="731739"/>
                </a:cubicBezTo>
                <a:lnTo>
                  <a:pt x="1587405" y="731739"/>
                </a:lnTo>
              </a:path>
            </a:pathLst>
          </a:custGeom>
          <a:ln w="63500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/>
          <p:cNvSpPr>
            <a:spLocks noChangeAspect="1"/>
          </p:cNvSpPr>
          <p:nvPr/>
        </p:nvSpPr>
        <p:spPr>
          <a:xfrm>
            <a:off x="4580337" y="5082686"/>
            <a:ext cx="487167" cy="389775"/>
          </a:xfrm>
          <a:custGeom>
            <a:avLst/>
            <a:gdLst>
              <a:gd name="connsiteX0" fmla="*/ 0 w 547381"/>
              <a:gd name="connsiteY0" fmla="*/ 0 h 437948"/>
              <a:gd name="connsiteX1" fmla="*/ 547381 w 547381"/>
              <a:gd name="connsiteY1" fmla="*/ 437948 h 437948"/>
              <a:gd name="connsiteX2" fmla="*/ 547381 w 547381"/>
              <a:gd name="connsiteY2" fmla="*/ 437948 h 43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381" h="437948">
                <a:moveTo>
                  <a:pt x="0" y="0"/>
                </a:moveTo>
                <a:lnTo>
                  <a:pt x="547381" y="437948"/>
                </a:lnTo>
                <a:lnTo>
                  <a:pt x="547381" y="437948"/>
                </a:lnTo>
              </a:path>
            </a:pathLst>
          </a:custGeom>
          <a:ln w="6350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/>
          <p:cNvSpPr>
            <a:spLocks noChangeAspect="1"/>
          </p:cNvSpPr>
          <p:nvPr/>
        </p:nvSpPr>
        <p:spPr>
          <a:xfrm>
            <a:off x="674366" y="3300073"/>
            <a:ext cx="2952245" cy="1434042"/>
          </a:xfrm>
          <a:custGeom>
            <a:avLst/>
            <a:gdLst>
              <a:gd name="connsiteX0" fmla="*/ 0 w 3317129"/>
              <a:gd name="connsiteY0" fmla="*/ 111311 h 1611285"/>
              <a:gd name="connsiteX1" fmla="*/ 251795 w 3317129"/>
              <a:gd name="connsiteY1" fmla="*/ 12773 h 1611285"/>
              <a:gd name="connsiteX2" fmla="*/ 525485 w 3317129"/>
              <a:gd name="connsiteY2" fmla="*/ 34670 h 1611285"/>
              <a:gd name="connsiteX3" fmla="*/ 689700 w 3317129"/>
              <a:gd name="connsiteY3" fmla="*/ 78465 h 1611285"/>
              <a:gd name="connsiteX4" fmla="*/ 886757 w 3317129"/>
              <a:gd name="connsiteY4" fmla="*/ 209850 h 1611285"/>
              <a:gd name="connsiteX5" fmla="*/ 974338 w 3317129"/>
              <a:gd name="connsiteY5" fmla="*/ 286491 h 1611285"/>
              <a:gd name="connsiteX6" fmla="*/ 1007181 w 3317129"/>
              <a:gd name="connsiteY6" fmla="*/ 286491 h 1611285"/>
              <a:gd name="connsiteX7" fmla="*/ 1029076 w 3317129"/>
              <a:gd name="connsiteY7" fmla="*/ 275542 h 1611285"/>
              <a:gd name="connsiteX8" fmla="*/ 1072866 w 3317129"/>
              <a:gd name="connsiteY8" fmla="*/ 264593 h 1611285"/>
              <a:gd name="connsiteX9" fmla="*/ 1149500 w 3317129"/>
              <a:gd name="connsiteY9" fmla="*/ 308388 h 1611285"/>
              <a:gd name="connsiteX10" fmla="*/ 1215185 w 3317129"/>
              <a:gd name="connsiteY10" fmla="*/ 417875 h 1611285"/>
              <a:gd name="connsiteX11" fmla="*/ 1302766 w 3317129"/>
              <a:gd name="connsiteY11" fmla="*/ 439773 h 1611285"/>
              <a:gd name="connsiteX12" fmla="*/ 1631195 w 3317129"/>
              <a:gd name="connsiteY12" fmla="*/ 461670 h 1611285"/>
              <a:gd name="connsiteX13" fmla="*/ 2047205 w 3317129"/>
              <a:gd name="connsiteY13" fmla="*/ 571157 h 1611285"/>
              <a:gd name="connsiteX14" fmla="*/ 2485109 w 3317129"/>
              <a:gd name="connsiteY14" fmla="*/ 702542 h 1611285"/>
              <a:gd name="connsiteX15" fmla="*/ 2769748 w 3317129"/>
              <a:gd name="connsiteY15" fmla="*/ 899619 h 1611285"/>
              <a:gd name="connsiteX16" fmla="*/ 3010595 w 3317129"/>
              <a:gd name="connsiteY16" fmla="*/ 1151439 h 1611285"/>
              <a:gd name="connsiteX17" fmla="*/ 3317129 w 3317129"/>
              <a:gd name="connsiteY17" fmla="*/ 1611285 h 161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17129" h="1611285">
                <a:moveTo>
                  <a:pt x="0" y="111311"/>
                </a:moveTo>
                <a:cubicBezTo>
                  <a:pt x="82107" y="68428"/>
                  <a:pt x="164214" y="25546"/>
                  <a:pt x="251795" y="12773"/>
                </a:cubicBezTo>
                <a:cubicBezTo>
                  <a:pt x="339376" y="0"/>
                  <a:pt x="452501" y="23721"/>
                  <a:pt x="525485" y="34670"/>
                </a:cubicBezTo>
                <a:cubicBezTo>
                  <a:pt x="598469" y="45619"/>
                  <a:pt x="629488" y="49268"/>
                  <a:pt x="689700" y="78465"/>
                </a:cubicBezTo>
                <a:cubicBezTo>
                  <a:pt x="749912" y="107662"/>
                  <a:pt x="839317" y="175179"/>
                  <a:pt x="886757" y="209850"/>
                </a:cubicBezTo>
                <a:cubicBezTo>
                  <a:pt x="934197" y="244521"/>
                  <a:pt x="954267" y="273718"/>
                  <a:pt x="974338" y="286491"/>
                </a:cubicBezTo>
                <a:cubicBezTo>
                  <a:pt x="994409" y="299264"/>
                  <a:pt x="998058" y="288316"/>
                  <a:pt x="1007181" y="286491"/>
                </a:cubicBezTo>
                <a:cubicBezTo>
                  <a:pt x="1016304" y="284666"/>
                  <a:pt x="1018129" y="279192"/>
                  <a:pt x="1029076" y="275542"/>
                </a:cubicBezTo>
                <a:cubicBezTo>
                  <a:pt x="1040024" y="271892"/>
                  <a:pt x="1052795" y="259119"/>
                  <a:pt x="1072866" y="264593"/>
                </a:cubicBezTo>
                <a:cubicBezTo>
                  <a:pt x="1092937" y="270067"/>
                  <a:pt x="1125780" y="282841"/>
                  <a:pt x="1149500" y="308388"/>
                </a:cubicBezTo>
                <a:cubicBezTo>
                  <a:pt x="1173220" y="333935"/>
                  <a:pt x="1189641" y="395978"/>
                  <a:pt x="1215185" y="417875"/>
                </a:cubicBezTo>
                <a:cubicBezTo>
                  <a:pt x="1240729" y="439773"/>
                  <a:pt x="1233431" y="432474"/>
                  <a:pt x="1302766" y="439773"/>
                </a:cubicBezTo>
                <a:cubicBezTo>
                  <a:pt x="1372101" y="447072"/>
                  <a:pt x="1507122" y="439773"/>
                  <a:pt x="1631195" y="461670"/>
                </a:cubicBezTo>
                <a:cubicBezTo>
                  <a:pt x="1755268" y="483567"/>
                  <a:pt x="1904886" y="531012"/>
                  <a:pt x="2047205" y="571157"/>
                </a:cubicBezTo>
                <a:cubicBezTo>
                  <a:pt x="2189524" y="611302"/>
                  <a:pt x="2364685" y="647798"/>
                  <a:pt x="2485109" y="702542"/>
                </a:cubicBezTo>
                <a:cubicBezTo>
                  <a:pt x="2605533" y="757286"/>
                  <a:pt x="2682167" y="824803"/>
                  <a:pt x="2769748" y="899619"/>
                </a:cubicBezTo>
                <a:cubicBezTo>
                  <a:pt x="2857329" y="974435"/>
                  <a:pt x="2919365" y="1032828"/>
                  <a:pt x="3010595" y="1151439"/>
                </a:cubicBezTo>
                <a:cubicBezTo>
                  <a:pt x="3101825" y="1270050"/>
                  <a:pt x="3317129" y="1611285"/>
                  <a:pt x="3317129" y="1611285"/>
                </a:cubicBezTo>
              </a:path>
            </a:pathLst>
          </a:cu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/>
          <p:cNvSpPr>
            <a:spLocks noChangeAspect="1"/>
          </p:cNvSpPr>
          <p:nvPr/>
        </p:nvSpPr>
        <p:spPr>
          <a:xfrm>
            <a:off x="4537669" y="5193199"/>
            <a:ext cx="565112" cy="399518"/>
          </a:xfrm>
          <a:custGeom>
            <a:avLst/>
            <a:gdLst>
              <a:gd name="connsiteX0" fmla="*/ 0 w 634962"/>
              <a:gd name="connsiteY0" fmla="*/ 0 h 448897"/>
              <a:gd name="connsiteX1" fmla="*/ 634962 w 634962"/>
              <a:gd name="connsiteY1" fmla="*/ 448897 h 448897"/>
              <a:gd name="connsiteX2" fmla="*/ 634962 w 634962"/>
              <a:gd name="connsiteY2" fmla="*/ 448897 h 44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962" h="448897">
                <a:moveTo>
                  <a:pt x="0" y="0"/>
                </a:moveTo>
                <a:lnTo>
                  <a:pt x="634962" y="448897"/>
                </a:lnTo>
                <a:lnTo>
                  <a:pt x="634962" y="448897"/>
                </a:lnTo>
              </a:path>
            </a:pathLst>
          </a:cu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6339259" y="3480623"/>
            <a:ext cx="1677247" cy="167724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477384" y="4841869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7405498" y="4461606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6739314" y="3695786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6739314" y="4261146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7443598" y="3638972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7748398" y="4117140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7105942" y="4900687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6416414" y="3531423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スライド番号プレースホル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203-4387-7942-BF1E-70A1D9A2C195}" type="slidenum">
              <a:rPr lang="ja-JP" altLang="en-US" smtClean="0"/>
              <a:pPr/>
              <a:t>30</a:t>
            </a:fld>
            <a:endParaRPr lang="ja-JP" altLang="en-US"/>
          </a:p>
        </p:txBody>
      </p:sp>
      <p:sp>
        <p:nvSpPr>
          <p:cNvPr id="27" name="タイトル 61"/>
          <p:cNvSpPr txBox="1">
            <a:spLocks/>
          </p:cNvSpPr>
          <p:nvPr/>
        </p:nvSpPr>
        <p:spPr>
          <a:xfrm>
            <a:off x="-10948" y="526465"/>
            <a:ext cx="8229600" cy="699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ヒラギノ角ゴ Pro W3"/>
                <a:ea typeface="ヒラギノ角ゴ Pro W3"/>
                <a:cs typeface="ヒラギノ角ゴ Pro W3"/>
              </a:rPr>
              <a:t>Variable Double Partial Covering Model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015414" y="5959884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Covering fraction varies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6920" y="6424788"/>
            <a:ext cx="5393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MCG-6-30-15 (</a:t>
            </a:r>
            <a:r>
              <a:rPr lang="en-US" altLang="ja-JP" sz="1600" b="1" dirty="0" err="1" smtClean="0">
                <a:latin typeface="ヒラギノ角ゴ Pro W3"/>
                <a:ea typeface="ヒラギノ角ゴ Pro W3"/>
                <a:cs typeface="ヒラギノ角ゴ Pro W3"/>
              </a:rPr>
              <a:t>Miyakawa</a:t>
            </a:r>
            <a:r>
              <a:rPr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, Ebisawa and Inoue</a:t>
            </a:r>
            <a:r>
              <a:rPr kumimoji="1"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 2012)</a:t>
            </a:r>
            <a:endParaRPr kumimoji="1" lang="ja-JP" altLang="en-US" sz="1600" b="1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5443" y="1703737"/>
            <a:ext cx="8708360" cy="101566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AGN luminosity and spectra do not vary significantly within ~a day. Variation of the </a:t>
            </a:r>
            <a:r>
              <a:rPr lang="en-US" altLang="ja-JP" sz="2000" b="1" i="1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partial covering fraction </a:t>
            </a:r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explain most of the observed spectral variations.</a:t>
            </a:r>
          </a:p>
        </p:txBody>
      </p:sp>
    </p:spTree>
    <p:extLst>
      <p:ext uri="{BB962C8B-B14F-4D97-AF65-F5344CB8AC3E}">
        <p14:creationId xmlns:p14="http://schemas.microsoft.com/office/powerpoint/2010/main" val="31890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 descr="mcg6_slic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0" y="2926081"/>
            <a:ext cx="5186645" cy="35947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正方形/長方形 8"/>
          <p:cNvSpPr/>
          <p:nvPr/>
        </p:nvSpPr>
        <p:spPr>
          <a:xfrm>
            <a:off x="0" y="0"/>
            <a:ext cx="9144000" cy="14351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5" name="フリーフォーム 34"/>
          <p:cNvSpPr>
            <a:spLocks noChangeAspect="1"/>
          </p:cNvSpPr>
          <p:nvPr/>
        </p:nvSpPr>
        <p:spPr>
          <a:xfrm>
            <a:off x="2104839" y="4911262"/>
            <a:ext cx="1412791" cy="1391819"/>
          </a:xfrm>
          <a:custGeom>
            <a:avLst/>
            <a:gdLst>
              <a:gd name="connsiteX0" fmla="*/ 0 w 1587405"/>
              <a:gd name="connsiteY0" fmla="*/ 1563841 h 1563841"/>
              <a:gd name="connsiteX1" fmla="*/ 65686 w 1587405"/>
              <a:gd name="connsiteY1" fmla="*/ 1476251 h 1563841"/>
              <a:gd name="connsiteX2" fmla="*/ 186110 w 1587405"/>
              <a:gd name="connsiteY2" fmla="*/ 1312020 h 1563841"/>
              <a:gd name="connsiteX3" fmla="*/ 306534 w 1587405"/>
              <a:gd name="connsiteY3" fmla="*/ 983559 h 1563841"/>
              <a:gd name="connsiteX4" fmla="*/ 514538 w 1587405"/>
              <a:gd name="connsiteY4" fmla="*/ 545610 h 1563841"/>
              <a:gd name="connsiteX5" fmla="*/ 722543 w 1587405"/>
              <a:gd name="connsiteY5" fmla="*/ 228098 h 1563841"/>
              <a:gd name="connsiteX6" fmla="*/ 875810 w 1587405"/>
              <a:gd name="connsiteY6" fmla="*/ 85765 h 1563841"/>
              <a:gd name="connsiteX7" fmla="*/ 985286 w 1587405"/>
              <a:gd name="connsiteY7" fmla="*/ 31021 h 1563841"/>
              <a:gd name="connsiteX8" fmla="*/ 1029077 w 1587405"/>
              <a:gd name="connsiteY8" fmla="*/ 9124 h 1563841"/>
              <a:gd name="connsiteX9" fmla="*/ 1138553 w 1587405"/>
              <a:gd name="connsiteY9" fmla="*/ 41970 h 1563841"/>
              <a:gd name="connsiteX10" fmla="*/ 1182343 w 1587405"/>
              <a:gd name="connsiteY10" fmla="*/ 260944 h 1563841"/>
              <a:gd name="connsiteX11" fmla="*/ 1204239 w 1587405"/>
              <a:gd name="connsiteY11" fmla="*/ 490867 h 1563841"/>
              <a:gd name="connsiteX12" fmla="*/ 1204239 w 1587405"/>
              <a:gd name="connsiteY12" fmla="*/ 567508 h 1563841"/>
              <a:gd name="connsiteX13" fmla="*/ 1215186 w 1587405"/>
              <a:gd name="connsiteY13" fmla="*/ 589405 h 1563841"/>
              <a:gd name="connsiteX14" fmla="*/ 1237081 w 1587405"/>
              <a:gd name="connsiteY14" fmla="*/ 611303 h 1563841"/>
              <a:gd name="connsiteX15" fmla="*/ 1280872 w 1587405"/>
              <a:gd name="connsiteY15" fmla="*/ 622251 h 1563841"/>
              <a:gd name="connsiteX16" fmla="*/ 1390348 w 1587405"/>
              <a:gd name="connsiteY16" fmla="*/ 622251 h 1563841"/>
              <a:gd name="connsiteX17" fmla="*/ 1423191 w 1587405"/>
              <a:gd name="connsiteY17" fmla="*/ 633200 h 1563841"/>
              <a:gd name="connsiteX18" fmla="*/ 1499824 w 1587405"/>
              <a:gd name="connsiteY18" fmla="*/ 676995 h 1563841"/>
              <a:gd name="connsiteX19" fmla="*/ 1587405 w 1587405"/>
              <a:gd name="connsiteY19" fmla="*/ 731739 h 1563841"/>
              <a:gd name="connsiteX20" fmla="*/ 1587405 w 1587405"/>
              <a:gd name="connsiteY20" fmla="*/ 731739 h 156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7405" h="1563841">
                <a:moveTo>
                  <a:pt x="0" y="1563841"/>
                </a:moveTo>
                <a:cubicBezTo>
                  <a:pt x="17334" y="1541031"/>
                  <a:pt x="34668" y="1518221"/>
                  <a:pt x="65686" y="1476251"/>
                </a:cubicBezTo>
                <a:cubicBezTo>
                  <a:pt x="96704" y="1434281"/>
                  <a:pt x="145969" y="1394135"/>
                  <a:pt x="186110" y="1312020"/>
                </a:cubicBezTo>
                <a:cubicBezTo>
                  <a:pt x="226251" y="1229905"/>
                  <a:pt x="251796" y="1111294"/>
                  <a:pt x="306534" y="983559"/>
                </a:cubicBezTo>
                <a:cubicBezTo>
                  <a:pt x="361272" y="855824"/>
                  <a:pt x="445203" y="671520"/>
                  <a:pt x="514538" y="545610"/>
                </a:cubicBezTo>
                <a:cubicBezTo>
                  <a:pt x="583873" y="419700"/>
                  <a:pt x="662331" y="304739"/>
                  <a:pt x="722543" y="228098"/>
                </a:cubicBezTo>
                <a:cubicBezTo>
                  <a:pt x="782755" y="151457"/>
                  <a:pt x="832020" y="118611"/>
                  <a:pt x="875810" y="85765"/>
                </a:cubicBezTo>
                <a:cubicBezTo>
                  <a:pt x="919600" y="52919"/>
                  <a:pt x="985286" y="31021"/>
                  <a:pt x="985286" y="31021"/>
                </a:cubicBezTo>
                <a:cubicBezTo>
                  <a:pt x="1010830" y="18248"/>
                  <a:pt x="1003533" y="7299"/>
                  <a:pt x="1029077" y="9124"/>
                </a:cubicBezTo>
                <a:cubicBezTo>
                  <a:pt x="1054621" y="10949"/>
                  <a:pt x="1113009" y="0"/>
                  <a:pt x="1138553" y="41970"/>
                </a:cubicBezTo>
                <a:cubicBezTo>
                  <a:pt x="1164097" y="83940"/>
                  <a:pt x="1171395" y="186128"/>
                  <a:pt x="1182343" y="260944"/>
                </a:cubicBezTo>
                <a:cubicBezTo>
                  <a:pt x="1193291" y="335760"/>
                  <a:pt x="1200590" y="439773"/>
                  <a:pt x="1204239" y="490867"/>
                </a:cubicBezTo>
                <a:cubicBezTo>
                  <a:pt x="1207888" y="541961"/>
                  <a:pt x="1202414" y="551085"/>
                  <a:pt x="1204239" y="567508"/>
                </a:cubicBezTo>
                <a:cubicBezTo>
                  <a:pt x="1206064" y="583931"/>
                  <a:pt x="1209712" y="582106"/>
                  <a:pt x="1215186" y="589405"/>
                </a:cubicBezTo>
                <a:cubicBezTo>
                  <a:pt x="1220660" y="596704"/>
                  <a:pt x="1226133" y="605829"/>
                  <a:pt x="1237081" y="611303"/>
                </a:cubicBezTo>
                <a:cubicBezTo>
                  <a:pt x="1248029" y="616777"/>
                  <a:pt x="1255328" y="620426"/>
                  <a:pt x="1280872" y="622251"/>
                </a:cubicBezTo>
                <a:cubicBezTo>
                  <a:pt x="1306416" y="624076"/>
                  <a:pt x="1366628" y="620426"/>
                  <a:pt x="1390348" y="622251"/>
                </a:cubicBezTo>
                <a:cubicBezTo>
                  <a:pt x="1414068" y="624076"/>
                  <a:pt x="1404945" y="624076"/>
                  <a:pt x="1423191" y="633200"/>
                </a:cubicBezTo>
                <a:cubicBezTo>
                  <a:pt x="1441437" y="642324"/>
                  <a:pt x="1472455" y="660572"/>
                  <a:pt x="1499824" y="676995"/>
                </a:cubicBezTo>
                <a:cubicBezTo>
                  <a:pt x="1527193" y="693418"/>
                  <a:pt x="1587405" y="731739"/>
                  <a:pt x="1587405" y="731739"/>
                </a:cubicBezTo>
                <a:lnTo>
                  <a:pt x="1587405" y="731739"/>
                </a:lnTo>
              </a:path>
            </a:pathLst>
          </a:custGeom>
          <a:ln w="63500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/>
          <p:cNvSpPr>
            <a:spLocks noChangeAspect="1"/>
          </p:cNvSpPr>
          <p:nvPr/>
        </p:nvSpPr>
        <p:spPr>
          <a:xfrm>
            <a:off x="4580337" y="5196986"/>
            <a:ext cx="487167" cy="389775"/>
          </a:xfrm>
          <a:custGeom>
            <a:avLst/>
            <a:gdLst>
              <a:gd name="connsiteX0" fmla="*/ 0 w 547381"/>
              <a:gd name="connsiteY0" fmla="*/ 0 h 437948"/>
              <a:gd name="connsiteX1" fmla="*/ 547381 w 547381"/>
              <a:gd name="connsiteY1" fmla="*/ 437948 h 437948"/>
              <a:gd name="connsiteX2" fmla="*/ 547381 w 547381"/>
              <a:gd name="connsiteY2" fmla="*/ 437948 h 43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381" h="437948">
                <a:moveTo>
                  <a:pt x="0" y="0"/>
                </a:moveTo>
                <a:lnTo>
                  <a:pt x="547381" y="437948"/>
                </a:lnTo>
                <a:lnTo>
                  <a:pt x="547381" y="437948"/>
                </a:lnTo>
              </a:path>
            </a:pathLst>
          </a:custGeom>
          <a:ln w="6350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/>
          <p:cNvSpPr>
            <a:spLocks noChangeAspect="1"/>
          </p:cNvSpPr>
          <p:nvPr/>
        </p:nvSpPr>
        <p:spPr>
          <a:xfrm>
            <a:off x="674366" y="3261973"/>
            <a:ext cx="2952245" cy="1434042"/>
          </a:xfrm>
          <a:custGeom>
            <a:avLst/>
            <a:gdLst>
              <a:gd name="connsiteX0" fmla="*/ 0 w 3317129"/>
              <a:gd name="connsiteY0" fmla="*/ 111311 h 1611285"/>
              <a:gd name="connsiteX1" fmla="*/ 251795 w 3317129"/>
              <a:gd name="connsiteY1" fmla="*/ 12773 h 1611285"/>
              <a:gd name="connsiteX2" fmla="*/ 525485 w 3317129"/>
              <a:gd name="connsiteY2" fmla="*/ 34670 h 1611285"/>
              <a:gd name="connsiteX3" fmla="*/ 689700 w 3317129"/>
              <a:gd name="connsiteY3" fmla="*/ 78465 h 1611285"/>
              <a:gd name="connsiteX4" fmla="*/ 886757 w 3317129"/>
              <a:gd name="connsiteY4" fmla="*/ 209850 h 1611285"/>
              <a:gd name="connsiteX5" fmla="*/ 974338 w 3317129"/>
              <a:gd name="connsiteY5" fmla="*/ 286491 h 1611285"/>
              <a:gd name="connsiteX6" fmla="*/ 1007181 w 3317129"/>
              <a:gd name="connsiteY6" fmla="*/ 286491 h 1611285"/>
              <a:gd name="connsiteX7" fmla="*/ 1029076 w 3317129"/>
              <a:gd name="connsiteY7" fmla="*/ 275542 h 1611285"/>
              <a:gd name="connsiteX8" fmla="*/ 1072866 w 3317129"/>
              <a:gd name="connsiteY8" fmla="*/ 264593 h 1611285"/>
              <a:gd name="connsiteX9" fmla="*/ 1149500 w 3317129"/>
              <a:gd name="connsiteY9" fmla="*/ 308388 h 1611285"/>
              <a:gd name="connsiteX10" fmla="*/ 1215185 w 3317129"/>
              <a:gd name="connsiteY10" fmla="*/ 417875 h 1611285"/>
              <a:gd name="connsiteX11" fmla="*/ 1302766 w 3317129"/>
              <a:gd name="connsiteY11" fmla="*/ 439773 h 1611285"/>
              <a:gd name="connsiteX12" fmla="*/ 1631195 w 3317129"/>
              <a:gd name="connsiteY12" fmla="*/ 461670 h 1611285"/>
              <a:gd name="connsiteX13" fmla="*/ 2047205 w 3317129"/>
              <a:gd name="connsiteY13" fmla="*/ 571157 h 1611285"/>
              <a:gd name="connsiteX14" fmla="*/ 2485109 w 3317129"/>
              <a:gd name="connsiteY14" fmla="*/ 702542 h 1611285"/>
              <a:gd name="connsiteX15" fmla="*/ 2769748 w 3317129"/>
              <a:gd name="connsiteY15" fmla="*/ 899619 h 1611285"/>
              <a:gd name="connsiteX16" fmla="*/ 3010595 w 3317129"/>
              <a:gd name="connsiteY16" fmla="*/ 1151439 h 1611285"/>
              <a:gd name="connsiteX17" fmla="*/ 3317129 w 3317129"/>
              <a:gd name="connsiteY17" fmla="*/ 1611285 h 161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17129" h="1611285">
                <a:moveTo>
                  <a:pt x="0" y="111311"/>
                </a:moveTo>
                <a:cubicBezTo>
                  <a:pt x="82107" y="68428"/>
                  <a:pt x="164214" y="25546"/>
                  <a:pt x="251795" y="12773"/>
                </a:cubicBezTo>
                <a:cubicBezTo>
                  <a:pt x="339376" y="0"/>
                  <a:pt x="452501" y="23721"/>
                  <a:pt x="525485" y="34670"/>
                </a:cubicBezTo>
                <a:cubicBezTo>
                  <a:pt x="598469" y="45619"/>
                  <a:pt x="629488" y="49268"/>
                  <a:pt x="689700" y="78465"/>
                </a:cubicBezTo>
                <a:cubicBezTo>
                  <a:pt x="749912" y="107662"/>
                  <a:pt x="839317" y="175179"/>
                  <a:pt x="886757" y="209850"/>
                </a:cubicBezTo>
                <a:cubicBezTo>
                  <a:pt x="934197" y="244521"/>
                  <a:pt x="954267" y="273718"/>
                  <a:pt x="974338" y="286491"/>
                </a:cubicBezTo>
                <a:cubicBezTo>
                  <a:pt x="994409" y="299264"/>
                  <a:pt x="998058" y="288316"/>
                  <a:pt x="1007181" y="286491"/>
                </a:cubicBezTo>
                <a:cubicBezTo>
                  <a:pt x="1016304" y="284666"/>
                  <a:pt x="1018129" y="279192"/>
                  <a:pt x="1029076" y="275542"/>
                </a:cubicBezTo>
                <a:cubicBezTo>
                  <a:pt x="1040024" y="271892"/>
                  <a:pt x="1052795" y="259119"/>
                  <a:pt x="1072866" y="264593"/>
                </a:cubicBezTo>
                <a:cubicBezTo>
                  <a:pt x="1092937" y="270067"/>
                  <a:pt x="1125780" y="282841"/>
                  <a:pt x="1149500" y="308388"/>
                </a:cubicBezTo>
                <a:cubicBezTo>
                  <a:pt x="1173220" y="333935"/>
                  <a:pt x="1189641" y="395978"/>
                  <a:pt x="1215185" y="417875"/>
                </a:cubicBezTo>
                <a:cubicBezTo>
                  <a:pt x="1240729" y="439773"/>
                  <a:pt x="1233431" y="432474"/>
                  <a:pt x="1302766" y="439773"/>
                </a:cubicBezTo>
                <a:cubicBezTo>
                  <a:pt x="1372101" y="447072"/>
                  <a:pt x="1507122" y="439773"/>
                  <a:pt x="1631195" y="461670"/>
                </a:cubicBezTo>
                <a:cubicBezTo>
                  <a:pt x="1755268" y="483567"/>
                  <a:pt x="1904886" y="531012"/>
                  <a:pt x="2047205" y="571157"/>
                </a:cubicBezTo>
                <a:cubicBezTo>
                  <a:pt x="2189524" y="611302"/>
                  <a:pt x="2364685" y="647798"/>
                  <a:pt x="2485109" y="702542"/>
                </a:cubicBezTo>
                <a:cubicBezTo>
                  <a:pt x="2605533" y="757286"/>
                  <a:pt x="2682167" y="824803"/>
                  <a:pt x="2769748" y="899619"/>
                </a:cubicBezTo>
                <a:cubicBezTo>
                  <a:pt x="2857329" y="974435"/>
                  <a:pt x="2919365" y="1032828"/>
                  <a:pt x="3010595" y="1151439"/>
                </a:cubicBezTo>
                <a:cubicBezTo>
                  <a:pt x="3101825" y="1270050"/>
                  <a:pt x="3317129" y="1611285"/>
                  <a:pt x="3317129" y="1611285"/>
                </a:cubicBezTo>
              </a:path>
            </a:pathLst>
          </a:cu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/>
          <p:cNvSpPr>
            <a:spLocks noChangeAspect="1"/>
          </p:cNvSpPr>
          <p:nvPr/>
        </p:nvSpPr>
        <p:spPr>
          <a:xfrm>
            <a:off x="4537669" y="5155099"/>
            <a:ext cx="565112" cy="399518"/>
          </a:xfrm>
          <a:custGeom>
            <a:avLst/>
            <a:gdLst>
              <a:gd name="connsiteX0" fmla="*/ 0 w 634962"/>
              <a:gd name="connsiteY0" fmla="*/ 0 h 448897"/>
              <a:gd name="connsiteX1" fmla="*/ 634962 w 634962"/>
              <a:gd name="connsiteY1" fmla="*/ 448897 h 448897"/>
              <a:gd name="connsiteX2" fmla="*/ 634962 w 634962"/>
              <a:gd name="connsiteY2" fmla="*/ 448897 h 44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962" h="448897">
                <a:moveTo>
                  <a:pt x="0" y="0"/>
                </a:moveTo>
                <a:lnTo>
                  <a:pt x="634962" y="448897"/>
                </a:lnTo>
                <a:lnTo>
                  <a:pt x="634962" y="448897"/>
                </a:lnTo>
              </a:path>
            </a:pathLst>
          </a:cu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6339259" y="3480623"/>
            <a:ext cx="1677247" cy="167724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299584" y="4879969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7519798" y="4525106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6703048" y="3575472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6637714" y="4286546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7507098" y="3575472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7849998" y="4117140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7105942" y="4989587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6365614" y="3480623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スライド番号プレースホル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203-4387-7942-BF1E-70A1D9A2C195}" type="slidenum">
              <a:rPr lang="ja-JP" altLang="en-US" smtClean="0"/>
              <a:pPr/>
              <a:t>31</a:t>
            </a:fld>
            <a:endParaRPr lang="ja-JP" altLang="en-US"/>
          </a:p>
        </p:txBody>
      </p:sp>
      <p:sp>
        <p:nvSpPr>
          <p:cNvPr id="27" name="タイトル 61"/>
          <p:cNvSpPr txBox="1">
            <a:spLocks/>
          </p:cNvSpPr>
          <p:nvPr/>
        </p:nvSpPr>
        <p:spPr>
          <a:xfrm>
            <a:off x="-10948" y="526465"/>
            <a:ext cx="8229600" cy="699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ヒラギノ角ゴ Pro W3"/>
                <a:ea typeface="ヒラギノ角ゴ Pro W3"/>
                <a:cs typeface="ヒラギノ角ゴ Pro W3"/>
              </a:rPr>
              <a:t>Variable Double Partial Covering Model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015414" y="5959884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Covering fraction varies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6920" y="6424788"/>
            <a:ext cx="5393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MCG-6-30-15 (</a:t>
            </a:r>
            <a:r>
              <a:rPr lang="en-US" altLang="ja-JP" sz="1600" b="1" dirty="0" err="1" smtClean="0">
                <a:latin typeface="ヒラギノ角ゴ Pro W3"/>
                <a:ea typeface="ヒラギノ角ゴ Pro W3"/>
                <a:cs typeface="ヒラギノ角ゴ Pro W3"/>
              </a:rPr>
              <a:t>Miyakawa</a:t>
            </a:r>
            <a:r>
              <a:rPr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, Ebisawa and Inoue</a:t>
            </a:r>
            <a:r>
              <a:rPr kumimoji="1"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 2012)</a:t>
            </a:r>
            <a:endParaRPr kumimoji="1" lang="ja-JP" altLang="en-US" sz="1600" b="1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5443" y="1703737"/>
            <a:ext cx="8708360" cy="101566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AGN luminosity and spectra do not vary significantly within ~a day. Variation of the </a:t>
            </a:r>
            <a:r>
              <a:rPr lang="en-US" altLang="ja-JP" sz="2000" b="1" i="1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partial covering fraction </a:t>
            </a:r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explain most of the observed spectral variations.</a:t>
            </a:r>
          </a:p>
        </p:txBody>
      </p:sp>
    </p:spTree>
    <p:extLst>
      <p:ext uri="{BB962C8B-B14F-4D97-AF65-F5344CB8AC3E}">
        <p14:creationId xmlns:p14="http://schemas.microsoft.com/office/powerpoint/2010/main" val="260973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 descr="mcg6_slic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0" y="2926081"/>
            <a:ext cx="5186645" cy="35947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正方形/長方形 8"/>
          <p:cNvSpPr/>
          <p:nvPr/>
        </p:nvSpPr>
        <p:spPr>
          <a:xfrm>
            <a:off x="0" y="0"/>
            <a:ext cx="9144000" cy="14351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5" name="フリーフォーム 34"/>
          <p:cNvSpPr>
            <a:spLocks noChangeAspect="1"/>
          </p:cNvSpPr>
          <p:nvPr/>
        </p:nvSpPr>
        <p:spPr>
          <a:xfrm>
            <a:off x="2104839" y="5000162"/>
            <a:ext cx="1412791" cy="1391819"/>
          </a:xfrm>
          <a:custGeom>
            <a:avLst/>
            <a:gdLst>
              <a:gd name="connsiteX0" fmla="*/ 0 w 1587405"/>
              <a:gd name="connsiteY0" fmla="*/ 1563841 h 1563841"/>
              <a:gd name="connsiteX1" fmla="*/ 65686 w 1587405"/>
              <a:gd name="connsiteY1" fmla="*/ 1476251 h 1563841"/>
              <a:gd name="connsiteX2" fmla="*/ 186110 w 1587405"/>
              <a:gd name="connsiteY2" fmla="*/ 1312020 h 1563841"/>
              <a:gd name="connsiteX3" fmla="*/ 306534 w 1587405"/>
              <a:gd name="connsiteY3" fmla="*/ 983559 h 1563841"/>
              <a:gd name="connsiteX4" fmla="*/ 514538 w 1587405"/>
              <a:gd name="connsiteY4" fmla="*/ 545610 h 1563841"/>
              <a:gd name="connsiteX5" fmla="*/ 722543 w 1587405"/>
              <a:gd name="connsiteY5" fmla="*/ 228098 h 1563841"/>
              <a:gd name="connsiteX6" fmla="*/ 875810 w 1587405"/>
              <a:gd name="connsiteY6" fmla="*/ 85765 h 1563841"/>
              <a:gd name="connsiteX7" fmla="*/ 985286 w 1587405"/>
              <a:gd name="connsiteY7" fmla="*/ 31021 h 1563841"/>
              <a:gd name="connsiteX8" fmla="*/ 1029077 w 1587405"/>
              <a:gd name="connsiteY8" fmla="*/ 9124 h 1563841"/>
              <a:gd name="connsiteX9" fmla="*/ 1138553 w 1587405"/>
              <a:gd name="connsiteY9" fmla="*/ 41970 h 1563841"/>
              <a:gd name="connsiteX10" fmla="*/ 1182343 w 1587405"/>
              <a:gd name="connsiteY10" fmla="*/ 260944 h 1563841"/>
              <a:gd name="connsiteX11" fmla="*/ 1204239 w 1587405"/>
              <a:gd name="connsiteY11" fmla="*/ 490867 h 1563841"/>
              <a:gd name="connsiteX12" fmla="*/ 1204239 w 1587405"/>
              <a:gd name="connsiteY12" fmla="*/ 567508 h 1563841"/>
              <a:gd name="connsiteX13" fmla="*/ 1215186 w 1587405"/>
              <a:gd name="connsiteY13" fmla="*/ 589405 h 1563841"/>
              <a:gd name="connsiteX14" fmla="*/ 1237081 w 1587405"/>
              <a:gd name="connsiteY14" fmla="*/ 611303 h 1563841"/>
              <a:gd name="connsiteX15" fmla="*/ 1280872 w 1587405"/>
              <a:gd name="connsiteY15" fmla="*/ 622251 h 1563841"/>
              <a:gd name="connsiteX16" fmla="*/ 1390348 w 1587405"/>
              <a:gd name="connsiteY16" fmla="*/ 622251 h 1563841"/>
              <a:gd name="connsiteX17" fmla="*/ 1423191 w 1587405"/>
              <a:gd name="connsiteY17" fmla="*/ 633200 h 1563841"/>
              <a:gd name="connsiteX18" fmla="*/ 1499824 w 1587405"/>
              <a:gd name="connsiteY18" fmla="*/ 676995 h 1563841"/>
              <a:gd name="connsiteX19" fmla="*/ 1587405 w 1587405"/>
              <a:gd name="connsiteY19" fmla="*/ 731739 h 1563841"/>
              <a:gd name="connsiteX20" fmla="*/ 1587405 w 1587405"/>
              <a:gd name="connsiteY20" fmla="*/ 731739 h 156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7405" h="1563841">
                <a:moveTo>
                  <a:pt x="0" y="1563841"/>
                </a:moveTo>
                <a:cubicBezTo>
                  <a:pt x="17334" y="1541031"/>
                  <a:pt x="34668" y="1518221"/>
                  <a:pt x="65686" y="1476251"/>
                </a:cubicBezTo>
                <a:cubicBezTo>
                  <a:pt x="96704" y="1434281"/>
                  <a:pt x="145969" y="1394135"/>
                  <a:pt x="186110" y="1312020"/>
                </a:cubicBezTo>
                <a:cubicBezTo>
                  <a:pt x="226251" y="1229905"/>
                  <a:pt x="251796" y="1111294"/>
                  <a:pt x="306534" y="983559"/>
                </a:cubicBezTo>
                <a:cubicBezTo>
                  <a:pt x="361272" y="855824"/>
                  <a:pt x="445203" y="671520"/>
                  <a:pt x="514538" y="545610"/>
                </a:cubicBezTo>
                <a:cubicBezTo>
                  <a:pt x="583873" y="419700"/>
                  <a:pt x="662331" y="304739"/>
                  <a:pt x="722543" y="228098"/>
                </a:cubicBezTo>
                <a:cubicBezTo>
                  <a:pt x="782755" y="151457"/>
                  <a:pt x="832020" y="118611"/>
                  <a:pt x="875810" y="85765"/>
                </a:cubicBezTo>
                <a:cubicBezTo>
                  <a:pt x="919600" y="52919"/>
                  <a:pt x="985286" y="31021"/>
                  <a:pt x="985286" y="31021"/>
                </a:cubicBezTo>
                <a:cubicBezTo>
                  <a:pt x="1010830" y="18248"/>
                  <a:pt x="1003533" y="7299"/>
                  <a:pt x="1029077" y="9124"/>
                </a:cubicBezTo>
                <a:cubicBezTo>
                  <a:pt x="1054621" y="10949"/>
                  <a:pt x="1113009" y="0"/>
                  <a:pt x="1138553" y="41970"/>
                </a:cubicBezTo>
                <a:cubicBezTo>
                  <a:pt x="1164097" y="83940"/>
                  <a:pt x="1171395" y="186128"/>
                  <a:pt x="1182343" y="260944"/>
                </a:cubicBezTo>
                <a:cubicBezTo>
                  <a:pt x="1193291" y="335760"/>
                  <a:pt x="1200590" y="439773"/>
                  <a:pt x="1204239" y="490867"/>
                </a:cubicBezTo>
                <a:cubicBezTo>
                  <a:pt x="1207888" y="541961"/>
                  <a:pt x="1202414" y="551085"/>
                  <a:pt x="1204239" y="567508"/>
                </a:cubicBezTo>
                <a:cubicBezTo>
                  <a:pt x="1206064" y="583931"/>
                  <a:pt x="1209712" y="582106"/>
                  <a:pt x="1215186" y="589405"/>
                </a:cubicBezTo>
                <a:cubicBezTo>
                  <a:pt x="1220660" y="596704"/>
                  <a:pt x="1226133" y="605829"/>
                  <a:pt x="1237081" y="611303"/>
                </a:cubicBezTo>
                <a:cubicBezTo>
                  <a:pt x="1248029" y="616777"/>
                  <a:pt x="1255328" y="620426"/>
                  <a:pt x="1280872" y="622251"/>
                </a:cubicBezTo>
                <a:cubicBezTo>
                  <a:pt x="1306416" y="624076"/>
                  <a:pt x="1366628" y="620426"/>
                  <a:pt x="1390348" y="622251"/>
                </a:cubicBezTo>
                <a:cubicBezTo>
                  <a:pt x="1414068" y="624076"/>
                  <a:pt x="1404945" y="624076"/>
                  <a:pt x="1423191" y="633200"/>
                </a:cubicBezTo>
                <a:cubicBezTo>
                  <a:pt x="1441437" y="642324"/>
                  <a:pt x="1472455" y="660572"/>
                  <a:pt x="1499824" y="676995"/>
                </a:cubicBezTo>
                <a:cubicBezTo>
                  <a:pt x="1527193" y="693418"/>
                  <a:pt x="1587405" y="731739"/>
                  <a:pt x="1587405" y="731739"/>
                </a:cubicBezTo>
                <a:lnTo>
                  <a:pt x="1587405" y="731739"/>
                </a:lnTo>
              </a:path>
            </a:pathLst>
          </a:custGeom>
          <a:ln w="63500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/>
          <p:cNvSpPr>
            <a:spLocks noChangeAspect="1"/>
          </p:cNvSpPr>
          <p:nvPr/>
        </p:nvSpPr>
        <p:spPr>
          <a:xfrm>
            <a:off x="4580337" y="5285886"/>
            <a:ext cx="487167" cy="389775"/>
          </a:xfrm>
          <a:custGeom>
            <a:avLst/>
            <a:gdLst>
              <a:gd name="connsiteX0" fmla="*/ 0 w 547381"/>
              <a:gd name="connsiteY0" fmla="*/ 0 h 437948"/>
              <a:gd name="connsiteX1" fmla="*/ 547381 w 547381"/>
              <a:gd name="connsiteY1" fmla="*/ 437948 h 437948"/>
              <a:gd name="connsiteX2" fmla="*/ 547381 w 547381"/>
              <a:gd name="connsiteY2" fmla="*/ 437948 h 43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381" h="437948">
                <a:moveTo>
                  <a:pt x="0" y="0"/>
                </a:moveTo>
                <a:lnTo>
                  <a:pt x="547381" y="437948"/>
                </a:lnTo>
                <a:lnTo>
                  <a:pt x="547381" y="437948"/>
                </a:lnTo>
              </a:path>
            </a:pathLst>
          </a:custGeom>
          <a:ln w="6350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/>
          <p:cNvSpPr>
            <a:spLocks noChangeAspect="1"/>
          </p:cNvSpPr>
          <p:nvPr/>
        </p:nvSpPr>
        <p:spPr>
          <a:xfrm>
            <a:off x="674366" y="3198473"/>
            <a:ext cx="2952245" cy="1434042"/>
          </a:xfrm>
          <a:custGeom>
            <a:avLst/>
            <a:gdLst>
              <a:gd name="connsiteX0" fmla="*/ 0 w 3317129"/>
              <a:gd name="connsiteY0" fmla="*/ 111311 h 1611285"/>
              <a:gd name="connsiteX1" fmla="*/ 251795 w 3317129"/>
              <a:gd name="connsiteY1" fmla="*/ 12773 h 1611285"/>
              <a:gd name="connsiteX2" fmla="*/ 525485 w 3317129"/>
              <a:gd name="connsiteY2" fmla="*/ 34670 h 1611285"/>
              <a:gd name="connsiteX3" fmla="*/ 689700 w 3317129"/>
              <a:gd name="connsiteY3" fmla="*/ 78465 h 1611285"/>
              <a:gd name="connsiteX4" fmla="*/ 886757 w 3317129"/>
              <a:gd name="connsiteY4" fmla="*/ 209850 h 1611285"/>
              <a:gd name="connsiteX5" fmla="*/ 974338 w 3317129"/>
              <a:gd name="connsiteY5" fmla="*/ 286491 h 1611285"/>
              <a:gd name="connsiteX6" fmla="*/ 1007181 w 3317129"/>
              <a:gd name="connsiteY6" fmla="*/ 286491 h 1611285"/>
              <a:gd name="connsiteX7" fmla="*/ 1029076 w 3317129"/>
              <a:gd name="connsiteY7" fmla="*/ 275542 h 1611285"/>
              <a:gd name="connsiteX8" fmla="*/ 1072866 w 3317129"/>
              <a:gd name="connsiteY8" fmla="*/ 264593 h 1611285"/>
              <a:gd name="connsiteX9" fmla="*/ 1149500 w 3317129"/>
              <a:gd name="connsiteY9" fmla="*/ 308388 h 1611285"/>
              <a:gd name="connsiteX10" fmla="*/ 1215185 w 3317129"/>
              <a:gd name="connsiteY10" fmla="*/ 417875 h 1611285"/>
              <a:gd name="connsiteX11" fmla="*/ 1302766 w 3317129"/>
              <a:gd name="connsiteY11" fmla="*/ 439773 h 1611285"/>
              <a:gd name="connsiteX12" fmla="*/ 1631195 w 3317129"/>
              <a:gd name="connsiteY12" fmla="*/ 461670 h 1611285"/>
              <a:gd name="connsiteX13" fmla="*/ 2047205 w 3317129"/>
              <a:gd name="connsiteY13" fmla="*/ 571157 h 1611285"/>
              <a:gd name="connsiteX14" fmla="*/ 2485109 w 3317129"/>
              <a:gd name="connsiteY14" fmla="*/ 702542 h 1611285"/>
              <a:gd name="connsiteX15" fmla="*/ 2769748 w 3317129"/>
              <a:gd name="connsiteY15" fmla="*/ 899619 h 1611285"/>
              <a:gd name="connsiteX16" fmla="*/ 3010595 w 3317129"/>
              <a:gd name="connsiteY16" fmla="*/ 1151439 h 1611285"/>
              <a:gd name="connsiteX17" fmla="*/ 3317129 w 3317129"/>
              <a:gd name="connsiteY17" fmla="*/ 1611285 h 161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17129" h="1611285">
                <a:moveTo>
                  <a:pt x="0" y="111311"/>
                </a:moveTo>
                <a:cubicBezTo>
                  <a:pt x="82107" y="68428"/>
                  <a:pt x="164214" y="25546"/>
                  <a:pt x="251795" y="12773"/>
                </a:cubicBezTo>
                <a:cubicBezTo>
                  <a:pt x="339376" y="0"/>
                  <a:pt x="452501" y="23721"/>
                  <a:pt x="525485" y="34670"/>
                </a:cubicBezTo>
                <a:cubicBezTo>
                  <a:pt x="598469" y="45619"/>
                  <a:pt x="629488" y="49268"/>
                  <a:pt x="689700" y="78465"/>
                </a:cubicBezTo>
                <a:cubicBezTo>
                  <a:pt x="749912" y="107662"/>
                  <a:pt x="839317" y="175179"/>
                  <a:pt x="886757" y="209850"/>
                </a:cubicBezTo>
                <a:cubicBezTo>
                  <a:pt x="934197" y="244521"/>
                  <a:pt x="954267" y="273718"/>
                  <a:pt x="974338" y="286491"/>
                </a:cubicBezTo>
                <a:cubicBezTo>
                  <a:pt x="994409" y="299264"/>
                  <a:pt x="998058" y="288316"/>
                  <a:pt x="1007181" y="286491"/>
                </a:cubicBezTo>
                <a:cubicBezTo>
                  <a:pt x="1016304" y="284666"/>
                  <a:pt x="1018129" y="279192"/>
                  <a:pt x="1029076" y="275542"/>
                </a:cubicBezTo>
                <a:cubicBezTo>
                  <a:pt x="1040024" y="271892"/>
                  <a:pt x="1052795" y="259119"/>
                  <a:pt x="1072866" y="264593"/>
                </a:cubicBezTo>
                <a:cubicBezTo>
                  <a:pt x="1092937" y="270067"/>
                  <a:pt x="1125780" y="282841"/>
                  <a:pt x="1149500" y="308388"/>
                </a:cubicBezTo>
                <a:cubicBezTo>
                  <a:pt x="1173220" y="333935"/>
                  <a:pt x="1189641" y="395978"/>
                  <a:pt x="1215185" y="417875"/>
                </a:cubicBezTo>
                <a:cubicBezTo>
                  <a:pt x="1240729" y="439773"/>
                  <a:pt x="1233431" y="432474"/>
                  <a:pt x="1302766" y="439773"/>
                </a:cubicBezTo>
                <a:cubicBezTo>
                  <a:pt x="1372101" y="447072"/>
                  <a:pt x="1507122" y="439773"/>
                  <a:pt x="1631195" y="461670"/>
                </a:cubicBezTo>
                <a:cubicBezTo>
                  <a:pt x="1755268" y="483567"/>
                  <a:pt x="1904886" y="531012"/>
                  <a:pt x="2047205" y="571157"/>
                </a:cubicBezTo>
                <a:cubicBezTo>
                  <a:pt x="2189524" y="611302"/>
                  <a:pt x="2364685" y="647798"/>
                  <a:pt x="2485109" y="702542"/>
                </a:cubicBezTo>
                <a:cubicBezTo>
                  <a:pt x="2605533" y="757286"/>
                  <a:pt x="2682167" y="824803"/>
                  <a:pt x="2769748" y="899619"/>
                </a:cubicBezTo>
                <a:cubicBezTo>
                  <a:pt x="2857329" y="974435"/>
                  <a:pt x="2919365" y="1032828"/>
                  <a:pt x="3010595" y="1151439"/>
                </a:cubicBezTo>
                <a:cubicBezTo>
                  <a:pt x="3101825" y="1270050"/>
                  <a:pt x="3317129" y="1611285"/>
                  <a:pt x="3317129" y="1611285"/>
                </a:cubicBezTo>
              </a:path>
            </a:pathLst>
          </a:cu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/>
          <p:cNvSpPr>
            <a:spLocks noChangeAspect="1"/>
          </p:cNvSpPr>
          <p:nvPr/>
        </p:nvSpPr>
        <p:spPr>
          <a:xfrm>
            <a:off x="4537669" y="5091599"/>
            <a:ext cx="565112" cy="399518"/>
          </a:xfrm>
          <a:custGeom>
            <a:avLst/>
            <a:gdLst>
              <a:gd name="connsiteX0" fmla="*/ 0 w 634962"/>
              <a:gd name="connsiteY0" fmla="*/ 0 h 448897"/>
              <a:gd name="connsiteX1" fmla="*/ 634962 w 634962"/>
              <a:gd name="connsiteY1" fmla="*/ 448897 h 448897"/>
              <a:gd name="connsiteX2" fmla="*/ 634962 w 634962"/>
              <a:gd name="connsiteY2" fmla="*/ 448897 h 44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962" h="448897">
                <a:moveTo>
                  <a:pt x="0" y="0"/>
                </a:moveTo>
                <a:lnTo>
                  <a:pt x="634962" y="448897"/>
                </a:lnTo>
                <a:lnTo>
                  <a:pt x="634962" y="448897"/>
                </a:lnTo>
              </a:path>
            </a:pathLst>
          </a:cu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6339259" y="3480623"/>
            <a:ext cx="1677247" cy="167724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236084" y="4956169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7684898" y="4601306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6616042" y="3360308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6447214" y="4337346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7621398" y="3511972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7951598" y="4091740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7156742" y="5078487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6276714" y="3467923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スライド番号プレースホル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203-4387-7942-BF1E-70A1D9A2C195}" type="slidenum">
              <a:rPr lang="ja-JP" altLang="en-US" smtClean="0"/>
              <a:pPr/>
              <a:t>32</a:t>
            </a:fld>
            <a:endParaRPr lang="ja-JP" altLang="en-US"/>
          </a:p>
        </p:txBody>
      </p:sp>
      <p:sp>
        <p:nvSpPr>
          <p:cNvPr id="27" name="タイトル 61"/>
          <p:cNvSpPr txBox="1">
            <a:spLocks/>
          </p:cNvSpPr>
          <p:nvPr/>
        </p:nvSpPr>
        <p:spPr>
          <a:xfrm>
            <a:off x="-10948" y="526465"/>
            <a:ext cx="8229600" cy="699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ヒラギノ角ゴ Pro W3"/>
                <a:ea typeface="ヒラギノ角ゴ Pro W3"/>
                <a:cs typeface="ヒラギノ角ゴ Pro W3"/>
              </a:rPr>
              <a:t>Variable Double Partial Covering Model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6920" y="6424788"/>
            <a:ext cx="5393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MCG-6-30-15 (</a:t>
            </a:r>
            <a:r>
              <a:rPr lang="en-US" altLang="ja-JP" sz="1600" b="1" dirty="0" err="1" smtClean="0">
                <a:latin typeface="ヒラギノ角ゴ Pro W3"/>
                <a:ea typeface="ヒラギノ角ゴ Pro W3"/>
                <a:cs typeface="ヒラギノ角ゴ Pro W3"/>
              </a:rPr>
              <a:t>Miyakawa</a:t>
            </a:r>
            <a:r>
              <a:rPr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, Ebisawa and Inoue</a:t>
            </a:r>
            <a:r>
              <a:rPr kumimoji="1"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 2012)</a:t>
            </a:r>
            <a:endParaRPr kumimoji="1" lang="ja-JP" altLang="en-US" sz="1600" b="1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015414" y="5959884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Covering fraction varies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5443" y="1703737"/>
            <a:ext cx="8708360" cy="101566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AGN luminosity and spectra do not vary significantly within ~a day. Variation of the </a:t>
            </a:r>
            <a:r>
              <a:rPr lang="en-US" altLang="ja-JP" sz="2000" b="1" i="1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partial covering fraction </a:t>
            </a:r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explain most of the observed spectral variations.</a:t>
            </a:r>
          </a:p>
        </p:txBody>
      </p:sp>
    </p:spTree>
    <p:extLst>
      <p:ext uri="{BB962C8B-B14F-4D97-AF65-F5344CB8AC3E}">
        <p14:creationId xmlns:p14="http://schemas.microsoft.com/office/powerpoint/2010/main" val="136435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 descr="mcg6_slic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0" y="2926081"/>
            <a:ext cx="5186645" cy="35947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正方形/長方形 8"/>
          <p:cNvSpPr/>
          <p:nvPr/>
        </p:nvSpPr>
        <p:spPr>
          <a:xfrm>
            <a:off x="0" y="0"/>
            <a:ext cx="9144000" cy="14351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8" name="フリーフォーム 37"/>
          <p:cNvSpPr>
            <a:spLocks noChangeAspect="1"/>
          </p:cNvSpPr>
          <p:nvPr/>
        </p:nvSpPr>
        <p:spPr>
          <a:xfrm>
            <a:off x="674366" y="3109573"/>
            <a:ext cx="2952245" cy="1434042"/>
          </a:xfrm>
          <a:custGeom>
            <a:avLst/>
            <a:gdLst>
              <a:gd name="connsiteX0" fmla="*/ 0 w 3317129"/>
              <a:gd name="connsiteY0" fmla="*/ 111311 h 1611285"/>
              <a:gd name="connsiteX1" fmla="*/ 251795 w 3317129"/>
              <a:gd name="connsiteY1" fmla="*/ 12773 h 1611285"/>
              <a:gd name="connsiteX2" fmla="*/ 525485 w 3317129"/>
              <a:gd name="connsiteY2" fmla="*/ 34670 h 1611285"/>
              <a:gd name="connsiteX3" fmla="*/ 689700 w 3317129"/>
              <a:gd name="connsiteY3" fmla="*/ 78465 h 1611285"/>
              <a:gd name="connsiteX4" fmla="*/ 886757 w 3317129"/>
              <a:gd name="connsiteY4" fmla="*/ 209850 h 1611285"/>
              <a:gd name="connsiteX5" fmla="*/ 974338 w 3317129"/>
              <a:gd name="connsiteY5" fmla="*/ 286491 h 1611285"/>
              <a:gd name="connsiteX6" fmla="*/ 1007181 w 3317129"/>
              <a:gd name="connsiteY6" fmla="*/ 286491 h 1611285"/>
              <a:gd name="connsiteX7" fmla="*/ 1029076 w 3317129"/>
              <a:gd name="connsiteY7" fmla="*/ 275542 h 1611285"/>
              <a:gd name="connsiteX8" fmla="*/ 1072866 w 3317129"/>
              <a:gd name="connsiteY8" fmla="*/ 264593 h 1611285"/>
              <a:gd name="connsiteX9" fmla="*/ 1149500 w 3317129"/>
              <a:gd name="connsiteY9" fmla="*/ 308388 h 1611285"/>
              <a:gd name="connsiteX10" fmla="*/ 1215185 w 3317129"/>
              <a:gd name="connsiteY10" fmla="*/ 417875 h 1611285"/>
              <a:gd name="connsiteX11" fmla="*/ 1302766 w 3317129"/>
              <a:gd name="connsiteY11" fmla="*/ 439773 h 1611285"/>
              <a:gd name="connsiteX12" fmla="*/ 1631195 w 3317129"/>
              <a:gd name="connsiteY12" fmla="*/ 461670 h 1611285"/>
              <a:gd name="connsiteX13" fmla="*/ 2047205 w 3317129"/>
              <a:gd name="connsiteY13" fmla="*/ 571157 h 1611285"/>
              <a:gd name="connsiteX14" fmla="*/ 2485109 w 3317129"/>
              <a:gd name="connsiteY14" fmla="*/ 702542 h 1611285"/>
              <a:gd name="connsiteX15" fmla="*/ 2769748 w 3317129"/>
              <a:gd name="connsiteY15" fmla="*/ 899619 h 1611285"/>
              <a:gd name="connsiteX16" fmla="*/ 3010595 w 3317129"/>
              <a:gd name="connsiteY16" fmla="*/ 1151439 h 1611285"/>
              <a:gd name="connsiteX17" fmla="*/ 3317129 w 3317129"/>
              <a:gd name="connsiteY17" fmla="*/ 1611285 h 161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17129" h="1611285">
                <a:moveTo>
                  <a:pt x="0" y="111311"/>
                </a:moveTo>
                <a:cubicBezTo>
                  <a:pt x="82107" y="68428"/>
                  <a:pt x="164214" y="25546"/>
                  <a:pt x="251795" y="12773"/>
                </a:cubicBezTo>
                <a:cubicBezTo>
                  <a:pt x="339376" y="0"/>
                  <a:pt x="452501" y="23721"/>
                  <a:pt x="525485" y="34670"/>
                </a:cubicBezTo>
                <a:cubicBezTo>
                  <a:pt x="598469" y="45619"/>
                  <a:pt x="629488" y="49268"/>
                  <a:pt x="689700" y="78465"/>
                </a:cubicBezTo>
                <a:cubicBezTo>
                  <a:pt x="749912" y="107662"/>
                  <a:pt x="839317" y="175179"/>
                  <a:pt x="886757" y="209850"/>
                </a:cubicBezTo>
                <a:cubicBezTo>
                  <a:pt x="934197" y="244521"/>
                  <a:pt x="954267" y="273718"/>
                  <a:pt x="974338" y="286491"/>
                </a:cubicBezTo>
                <a:cubicBezTo>
                  <a:pt x="994409" y="299264"/>
                  <a:pt x="998058" y="288316"/>
                  <a:pt x="1007181" y="286491"/>
                </a:cubicBezTo>
                <a:cubicBezTo>
                  <a:pt x="1016304" y="284666"/>
                  <a:pt x="1018129" y="279192"/>
                  <a:pt x="1029076" y="275542"/>
                </a:cubicBezTo>
                <a:cubicBezTo>
                  <a:pt x="1040024" y="271892"/>
                  <a:pt x="1052795" y="259119"/>
                  <a:pt x="1072866" y="264593"/>
                </a:cubicBezTo>
                <a:cubicBezTo>
                  <a:pt x="1092937" y="270067"/>
                  <a:pt x="1125780" y="282841"/>
                  <a:pt x="1149500" y="308388"/>
                </a:cubicBezTo>
                <a:cubicBezTo>
                  <a:pt x="1173220" y="333935"/>
                  <a:pt x="1189641" y="395978"/>
                  <a:pt x="1215185" y="417875"/>
                </a:cubicBezTo>
                <a:cubicBezTo>
                  <a:pt x="1240729" y="439773"/>
                  <a:pt x="1233431" y="432474"/>
                  <a:pt x="1302766" y="439773"/>
                </a:cubicBezTo>
                <a:cubicBezTo>
                  <a:pt x="1372101" y="447072"/>
                  <a:pt x="1507122" y="439773"/>
                  <a:pt x="1631195" y="461670"/>
                </a:cubicBezTo>
                <a:cubicBezTo>
                  <a:pt x="1755268" y="483567"/>
                  <a:pt x="1904886" y="531012"/>
                  <a:pt x="2047205" y="571157"/>
                </a:cubicBezTo>
                <a:cubicBezTo>
                  <a:pt x="2189524" y="611302"/>
                  <a:pt x="2364685" y="647798"/>
                  <a:pt x="2485109" y="702542"/>
                </a:cubicBezTo>
                <a:cubicBezTo>
                  <a:pt x="2605533" y="757286"/>
                  <a:pt x="2682167" y="824803"/>
                  <a:pt x="2769748" y="899619"/>
                </a:cubicBezTo>
                <a:cubicBezTo>
                  <a:pt x="2857329" y="974435"/>
                  <a:pt x="2919365" y="1032828"/>
                  <a:pt x="3010595" y="1151439"/>
                </a:cubicBezTo>
                <a:cubicBezTo>
                  <a:pt x="3101825" y="1270050"/>
                  <a:pt x="3317129" y="1611285"/>
                  <a:pt x="3317129" y="1611285"/>
                </a:cubicBezTo>
              </a:path>
            </a:pathLst>
          </a:cu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/>
          <p:cNvSpPr>
            <a:spLocks noChangeAspect="1"/>
          </p:cNvSpPr>
          <p:nvPr/>
        </p:nvSpPr>
        <p:spPr>
          <a:xfrm>
            <a:off x="4537669" y="5002699"/>
            <a:ext cx="565112" cy="399518"/>
          </a:xfrm>
          <a:custGeom>
            <a:avLst/>
            <a:gdLst>
              <a:gd name="connsiteX0" fmla="*/ 0 w 634962"/>
              <a:gd name="connsiteY0" fmla="*/ 0 h 448897"/>
              <a:gd name="connsiteX1" fmla="*/ 634962 w 634962"/>
              <a:gd name="connsiteY1" fmla="*/ 448897 h 448897"/>
              <a:gd name="connsiteX2" fmla="*/ 634962 w 634962"/>
              <a:gd name="connsiteY2" fmla="*/ 448897 h 44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962" h="448897">
                <a:moveTo>
                  <a:pt x="0" y="0"/>
                </a:moveTo>
                <a:lnTo>
                  <a:pt x="634962" y="448897"/>
                </a:lnTo>
                <a:lnTo>
                  <a:pt x="634962" y="448897"/>
                </a:lnTo>
              </a:path>
            </a:pathLst>
          </a:cu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6339259" y="3480623"/>
            <a:ext cx="1677247" cy="167724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185284" y="5172069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7951598" y="4575906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6534220" y="3183245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6015414" y="4337346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7786498" y="3511972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8116698" y="4117140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7004342" y="5154687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6175114" y="3467923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015414" y="5959884"/>
            <a:ext cx="2285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Covering fraction: Null</a:t>
            </a:r>
            <a:endParaRPr kumimoji="1" lang="ja-JP" altLang="en-US" dirty="0"/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203-4387-7942-BF1E-70A1D9A2C195}" type="slidenum">
              <a:rPr lang="ja-JP" altLang="en-US" smtClean="0"/>
              <a:pPr/>
              <a:t>33</a:t>
            </a:fld>
            <a:endParaRPr lang="ja-JP" altLang="en-US"/>
          </a:p>
        </p:txBody>
      </p:sp>
      <p:sp>
        <p:nvSpPr>
          <p:cNvPr id="25" name="タイトル 61"/>
          <p:cNvSpPr txBox="1">
            <a:spLocks/>
          </p:cNvSpPr>
          <p:nvPr/>
        </p:nvSpPr>
        <p:spPr>
          <a:xfrm>
            <a:off x="-10948" y="526465"/>
            <a:ext cx="8229600" cy="699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ヒラギノ角ゴ Pro W3"/>
                <a:ea typeface="ヒラギノ角ゴ Pro W3"/>
                <a:cs typeface="ヒラギノ角ゴ Pro W3"/>
              </a:rPr>
              <a:t>Variable Double Partial Covering Model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6920" y="6424788"/>
            <a:ext cx="5393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MCG-6-30-15 (</a:t>
            </a:r>
            <a:r>
              <a:rPr lang="en-US" altLang="ja-JP" sz="1600" b="1" dirty="0" err="1" smtClean="0">
                <a:latin typeface="ヒラギノ角ゴ Pro W3"/>
                <a:ea typeface="ヒラギノ角ゴ Pro W3"/>
                <a:cs typeface="ヒラギノ角ゴ Pro W3"/>
              </a:rPr>
              <a:t>Miyakawa</a:t>
            </a:r>
            <a:r>
              <a:rPr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, Ebisawa and Inoue</a:t>
            </a:r>
            <a:r>
              <a:rPr kumimoji="1"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 2012)</a:t>
            </a:r>
            <a:endParaRPr kumimoji="1" lang="ja-JP" altLang="en-US" sz="1600" b="1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5443" y="1703737"/>
            <a:ext cx="8708360" cy="101566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AGN luminosity and spectra do not vary significantly within ~a day. Variation of the </a:t>
            </a:r>
            <a:r>
              <a:rPr lang="en-US" altLang="ja-JP" sz="2000" b="1" i="1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partial covering fraction </a:t>
            </a:r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explain most of the observed spectral variations.</a:t>
            </a:r>
          </a:p>
        </p:txBody>
      </p:sp>
    </p:spTree>
    <p:extLst>
      <p:ext uri="{BB962C8B-B14F-4D97-AF65-F5344CB8AC3E}">
        <p14:creationId xmlns:p14="http://schemas.microsoft.com/office/powerpoint/2010/main" val="1216011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5415" y="1600200"/>
            <a:ext cx="869550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Variable Double Partial Covering (VDPC)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Application to Observations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Structure around the </a:t>
            </a:r>
            <a:r>
              <a:rPr kumimoji="1" lang="en-US" altLang="ja-JP" dirty="0" smtClean="0"/>
              <a:t>AGN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Comparison with </a:t>
            </a:r>
            <a:r>
              <a:rPr lang="en-US" altLang="ja-JP" dirty="0" smtClean="0"/>
              <a:t>BHBs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34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5415" y="1600200"/>
            <a:ext cx="869550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Variable Double Partial Covering (VDPC)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FF0000"/>
                </a:solidFill>
              </a:rPr>
              <a:t>Application to Observations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Structure around the </a:t>
            </a:r>
            <a:r>
              <a:rPr kumimoji="1" lang="en-US" altLang="ja-JP" dirty="0" smtClean="0"/>
              <a:t>AGN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Comparison with </a:t>
            </a:r>
            <a:r>
              <a:rPr lang="en-US" altLang="ja-JP" dirty="0" smtClean="0"/>
              <a:t>BHBs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0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3. Application to Observations: </a:t>
            </a:r>
            <a:r>
              <a:rPr kumimoji="1" lang="en-US" altLang="ja-JP" dirty="0" smtClean="0">
                <a:solidFill>
                  <a:srgbClr val="FF0000"/>
                </a:solidFill>
              </a:rPr>
              <a:t>spectral fits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36</a:t>
            </a:fld>
            <a:endParaRPr kumimoji="1" lang="ja-JP" altLang="en-US"/>
          </a:p>
        </p:txBody>
      </p:sp>
      <p:pic>
        <p:nvPicPr>
          <p:cNvPr id="6" name="図 5" descr="スクリーンショット 2014-06-03 16.40.5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8" b="-702"/>
          <a:stretch/>
        </p:blipFill>
        <p:spPr>
          <a:xfrm>
            <a:off x="86652" y="1648800"/>
            <a:ext cx="6364963" cy="45828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69317" y="6121236"/>
            <a:ext cx="421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Mizumoto</a:t>
            </a:r>
            <a:r>
              <a:rPr kumimoji="1" lang="en-US" altLang="ja-JP" dirty="0" smtClean="0"/>
              <a:t>, Ebisawa and </a:t>
            </a:r>
            <a:r>
              <a:rPr kumimoji="1" lang="en-US" altLang="ja-JP" dirty="0" err="1" smtClean="0"/>
              <a:t>Sameshima</a:t>
            </a:r>
            <a:r>
              <a:rPr kumimoji="1" lang="en-US" altLang="ja-JP" dirty="0" smtClean="0"/>
              <a:t> (2014)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2269090" y="2743204"/>
            <a:ext cx="457200" cy="592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270035" y="3251204"/>
            <a:ext cx="1933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Optically thick disk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component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cxnSp>
        <p:nvCxnSpPr>
          <p:cNvPr id="15" name="直線矢印コネクタ 14"/>
          <p:cNvCxnSpPr>
            <a:stCxn id="16" idx="1"/>
          </p:cNvCxnSpPr>
          <p:nvPr/>
        </p:nvCxnSpPr>
        <p:spPr>
          <a:xfrm flipH="1">
            <a:off x="5755624" y="3015569"/>
            <a:ext cx="780656" cy="898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536280" y="2692403"/>
            <a:ext cx="2159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Iron K-feature due to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thick/cold absorber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flipH="1">
            <a:off x="2912556" y="2184400"/>
            <a:ext cx="1134534" cy="3367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996305" y="1874843"/>
            <a:ext cx="1309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Power-law</a:t>
            </a:r>
            <a:endParaRPr kumimoji="1" lang="en-US" altLang="ja-JP" dirty="0" smtClean="0">
              <a:solidFill>
                <a:srgbClr val="0000FF"/>
              </a:solidFill>
            </a:endParaRPr>
          </a:p>
          <a:p>
            <a:r>
              <a:rPr lang="en-US" altLang="ja-JP" dirty="0" smtClean="0">
                <a:solidFill>
                  <a:srgbClr val="0000FF"/>
                </a:solidFill>
              </a:rPr>
              <a:t>component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692423" y="1491647"/>
            <a:ext cx="2564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1H0707-495 (XMM, EPIC)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439534" y="4303927"/>
            <a:ext cx="272609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Thick/cold absorber:  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N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+mn-ea"/>
              </a:rPr>
              <a:t>H</a:t>
            </a:r>
            <a:r>
              <a:rPr lang="en-US" altLang="ja-JP" sz="2000" dirty="0">
                <a:solidFill>
                  <a:srgbClr val="FF0000"/>
                </a:solidFill>
                <a:latin typeface="+mn-ea"/>
              </a:rPr>
              <a:t>~10</a:t>
            </a:r>
            <a:r>
              <a:rPr lang="en-US" altLang="ja-JP" sz="2000" baseline="30000" dirty="0">
                <a:solidFill>
                  <a:srgbClr val="FF0000"/>
                </a:solidFill>
                <a:latin typeface="+mn-ea"/>
              </a:rPr>
              <a:t>24</a:t>
            </a:r>
            <a:r>
              <a:rPr lang="en-US" altLang="ja-JP" sz="2000" dirty="0">
                <a:solidFill>
                  <a:srgbClr val="FF0000"/>
                </a:solidFill>
                <a:latin typeface="+mn-ea"/>
              </a:rPr>
              <a:t>cm</a:t>
            </a:r>
            <a:r>
              <a:rPr lang="en-US" altLang="ja-JP" sz="2000" baseline="30000" dirty="0">
                <a:solidFill>
                  <a:srgbClr val="FF0000"/>
                </a:solidFill>
                <a:latin typeface="+mn-ea"/>
              </a:rPr>
              <a:t>-2</a:t>
            </a:r>
            <a:r>
              <a:rPr lang="en-US" altLang="ja-JP" sz="2000" dirty="0">
                <a:solidFill>
                  <a:srgbClr val="FF0000"/>
                </a:solidFill>
                <a:latin typeface="+mn-ea"/>
              </a:rPr>
              <a:t>, ξ~10</a:t>
            </a:r>
            <a:r>
              <a:rPr lang="en-US" altLang="ja-JP" sz="2000" baseline="30000" dirty="0">
                <a:solidFill>
                  <a:srgbClr val="FF0000"/>
                </a:solidFill>
                <a:latin typeface="+mn-ea"/>
              </a:rPr>
              <a:t>0.1-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+mn-ea"/>
              </a:rPr>
              <a:t>0.3</a:t>
            </a:r>
          </a:p>
          <a:p>
            <a:endParaRPr lang="en-US" altLang="ja-JP" sz="2000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Thin/hot absorber: 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N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+mn-ea"/>
              </a:rPr>
              <a:t>H</a:t>
            </a:r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~10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+mn-ea"/>
              </a:rPr>
              <a:t>23</a:t>
            </a:r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cm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+mn-ea"/>
              </a:rPr>
              <a:t>-2</a:t>
            </a:r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, ξ~10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+mn-ea"/>
              </a:rPr>
              <a:t>3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2032000" y="1727200"/>
            <a:ext cx="541867" cy="793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270926" y="1158595"/>
            <a:ext cx="2520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Iron L-feature </a:t>
            </a:r>
          </a:p>
          <a:p>
            <a:r>
              <a:rPr kumimoji="1" lang="en-US" altLang="ja-JP" dirty="0" smtClean="0">
                <a:solidFill>
                  <a:srgbClr val="0000FF"/>
                </a:solidFill>
              </a:rPr>
              <a:t>due to </a:t>
            </a:r>
            <a:r>
              <a:rPr lang="en-US" altLang="ja-JP" dirty="0" smtClean="0">
                <a:solidFill>
                  <a:srgbClr val="0000FF"/>
                </a:solidFill>
              </a:rPr>
              <a:t>thin/hot absorber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37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37</a:t>
            </a:fld>
            <a:endParaRPr kumimoji="1" lang="ja-JP" altLang="en-US"/>
          </a:p>
        </p:txBody>
      </p:sp>
      <p:pic>
        <p:nvPicPr>
          <p:cNvPr id="6" name="図 5" descr="スクリーンショット 2014-06-15 4.55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9" y="1608667"/>
            <a:ext cx="9164137" cy="3852182"/>
          </a:xfrm>
          <a:prstGeom prst="rect">
            <a:avLst/>
          </a:prstGeom>
        </p:spPr>
      </p:pic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1H0707+495 iron-L and other </a:t>
            </a:r>
            <a:br>
              <a:rPr lang="en-US" altLang="ja-JP" dirty="0" smtClean="0"/>
            </a:br>
            <a:r>
              <a:rPr lang="en-US" altLang="ja-JP" dirty="0" smtClean="0"/>
              <a:t>low-energy feature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9317" y="5460849"/>
            <a:ext cx="421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Mizumoto</a:t>
            </a:r>
            <a:r>
              <a:rPr kumimoji="1" lang="en-US" altLang="ja-JP" dirty="0" smtClean="0"/>
              <a:t>, Ebisawa and </a:t>
            </a:r>
            <a:r>
              <a:rPr kumimoji="1" lang="en-US" altLang="ja-JP" dirty="0" err="1" smtClean="0"/>
              <a:t>Sameshima</a:t>
            </a:r>
            <a:r>
              <a:rPr kumimoji="1" lang="en-US" altLang="ja-JP" dirty="0" smtClean="0"/>
              <a:t> (2014)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7203" y="4588932"/>
            <a:ext cx="2303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Model (based on EPIC)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59874" y="4607465"/>
            <a:ext cx="166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RGS  spectral fit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43649" y="5630126"/>
            <a:ext cx="4532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Iron-L and weak absorption line features 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consistent with the RGS spectra 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6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895" y="274638"/>
            <a:ext cx="8819339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3. Application to Observations: </a:t>
            </a:r>
            <a:br>
              <a:rPr kumimoji="1" lang="en-US" altLang="ja-JP" dirty="0" smtClean="0"/>
            </a:br>
            <a:r>
              <a:rPr lang="en-US" altLang="ja-JP" dirty="0" smtClean="0">
                <a:solidFill>
                  <a:srgbClr val="FF0000"/>
                </a:solidFill>
              </a:rPr>
              <a:t>flux</a:t>
            </a:r>
            <a:r>
              <a:rPr kumimoji="1" lang="en-US" altLang="ja-JP" dirty="0" smtClean="0">
                <a:solidFill>
                  <a:srgbClr val="FF0000"/>
                </a:solidFill>
              </a:rPr>
              <a:t>-sorted spectral fits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38</a:t>
            </a:fld>
            <a:endParaRPr kumimoji="1" lang="ja-JP" altLang="en-US"/>
          </a:p>
        </p:txBody>
      </p:sp>
      <p:pic>
        <p:nvPicPr>
          <p:cNvPr id="6" name="図 5" descr="スクリーンショット 2014-06-03 16.41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100" y="3505201"/>
            <a:ext cx="4013202" cy="3022286"/>
          </a:xfrm>
          <a:prstGeom prst="rect">
            <a:avLst/>
          </a:prstGeom>
        </p:spPr>
      </p:pic>
      <p:grpSp>
        <p:nvGrpSpPr>
          <p:cNvPr id="15" name="図形グループ 14"/>
          <p:cNvGrpSpPr/>
          <p:nvPr/>
        </p:nvGrpSpPr>
        <p:grpSpPr>
          <a:xfrm>
            <a:off x="474133" y="1423457"/>
            <a:ext cx="7958667" cy="2251852"/>
            <a:chOff x="474133" y="1423457"/>
            <a:chExt cx="7958667" cy="2251852"/>
          </a:xfrm>
        </p:grpSpPr>
        <p:pic>
          <p:nvPicPr>
            <p:cNvPr id="16" name="図 15" descr="スクリーンショット 2014-06-08 21.21.2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133" y="1423457"/>
              <a:ext cx="7958667" cy="2251852"/>
            </a:xfrm>
            <a:prstGeom prst="rect">
              <a:avLst/>
            </a:prstGeom>
          </p:spPr>
        </p:pic>
        <p:sp>
          <p:nvSpPr>
            <p:cNvPr id="17" name="正方形/長方形 16"/>
            <p:cNvSpPr/>
            <p:nvPr/>
          </p:nvSpPr>
          <p:spPr>
            <a:xfrm>
              <a:off x="1163113" y="2482452"/>
              <a:ext cx="7090924" cy="701180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1196980" y="2336924"/>
              <a:ext cx="7090924" cy="14552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170874" y="2097628"/>
              <a:ext cx="7090924" cy="241371"/>
            </a:xfrm>
            <a:prstGeom prst="rect">
              <a:avLst/>
            </a:prstGeom>
            <a:solidFill>
              <a:srgbClr val="00FF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1163113" y="1569543"/>
              <a:ext cx="7090924" cy="528137"/>
            </a:xfrm>
            <a:prstGeom prst="rect">
              <a:avLst/>
            </a:prstGeom>
            <a:solidFill>
              <a:srgbClr val="0000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101585" y="6188968"/>
            <a:ext cx="421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Mizumoto</a:t>
            </a:r>
            <a:r>
              <a:rPr kumimoji="1" lang="en-US" altLang="ja-JP" dirty="0" smtClean="0"/>
              <a:t>, Ebisawa and </a:t>
            </a:r>
            <a:r>
              <a:rPr kumimoji="1" lang="en-US" altLang="ja-JP" dirty="0" err="1" smtClean="0"/>
              <a:t>Sameshima</a:t>
            </a:r>
            <a:r>
              <a:rPr kumimoji="1" lang="en-US" altLang="ja-JP" dirty="0" smtClean="0"/>
              <a:t> (2014)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0" y="3878506"/>
            <a:ext cx="4955100" cy="22850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sz="2400" dirty="0" smtClean="0"/>
              <a:t>Observation within ~a day is divided into four different flux levels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2400" dirty="0" smtClean="0"/>
              <a:t>Flux-sorted spectra are fitted simultaneously </a:t>
            </a:r>
            <a:r>
              <a:rPr lang="en-US" altLang="ja-JP" sz="2400" dirty="0" smtClean="0">
                <a:solidFill>
                  <a:srgbClr val="FF0000"/>
                </a:solidFill>
              </a:rPr>
              <a:t>only varying the partial covering fraction.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219226" y="1513983"/>
            <a:ext cx="2041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1H0707-495 (XMM)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521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39</a:t>
            </a:fld>
            <a:endParaRPr kumimoji="1" lang="ja-JP" altLang="en-US"/>
          </a:p>
        </p:txBody>
      </p:sp>
      <p:pic>
        <p:nvPicPr>
          <p:cNvPr id="6" name="図 5" descr="スクリーンショット 2014-06-15 6.21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574869"/>
            <a:ext cx="9144000" cy="596226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6200" y="127000"/>
            <a:ext cx="92055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dirty="0" smtClean="0"/>
              <a:t>Flux-sorted spectra fitted simultaneously </a:t>
            </a:r>
            <a:r>
              <a:rPr lang="en-US" altLang="ja-JP" sz="2100" dirty="0" smtClean="0">
                <a:solidFill>
                  <a:srgbClr val="FF0000"/>
                </a:solidFill>
              </a:rPr>
              <a:t>only varying the partial covering fraction.</a:t>
            </a:r>
            <a:endParaRPr lang="ja-JP" altLang="en-US" sz="2100" dirty="0">
              <a:solidFill>
                <a:srgbClr val="FF0000"/>
              </a:solidFill>
            </a:endParaRPr>
          </a:p>
          <a:p>
            <a:endParaRPr kumimoji="1" lang="ja-JP" altLang="en-US" sz="21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607300" y="457200"/>
            <a:ext cx="163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Iso</a:t>
            </a:r>
            <a:r>
              <a:rPr kumimoji="1" lang="en-US" altLang="ja-JP" dirty="0" smtClean="0"/>
              <a:t> et al. (2015)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6132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5415" y="1600200"/>
            <a:ext cx="869550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Introduction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Variable Double Partial Covering (VDPC)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Application to Observations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Structure around the </a:t>
            </a:r>
            <a:r>
              <a:rPr kumimoji="1" lang="en-US" altLang="ja-JP" dirty="0" smtClean="0"/>
              <a:t>AGN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Comparison with </a:t>
            </a:r>
            <a:r>
              <a:rPr lang="en-US" altLang="ja-JP" dirty="0" smtClean="0"/>
              <a:t>BHBs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255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40</a:t>
            </a:fld>
            <a:endParaRPr kumimoji="1" lang="ja-JP" altLang="en-US"/>
          </a:p>
        </p:txBody>
      </p:sp>
      <p:pic>
        <p:nvPicPr>
          <p:cNvPr id="6" name="図 5" descr="スクリーンショット 2014-06-15 6.22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2300"/>
            <a:ext cx="9002141" cy="595198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6200" y="127000"/>
            <a:ext cx="92055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dirty="0" smtClean="0"/>
              <a:t>Flux-sorted spectra fitted simultaneously </a:t>
            </a:r>
            <a:r>
              <a:rPr lang="en-US" altLang="ja-JP" sz="2100" dirty="0" smtClean="0">
                <a:solidFill>
                  <a:srgbClr val="FF0000"/>
                </a:solidFill>
              </a:rPr>
              <a:t>only varying the partial covering fraction.</a:t>
            </a:r>
            <a:endParaRPr lang="ja-JP" altLang="en-US" sz="2100" dirty="0">
              <a:solidFill>
                <a:srgbClr val="FF0000"/>
              </a:solidFill>
            </a:endParaRPr>
          </a:p>
          <a:p>
            <a:endParaRPr kumimoji="1" lang="ja-JP" altLang="en-US" sz="21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607300" y="457200"/>
            <a:ext cx="163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Iso</a:t>
            </a:r>
            <a:r>
              <a:rPr kumimoji="1" lang="en-US" altLang="ja-JP" dirty="0" smtClean="0"/>
              <a:t> et al. (2015)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254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76200" y="127000"/>
            <a:ext cx="92055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dirty="0" smtClean="0"/>
              <a:t>Flux-sorted spectra fitted simultaneously </a:t>
            </a:r>
            <a:r>
              <a:rPr lang="en-US" altLang="ja-JP" sz="2100" dirty="0" smtClean="0">
                <a:solidFill>
                  <a:srgbClr val="FF0000"/>
                </a:solidFill>
              </a:rPr>
              <a:t>only varying the partial covering fraction.</a:t>
            </a:r>
            <a:endParaRPr lang="ja-JP" altLang="en-US" sz="2100" dirty="0">
              <a:solidFill>
                <a:srgbClr val="FF0000"/>
              </a:solidFill>
            </a:endParaRPr>
          </a:p>
          <a:p>
            <a:endParaRPr kumimoji="1" lang="ja-JP" altLang="en-US" sz="21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41</a:t>
            </a:fld>
            <a:endParaRPr kumimoji="1" lang="ja-JP" altLang="en-US"/>
          </a:p>
        </p:txBody>
      </p:sp>
      <p:pic>
        <p:nvPicPr>
          <p:cNvPr id="6" name="図 5" descr="スクリーンショット 2014-06-15 6.23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546099"/>
            <a:ext cx="8992870" cy="593344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607300" y="457200"/>
            <a:ext cx="163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Iso</a:t>
            </a:r>
            <a:r>
              <a:rPr kumimoji="1" lang="en-US" altLang="ja-JP" dirty="0" smtClean="0"/>
              <a:t> et al. (2015)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3979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42</a:t>
            </a:fld>
            <a:endParaRPr kumimoji="1" lang="ja-JP" altLang="en-US"/>
          </a:p>
        </p:txBody>
      </p:sp>
      <p:pic>
        <p:nvPicPr>
          <p:cNvPr id="6" name="図 5" descr="スクリーンショット 2014-06-15 6.23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546100"/>
            <a:ext cx="9271000" cy="603542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6200" y="127000"/>
            <a:ext cx="92055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dirty="0" smtClean="0"/>
              <a:t>Flux-sorted spectra fitted simultaneously </a:t>
            </a:r>
            <a:r>
              <a:rPr lang="en-US" altLang="ja-JP" sz="2100" dirty="0" smtClean="0">
                <a:solidFill>
                  <a:srgbClr val="FF0000"/>
                </a:solidFill>
              </a:rPr>
              <a:t>only varying the partial covering fraction.</a:t>
            </a:r>
            <a:endParaRPr lang="ja-JP" altLang="en-US" sz="2100" dirty="0">
              <a:solidFill>
                <a:srgbClr val="FF0000"/>
              </a:solidFill>
            </a:endParaRPr>
          </a:p>
          <a:p>
            <a:endParaRPr kumimoji="1" lang="ja-JP" altLang="en-US" sz="21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607300" y="457200"/>
            <a:ext cx="163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Iso</a:t>
            </a:r>
            <a:r>
              <a:rPr kumimoji="1" lang="en-US" altLang="ja-JP" dirty="0" smtClean="0"/>
              <a:t> et al. (2015)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3164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43</a:t>
            </a:fld>
            <a:endParaRPr kumimoji="1" lang="ja-JP" altLang="en-US"/>
          </a:p>
        </p:txBody>
      </p:sp>
      <p:pic>
        <p:nvPicPr>
          <p:cNvPr id="6" name="図 5" descr="スクリーンショット 2014-06-15 6.24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520700"/>
            <a:ext cx="9144000" cy="599727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6200" y="127000"/>
            <a:ext cx="92055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dirty="0" smtClean="0"/>
              <a:t>Flux-sorted spectra fitted simultaneously </a:t>
            </a:r>
            <a:r>
              <a:rPr lang="en-US" altLang="ja-JP" sz="2100" dirty="0" smtClean="0">
                <a:solidFill>
                  <a:srgbClr val="FF0000"/>
                </a:solidFill>
              </a:rPr>
              <a:t>only varying the partial covering fraction.</a:t>
            </a:r>
            <a:endParaRPr lang="ja-JP" altLang="en-US" sz="2100" dirty="0">
              <a:solidFill>
                <a:srgbClr val="FF0000"/>
              </a:solidFill>
            </a:endParaRPr>
          </a:p>
          <a:p>
            <a:endParaRPr kumimoji="1" lang="ja-JP" altLang="en-US" sz="21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607300" y="457200"/>
            <a:ext cx="163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Iso</a:t>
            </a:r>
            <a:r>
              <a:rPr kumimoji="1" lang="en-US" altLang="ja-JP" dirty="0" smtClean="0"/>
              <a:t> et al. (2015)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444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44</a:t>
            </a:fld>
            <a:endParaRPr kumimoji="1" lang="ja-JP" altLang="en-US"/>
          </a:p>
        </p:txBody>
      </p:sp>
      <p:pic>
        <p:nvPicPr>
          <p:cNvPr id="6" name="図 5" descr="スクリーンショット 2014-06-15 6.25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" y="622301"/>
            <a:ext cx="9020683" cy="306870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6200" y="127000"/>
            <a:ext cx="92055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dirty="0" smtClean="0"/>
              <a:t>Flux-sorted spectra fitted simultaneously </a:t>
            </a:r>
            <a:r>
              <a:rPr lang="en-US" altLang="ja-JP" sz="2100" dirty="0" smtClean="0">
                <a:solidFill>
                  <a:srgbClr val="FF0000"/>
                </a:solidFill>
              </a:rPr>
              <a:t>only varying the partial covering fraction.</a:t>
            </a:r>
            <a:endParaRPr lang="ja-JP" altLang="en-US" sz="2100" dirty="0">
              <a:solidFill>
                <a:srgbClr val="FF0000"/>
              </a:solidFill>
            </a:endParaRPr>
          </a:p>
          <a:p>
            <a:endParaRPr kumimoji="1" lang="ja-JP" altLang="en-US" sz="21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07300" y="457200"/>
            <a:ext cx="163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Iso</a:t>
            </a:r>
            <a:r>
              <a:rPr kumimoji="1" lang="en-US" altLang="ja-JP" dirty="0" smtClean="0"/>
              <a:t> et al. (2015)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5532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3336" y="5159192"/>
            <a:ext cx="8585199" cy="1749607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dirty="0" smtClean="0"/>
              <a:t>MCG-6-30-15 with ASCA</a:t>
            </a:r>
            <a:br>
              <a:rPr lang="en-US" altLang="ja-JP" dirty="0" smtClean="0"/>
            </a:br>
            <a:r>
              <a:rPr lang="en-US" altLang="ja-JP" dirty="0" smtClean="0"/>
              <a:t>Energy dependence of Root Mean Square (RMS) variation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RMS spectra of the Seyfert galaxies with broad iron features show significant drop at the iron K energy band </a:t>
            </a:r>
            <a:endParaRPr lang="ja-JP" altLang="en-US" dirty="0">
              <a:solidFill>
                <a:srgbClr val="0000FF"/>
              </a:solidFill>
            </a:endParaRPr>
          </a:p>
        </p:txBody>
      </p:sp>
      <p:pic>
        <p:nvPicPr>
          <p:cNvPr id="8" name="図 7" descr="rms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049" y="1559693"/>
            <a:ext cx="4886127" cy="37029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テキスト ボックス 8"/>
          <p:cNvSpPr txBox="1"/>
          <p:nvPr/>
        </p:nvSpPr>
        <p:spPr>
          <a:xfrm>
            <a:off x="1949392" y="4922133"/>
            <a:ext cx="1718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ヒラギノ角ゴ Pro W3"/>
                <a:ea typeface="ヒラギノ角ゴ Pro W3"/>
                <a:cs typeface="ヒラギノ角ゴ Pro W3"/>
              </a:rPr>
              <a:t>(Matsumoto+ 2003)</a:t>
            </a:r>
            <a:endParaRPr kumimoji="1" lang="ja-JP" altLang="en-US" sz="12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grpSp>
        <p:nvGrpSpPr>
          <p:cNvPr id="10" name="図形グループ 25"/>
          <p:cNvGrpSpPr/>
          <p:nvPr/>
        </p:nvGrpSpPr>
        <p:grpSpPr>
          <a:xfrm>
            <a:off x="5968316" y="1732257"/>
            <a:ext cx="157092" cy="1761666"/>
            <a:chOff x="8197421" y="3087525"/>
            <a:chExt cx="157092" cy="1761666"/>
          </a:xfrm>
        </p:grpSpPr>
        <p:sp>
          <p:nvSpPr>
            <p:cNvPr id="12" name="下矢印 11"/>
            <p:cNvSpPr/>
            <p:nvPr/>
          </p:nvSpPr>
          <p:spPr>
            <a:xfrm>
              <a:off x="8199767" y="4297782"/>
              <a:ext cx="154746" cy="551409"/>
            </a:xfrm>
            <a:prstGeom prst="downArrow">
              <a:avLst>
                <a:gd name="adj1" fmla="val 50000"/>
                <a:gd name="adj2" fmla="val 47632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下矢印 12"/>
            <p:cNvSpPr/>
            <p:nvPr/>
          </p:nvSpPr>
          <p:spPr>
            <a:xfrm>
              <a:off x="8197421" y="3087525"/>
              <a:ext cx="154746" cy="551409"/>
            </a:xfrm>
            <a:prstGeom prst="downArrow">
              <a:avLst>
                <a:gd name="adj1" fmla="val 50000"/>
                <a:gd name="adj2" fmla="val 47632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2677404" y="269157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90"/>
                </a:solidFill>
                <a:latin typeface="ヒラギノ角ゴ Pro W3"/>
                <a:ea typeface="ヒラギノ角ゴ Pro W3"/>
                <a:cs typeface="ヒラギノ角ゴ Pro W3"/>
              </a:rPr>
              <a:t>〜10</a:t>
            </a:r>
            <a:r>
              <a:rPr kumimoji="1" lang="en-US" altLang="ja-JP" b="1" baseline="30000" dirty="0" smtClean="0">
                <a:solidFill>
                  <a:srgbClr val="000090"/>
                </a:solidFill>
                <a:latin typeface="ヒラギノ角ゴ Pro W3"/>
                <a:ea typeface="ヒラギノ角ゴ Pro W3"/>
                <a:cs typeface="ヒラギノ角ゴ Pro W3"/>
              </a:rPr>
              <a:t>5</a:t>
            </a:r>
            <a:r>
              <a:rPr kumimoji="1" lang="en-US" altLang="ja-JP" b="1" dirty="0" smtClean="0">
                <a:solidFill>
                  <a:srgbClr val="000090"/>
                </a:solidFill>
                <a:latin typeface="ヒラギノ角ゴ Pro W3"/>
                <a:ea typeface="ヒラギノ角ゴ Pro W3"/>
                <a:cs typeface="ヒラギノ角ゴ Pro W3"/>
              </a:rPr>
              <a:t> sec</a:t>
            </a:r>
            <a:endParaRPr kumimoji="1" lang="ja-JP" altLang="en-US" b="1" dirty="0">
              <a:solidFill>
                <a:srgbClr val="00009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88352" y="176599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90"/>
                </a:solidFill>
                <a:latin typeface="ヒラギノ角ゴ Pro W3"/>
                <a:ea typeface="ヒラギノ角ゴ Pro W3"/>
                <a:cs typeface="ヒラギノ角ゴ Pro W3"/>
              </a:rPr>
              <a:t>〜10</a:t>
            </a:r>
            <a:r>
              <a:rPr kumimoji="1" lang="en-US" altLang="ja-JP" b="1" baseline="30000" dirty="0" smtClean="0">
                <a:solidFill>
                  <a:srgbClr val="000090"/>
                </a:solidFill>
                <a:latin typeface="ヒラギノ角ゴ Pro W3"/>
                <a:ea typeface="ヒラギノ角ゴ Pro W3"/>
                <a:cs typeface="ヒラギノ角ゴ Pro W3"/>
              </a:rPr>
              <a:t>4</a:t>
            </a:r>
            <a:r>
              <a:rPr kumimoji="1" lang="en-US" altLang="ja-JP" b="1" dirty="0" smtClean="0">
                <a:solidFill>
                  <a:srgbClr val="000090"/>
                </a:solidFill>
                <a:latin typeface="ヒラギノ角ゴ Pro W3"/>
                <a:ea typeface="ヒラギノ角ゴ Pro W3"/>
                <a:cs typeface="ヒラギノ角ゴ Pro W3"/>
              </a:rPr>
              <a:t> sec</a:t>
            </a:r>
            <a:endParaRPr kumimoji="1" lang="ja-JP" altLang="en-US" b="1" dirty="0">
              <a:solidFill>
                <a:srgbClr val="00009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203-4387-7942-BF1E-70A1D9A2C195}" type="slidenum">
              <a:rPr lang="ja-JP" altLang="en-US" smtClean="0"/>
              <a:pPr/>
              <a:t>45</a:t>
            </a:fld>
            <a:endParaRPr lang="ja-JP" altLang="en-US"/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99895" y="274638"/>
            <a:ext cx="8819339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3. Application to Observations: </a:t>
            </a:r>
            <a:br>
              <a:rPr kumimoji="1" lang="en-US" altLang="ja-JP" dirty="0" smtClean="0"/>
            </a:br>
            <a:r>
              <a:rPr lang="en-US" altLang="ja-JP" dirty="0" smtClean="0">
                <a:solidFill>
                  <a:srgbClr val="FF0000"/>
                </a:solidFill>
              </a:rPr>
              <a:t>RMS spectra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8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895" y="274638"/>
            <a:ext cx="8819339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3. Application to Observations: </a:t>
            </a:r>
            <a:br>
              <a:rPr kumimoji="1" lang="en-US" altLang="ja-JP" dirty="0" smtClean="0"/>
            </a:br>
            <a:r>
              <a:rPr lang="en-US" altLang="ja-JP" dirty="0" smtClean="0">
                <a:solidFill>
                  <a:srgbClr val="FF0000"/>
                </a:solidFill>
              </a:rPr>
              <a:t>RMS spectra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46</a:t>
            </a:fld>
            <a:endParaRPr kumimoji="1" lang="ja-JP" altLang="en-US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245331" y="1600200"/>
            <a:ext cx="8797069" cy="1095884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In the VDPC model, </a:t>
            </a:r>
            <a:r>
              <a:rPr lang="en-US" altLang="ja-JP" dirty="0" smtClean="0">
                <a:solidFill>
                  <a:srgbClr val="FF0000"/>
                </a:solidFill>
              </a:rPr>
              <a:t>variations of the direct component and the absorbed component cancel each other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This is most effective in the iron K- energy band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12" name="コンテンツ プレースホルダ 2"/>
          <p:cNvSpPr txBox="1">
            <a:spLocks/>
          </p:cNvSpPr>
          <p:nvPr/>
        </p:nvSpPr>
        <p:spPr>
          <a:xfrm>
            <a:off x="258031" y="2730500"/>
            <a:ext cx="8797069" cy="1095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rgbClr val="FF0000"/>
                </a:solidFill>
              </a:rPr>
              <a:t>RMS spectral characteristics of MCG-6-30-15 explained </a:t>
            </a:r>
            <a:r>
              <a:rPr lang="en-US" altLang="ja-JP" dirty="0" smtClean="0"/>
              <a:t>(Inoue, </a:t>
            </a:r>
            <a:r>
              <a:rPr lang="en-US" altLang="ja-JP" dirty="0" err="1" smtClean="0"/>
              <a:t>Miyakawa</a:t>
            </a:r>
            <a:r>
              <a:rPr lang="en-US" altLang="ja-JP" dirty="0" smtClean="0"/>
              <a:t>, Ebisawa 2011; </a:t>
            </a:r>
            <a:r>
              <a:rPr lang="en-US" altLang="ja-JP" dirty="0" err="1" smtClean="0"/>
              <a:t>Miyakawa</a:t>
            </a:r>
            <a:r>
              <a:rPr lang="en-US" altLang="ja-JP" dirty="0" smtClean="0"/>
              <a:t>, Ebisawa and Inoue 2012)</a:t>
            </a:r>
          </a:p>
        </p:txBody>
      </p:sp>
    </p:spTree>
    <p:extLst>
      <p:ext uri="{BB962C8B-B14F-4D97-AF65-F5344CB8AC3E}">
        <p14:creationId xmlns:p14="http://schemas.microsoft.com/office/powerpoint/2010/main" val="32634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203-4387-7942-BF1E-70A1D9A2C195}" type="slidenum">
              <a:rPr lang="ja-JP" altLang="en-US" smtClean="0"/>
              <a:pPr/>
              <a:t>47</a:t>
            </a:fld>
            <a:endParaRPr lang="ja-JP" altLang="en-US"/>
          </a:p>
        </p:txBody>
      </p:sp>
      <p:pic>
        <p:nvPicPr>
          <p:cNvPr id="5" name="図 4" descr="slice_spec_7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48" y="2696084"/>
            <a:ext cx="5994000" cy="41125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フリーフォーム 5"/>
          <p:cNvSpPr/>
          <p:nvPr/>
        </p:nvSpPr>
        <p:spPr>
          <a:xfrm>
            <a:off x="4059767" y="3484734"/>
            <a:ext cx="198966" cy="2157589"/>
          </a:xfrm>
          <a:custGeom>
            <a:avLst/>
            <a:gdLst>
              <a:gd name="connsiteX0" fmla="*/ 0 w 198966"/>
              <a:gd name="connsiteY0" fmla="*/ 2035528 h 2157589"/>
              <a:gd name="connsiteX1" fmla="*/ 33866 w 198966"/>
              <a:gd name="connsiteY1" fmla="*/ 1972028 h 2157589"/>
              <a:gd name="connsiteX2" fmla="*/ 42333 w 198966"/>
              <a:gd name="connsiteY2" fmla="*/ 1883128 h 2157589"/>
              <a:gd name="connsiteX3" fmla="*/ 97366 w 198966"/>
              <a:gd name="connsiteY3" fmla="*/ 325261 h 2157589"/>
              <a:gd name="connsiteX4" fmla="*/ 131233 w 198966"/>
              <a:gd name="connsiteY4" fmla="*/ 37394 h 2157589"/>
              <a:gd name="connsiteX5" fmla="*/ 165100 w 198966"/>
              <a:gd name="connsiteY5" fmla="*/ 549628 h 2157589"/>
              <a:gd name="connsiteX6" fmla="*/ 198966 w 198966"/>
              <a:gd name="connsiteY6" fmla="*/ 2039761 h 2157589"/>
              <a:gd name="connsiteX7" fmla="*/ 198966 w 198966"/>
              <a:gd name="connsiteY7" fmla="*/ 2039761 h 215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966" h="2157589">
                <a:moveTo>
                  <a:pt x="0" y="2035528"/>
                </a:moveTo>
                <a:cubicBezTo>
                  <a:pt x="13405" y="2016478"/>
                  <a:pt x="26811" y="1997428"/>
                  <a:pt x="33866" y="1972028"/>
                </a:cubicBezTo>
                <a:cubicBezTo>
                  <a:pt x="40921" y="1946628"/>
                  <a:pt x="31750" y="2157589"/>
                  <a:pt x="42333" y="1883128"/>
                </a:cubicBezTo>
                <a:cubicBezTo>
                  <a:pt x="52916" y="1608667"/>
                  <a:pt x="82549" y="632883"/>
                  <a:pt x="97366" y="325261"/>
                </a:cubicBezTo>
                <a:cubicBezTo>
                  <a:pt x="112183" y="17639"/>
                  <a:pt x="119944" y="0"/>
                  <a:pt x="131233" y="37394"/>
                </a:cubicBezTo>
                <a:cubicBezTo>
                  <a:pt x="142522" y="74788"/>
                  <a:pt x="153811" y="215900"/>
                  <a:pt x="165100" y="549628"/>
                </a:cubicBezTo>
                <a:cubicBezTo>
                  <a:pt x="176389" y="883356"/>
                  <a:pt x="198966" y="2039761"/>
                  <a:pt x="198966" y="2039761"/>
                </a:cubicBezTo>
                <a:lnTo>
                  <a:pt x="198966" y="2039761"/>
                </a:lnTo>
              </a:path>
            </a:pathLst>
          </a:custGeom>
          <a:ln>
            <a:solidFill>
              <a:srgbClr val="FF66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2120900" y="4615034"/>
            <a:ext cx="2861733" cy="738011"/>
          </a:xfrm>
          <a:custGeom>
            <a:avLst/>
            <a:gdLst>
              <a:gd name="connsiteX0" fmla="*/ 0 w 2861733"/>
              <a:gd name="connsiteY0" fmla="*/ 399344 h 738011"/>
              <a:gd name="connsiteX1" fmla="*/ 101600 w 2861733"/>
              <a:gd name="connsiteY1" fmla="*/ 352778 h 738011"/>
              <a:gd name="connsiteX2" fmla="*/ 148167 w 2861733"/>
              <a:gd name="connsiteY2" fmla="*/ 344311 h 738011"/>
              <a:gd name="connsiteX3" fmla="*/ 198967 w 2861733"/>
              <a:gd name="connsiteY3" fmla="*/ 373944 h 738011"/>
              <a:gd name="connsiteX4" fmla="*/ 241300 w 2861733"/>
              <a:gd name="connsiteY4" fmla="*/ 403578 h 738011"/>
              <a:gd name="connsiteX5" fmla="*/ 270933 w 2861733"/>
              <a:gd name="connsiteY5" fmla="*/ 403578 h 738011"/>
              <a:gd name="connsiteX6" fmla="*/ 321733 w 2861733"/>
              <a:gd name="connsiteY6" fmla="*/ 390878 h 738011"/>
              <a:gd name="connsiteX7" fmla="*/ 393700 w 2861733"/>
              <a:gd name="connsiteY7" fmla="*/ 361244 h 738011"/>
              <a:gd name="connsiteX8" fmla="*/ 601133 w 2861733"/>
              <a:gd name="connsiteY8" fmla="*/ 301978 h 738011"/>
              <a:gd name="connsiteX9" fmla="*/ 706967 w 2861733"/>
              <a:gd name="connsiteY9" fmla="*/ 255411 h 738011"/>
              <a:gd name="connsiteX10" fmla="*/ 863600 w 2861733"/>
              <a:gd name="connsiteY10" fmla="*/ 217311 h 738011"/>
              <a:gd name="connsiteX11" fmla="*/ 1024467 w 2861733"/>
              <a:gd name="connsiteY11" fmla="*/ 158044 h 738011"/>
              <a:gd name="connsiteX12" fmla="*/ 1206500 w 2861733"/>
              <a:gd name="connsiteY12" fmla="*/ 107244 h 738011"/>
              <a:gd name="connsiteX13" fmla="*/ 1282700 w 2861733"/>
              <a:gd name="connsiteY13" fmla="*/ 94544 h 738011"/>
              <a:gd name="connsiteX14" fmla="*/ 1388533 w 2861733"/>
              <a:gd name="connsiteY14" fmla="*/ 64911 h 738011"/>
              <a:gd name="connsiteX15" fmla="*/ 1608667 w 2861733"/>
              <a:gd name="connsiteY15" fmla="*/ 22578 h 738011"/>
              <a:gd name="connsiteX16" fmla="*/ 1828800 w 2861733"/>
              <a:gd name="connsiteY16" fmla="*/ 1411 h 738011"/>
              <a:gd name="connsiteX17" fmla="*/ 1993900 w 2861733"/>
              <a:gd name="connsiteY17" fmla="*/ 14111 h 738011"/>
              <a:gd name="connsiteX18" fmla="*/ 2006600 w 2861733"/>
              <a:gd name="connsiteY18" fmla="*/ 14111 h 738011"/>
              <a:gd name="connsiteX19" fmla="*/ 2057400 w 2861733"/>
              <a:gd name="connsiteY19" fmla="*/ 14111 h 738011"/>
              <a:gd name="connsiteX20" fmla="*/ 2082800 w 2861733"/>
              <a:gd name="connsiteY20" fmla="*/ 18344 h 738011"/>
              <a:gd name="connsiteX21" fmla="*/ 2112433 w 2861733"/>
              <a:gd name="connsiteY21" fmla="*/ 35278 h 738011"/>
              <a:gd name="connsiteX22" fmla="*/ 2129367 w 2861733"/>
              <a:gd name="connsiteY22" fmla="*/ 56444 h 738011"/>
              <a:gd name="connsiteX23" fmla="*/ 2171700 w 2861733"/>
              <a:gd name="connsiteY23" fmla="*/ 47978 h 738011"/>
              <a:gd name="connsiteX24" fmla="*/ 2214033 w 2861733"/>
              <a:gd name="connsiteY24" fmla="*/ 77611 h 738011"/>
              <a:gd name="connsiteX25" fmla="*/ 2252133 w 2861733"/>
              <a:gd name="connsiteY25" fmla="*/ 136878 h 738011"/>
              <a:gd name="connsiteX26" fmla="*/ 2269067 w 2861733"/>
              <a:gd name="connsiteY26" fmla="*/ 217311 h 738011"/>
              <a:gd name="connsiteX27" fmla="*/ 2290233 w 2861733"/>
              <a:gd name="connsiteY27" fmla="*/ 259644 h 738011"/>
              <a:gd name="connsiteX28" fmla="*/ 2332567 w 2861733"/>
              <a:gd name="connsiteY28" fmla="*/ 306211 h 738011"/>
              <a:gd name="connsiteX29" fmla="*/ 2434167 w 2861733"/>
              <a:gd name="connsiteY29" fmla="*/ 369711 h 738011"/>
              <a:gd name="connsiteX30" fmla="*/ 2590800 w 2861733"/>
              <a:gd name="connsiteY30" fmla="*/ 488244 h 738011"/>
              <a:gd name="connsiteX31" fmla="*/ 2798233 w 2861733"/>
              <a:gd name="connsiteY31" fmla="*/ 674511 h 738011"/>
              <a:gd name="connsiteX32" fmla="*/ 2861733 w 2861733"/>
              <a:gd name="connsiteY32" fmla="*/ 738011 h 738011"/>
              <a:gd name="connsiteX33" fmla="*/ 2861733 w 2861733"/>
              <a:gd name="connsiteY33" fmla="*/ 738011 h 738011"/>
              <a:gd name="connsiteX34" fmla="*/ 2861733 w 2861733"/>
              <a:gd name="connsiteY34" fmla="*/ 738011 h 73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61733" h="738011">
                <a:moveTo>
                  <a:pt x="0" y="399344"/>
                </a:moveTo>
                <a:cubicBezTo>
                  <a:pt x="38453" y="380647"/>
                  <a:pt x="76906" y="361950"/>
                  <a:pt x="101600" y="352778"/>
                </a:cubicBezTo>
                <a:cubicBezTo>
                  <a:pt x="126295" y="343606"/>
                  <a:pt x="131939" y="340783"/>
                  <a:pt x="148167" y="344311"/>
                </a:cubicBezTo>
                <a:cubicBezTo>
                  <a:pt x="164395" y="347839"/>
                  <a:pt x="183445" y="364066"/>
                  <a:pt x="198967" y="373944"/>
                </a:cubicBezTo>
                <a:cubicBezTo>
                  <a:pt x="214489" y="383822"/>
                  <a:pt x="229306" y="398639"/>
                  <a:pt x="241300" y="403578"/>
                </a:cubicBezTo>
                <a:cubicBezTo>
                  <a:pt x="253294" y="408517"/>
                  <a:pt x="257528" y="405695"/>
                  <a:pt x="270933" y="403578"/>
                </a:cubicBezTo>
                <a:cubicBezTo>
                  <a:pt x="284339" y="401461"/>
                  <a:pt x="301272" y="397934"/>
                  <a:pt x="321733" y="390878"/>
                </a:cubicBezTo>
                <a:cubicBezTo>
                  <a:pt x="342194" y="383822"/>
                  <a:pt x="347133" y="376061"/>
                  <a:pt x="393700" y="361244"/>
                </a:cubicBezTo>
                <a:cubicBezTo>
                  <a:pt x="440267" y="346427"/>
                  <a:pt x="548922" y="319617"/>
                  <a:pt x="601133" y="301978"/>
                </a:cubicBezTo>
                <a:cubicBezTo>
                  <a:pt x="653344" y="284339"/>
                  <a:pt x="663223" y="269522"/>
                  <a:pt x="706967" y="255411"/>
                </a:cubicBezTo>
                <a:cubicBezTo>
                  <a:pt x="750711" y="241300"/>
                  <a:pt x="810683" y="233539"/>
                  <a:pt x="863600" y="217311"/>
                </a:cubicBezTo>
                <a:cubicBezTo>
                  <a:pt x="916517" y="201083"/>
                  <a:pt x="967317" y="176388"/>
                  <a:pt x="1024467" y="158044"/>
                </a:cubicBezTo>
                <a:cubicBezTo>
                  <a:pt x="1081617" y="139700"/>
                  <a:pt x="1163461" y="117827"/>
                  <a:pt x="1206500" y="107244"/>
                </a:cubicBezTo>
                <a:cubicBezTo>
                  <a:pt x="1249539" y="96661"/>
                  <a:pt x="1252361" y="101600"/>
                  <a:pt x="1282700" y="94544"/>
                </a:cubicBezTo>
                <a:cubicBezTo>
                  <a:pt x="1313039" y="87488"/>
                  <a:pt x="1334205" y="76905"/>
                  <a:pt x="1388533" y="64911"/>
                </a:cubicBezTo>
                <a:cubicBezTo>
                  <a:pt x="1442861" y="52917"/>
                  <a:pt x="1535289" y="33161"/>
                  <a:pt x="1608667" y="22578"/>
                </a:cubicBezTo>
                <a:cubicBezTo>
                  <a:pt x="1682045" y="11995"/>
                  <a:pt x="1764595" y="2822"/>
                  <a:pt x="1828800" y="1411"/>
                </a:cubicBezTo>
                <a:cubicBezTo>
                  <a:pt x="1893005" y="0"/>
                  <a:pt x="1964267" y="11994"/>
                  <a:pt x="1993900" y="14111"/>
                </a:cubicBezTo>
                <a:cubicBezTo>
                  <a:pt x="2023533" y="16228"/>
                  <a:pt x="2006600" y="14111"/>
                  <a:pt x="2006600" y="14111"/>
                </a:cubicBezTo>
                <a:cubicBezTo>
                  <a:pt x="2017183" y="14111"/>
                  <a:pt x="2044700" y="13406"/>
                  <a:pt x="2057400" y="14111"/>
                </a:cubicBezTo>
                <a:cubicBezTo>
                  <a:pt x="2070100" y="14816"/>
                  <a:pt x="2073628" y="14816"/>
                  <a:pt x="2082800" y="18344"/>
                </a:cubicBezTo>
                <a:cubicBezTo>
                  <a:pt x="2091972" y="21872"/>
                  <a:pt x="2104672" y="28928"/>
                  <a:pt x="2112433" y="35278"/>
                </a:cubicBezTo>
                <a:cubicBezTo>
                  <a:pt x="2120194" y="41628"/>
                  <a:pt x="2119489" y="54327"/>
                  <a:pt x="2129367" y="56444"/>
                </a:cubicBezTo>
                <a:cubicBezTo>
                  <a:pt x="2139245" y="58561"/>
                  <a:pt x="2157589" y="44450"/>
                  <a:pt x="2171700" y="47978"/>
                </a:cubicBezTo>
                <a:cubicBezTo>
                  <a:pt x="2185811" y="51506"/>
                  <a:pt x="2200628" y="62794"/>
                  <a:pt x="2214033" y="77611"/>
                </a:cubicBezTo>
                <a:cubicBezTo>
                  <a:pt x="2227439" y="92428"/>
                  <a:pt x="2242961" y="113595"/>
                  <a:pt x="2252133" y="136878"/>
                </a:cubicBezTo>
                <a:cubicBezTo>
                  <a:pt x="2261305" y="160161"/>
                  <a:pt x="2262717" y="196850"/>
                  <a:pt x="2269067" y="217311"/>
                </a:cubicBezTo>
                <a:cubicBezTo>
                  <a:pt x="2275417" y="237772"/>
                  <a:pt x="2279650" y="244827"/>
                  <a:pt x="2290233" y="259644"/>
                </a:cubicBezTo>
                <a:cubicBezTo>
                  <a:pt x="2300816" y="274461"/>
                  <a:pt x="2308578" y="287867"/>
                  <a:pt x="2332567" y="306211"/>
                </a:cubicBezTo>
                <a:cubicBezTo>
                  <a:pt x="2356556" y="324555"/>
                  <a:pt x="2391128" y="339372"/>
                  <a:pt x="2434167" y="369711"/>
                </a:cubicBezTo>
                <a:cubicBezTo>
                  <a:pt x="2477206" y="400050"/>
                  <a:pt x="2530122" y="437444"/>
                  <a:pt x="2590800" y="488244"/>
                </a:cubicBezTo>
                <a:cubicBezTo>
                  <a:pt x="2651478" y="539044"/>
                  <a:pt x="2753078" y="632883"/>
                  <a:pt x="2798233" y="674511"/>
                </a:cubicBezTo>
                <a:cubicBezTo>
                  <a:pt x="2843388" y="716139"/>
                  <a:pt x="2861733" y="738011"/>
                  <a:pt x="2861733" y="738011"/>
                </a:cubicBezTo>
                <a:lnTo>
                  <a:pt x="2861733" y="738011"/>
                </a:lnTo>
                <a:lnTo>
                  <a:pt x="2861733" y="738011"/>
                </a:lnTo>
              </a:path>
            </a:pathLst>
          </a:custGeom>
          <a:ln>
            <a:solidFill>
              <a:srgbClr val="00CC3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>
            <a:off x="5778500" y="4782251"/>
            <a:ext cx="1397000" cy="761294"/>
          </a:xfrm>
          <a:custGeom>
            <a:avLst/>
            <a:gdLst>
              <a:gd name="connsiteX0" fmla="*/ 0 w 1397000"/>
              <a:gd name="connsiteY0" fmla="*/ 7761 h 761294"/>
              <a:gd name="connsiteX1" fmla="*/ 97367 w 1397000"/>
              <a:gd name="connsiteY1" fmla="*/ 7761 h 761294"/>
              <a:gd name="connsiteX2" fmla="*/ 279400 w 1397000"/>
              <a:gd name="connsiteY2" fmla="*/ 54327 h 761294"/>
              <a:gd name="connsiteX3" fmla="*/ 495300 w 1397000"/>
              <a:gd name="connsiteY3" fmla="*/ 122061 h 761294"/>
              <a:gd name="connsiteX4" fmla="*/ 643467 w 1397000"/>
              <a:gd name="connsiteY4" fmla="*/ 194027 h 761294"/>
              <a:gd name="connsiteX5" fmla="*/ 821267 w 1397000"/>
              <a:gd name="connsiteY5" fmla="*/ 299861 h 761294"/>
              <a:gd name="connsiteX6" fmla="*/ 973667 w 1397000"/>
              <a:gd name="connsiteY6" fmla="*/ 409927 h 761294"/>
              <a:gd name="connsiteX7" fmla="*/ 1185333 w 1397000"/>
              <a:gd name="connsiteY7" fmla="*/ 575027 h 761294"/>
              <a:gd name="connsiteX8" fmla="*/ 1397000 w 1397000"/>
              <a:gd name="connsiteY8" fmla="*/ 761294 h 761294"/>
              <a:gd name="connsiteX9" fmla="*/ 1397000 w 1397000"/>
              <a:gd name="connsiteY9" fmla="*/ 761294 h 76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7000" h="761294">
                <a:moveTo>
                  <a:pt x="0" y="7761"/>
                </a:moveTo>
                <a:cubicBezTo>
                  <a:pt x="25400" y="3880"/>
                  <a:pt x="50800" y="0"/>
                  <a:pt x="97367" y="7761"/>
                </a:cubicBezTo>
                <a:cubicBezTo>
                  <a:pt x="143934" y="15522"/>
                  <a:pt x="213078" y="35277"/>
                  <a:pt x="279400" y="54327"/>
                </a:cubicBezTo>
                <a:cubicBezTo>
                  <a:pt x="345722" y="73377"/>
                  <a:pt x="434622" y="98778"/>
                  <a:pt x="495300" y="122061"/>
                </a:cubicBezTo>
                <a:cubicBezTo>
                  <a:pt x="555978" y="145344"/>
                  <a:pt x="589139" y="164394"/>
                  <a:pt x="643467" y="194027"/>
                </a:cubicBezTo>
                <a:cubicBezTo>
                  <a:pt x="697795" y="223660"/>
                  <a:pt x="766234" y="263878"/>
                  <a:pt x="821267" y="299861"/>
                </a:cubicBezTo>
                <a:cubicBezTo>
                  <a:pt x="876300" y="335844"/>
                  <a:pt x="912989" y="364066"/>
                  <a:pt x="973667" y="409927"/>
                </a:cubicBezTo>
                <a:cubicBezTo>
                  <a:pt x="1034345" y="455788"/>
                  <a:pt x="1114778" y="516466"/>
                  <a:pt x="1185333" y="575027"/>
                </a:cubicBezTo>
                <a:cubicBezTo>
                  <a:pt x="1255888" y="633588"/>
                  <a:pt x="1397000" y="761294"/>
                  <a:pt x="1397000" y="761294"/>
                </a:cubicBezTo>
                <a:lnTo>
                  <a:pt x="1397000" y="761294"/>
                </a:lnTo>
              </a:path>
            </a:pathLst>
          </a:custGeom>
          <a:ln>
            <a:solidFill>
              <a:srgbClr val="00CC3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3105150" y="4128553"/>
            <a:ext cx="1879600" cy="1404409"/>
          </a:xfrm>
          <a:custGeom>
            <a:avLst/>
            <a:gdLst>
              <a:gd name="connsiteX0" fmla="*/ 0 w 1879600"/>
              <a:gd name="connsiteY0" fmla="*/ 1383242 h 1404409"/>
              <a:gd name="connsiteX1" fmla="*/ 63500 w 1879600"/>
              <a:gd name="connsiteY1" fmla="*/ 1319742 h 1404409"/>
              <a:gd name="connsiteX2" fmla="*/ 298450 w 1879600"/>
              <a:gd name="connsiteY2" fmla="*/ 875242 h 1404409"/>
              <a:gd name="connsiteX3" fmla="*/ 577850 w 1879600"/>
              <a:gd name="connsiteY3" fmla="*/ 437092 h 1404409"/>
              <a:gd name="connsiteX4" fmla="*/ 857250 w 1879600"/>
              <a:gd name="connsiteY4" fmla="*/ 138642 h 1404409"/>
              <a:gd name="connsiteX5" fmla="*/ 1041400 w 1879600"/>
              <a:gd name="connsiteY5" fmla="*/ 43392 h 1404409"/>
              <a:gd name="connsiteX6" fmla="*/ 1149350 w 1879600"/>
              <a:gd name="connsiteY6" fmla="*/ 37042 h 1404409"/>
              <a:gd name="connsiteX7" fmla="*/ 1168400 w 1879600"/>
              <a:gd name="connsiteY7" fmla="*/ 37042 h 1404409"/>
              <a:gd name="connsiteX8" fmla="*/ 1200150 w 1879600"/>
              <a:gd name="connsiteY8" fmla="*/ 24342 h 1404409"/>
              <a:gd name="connsiteX9" fmla="*/ 1257300 w 1879600"/>
              <a:gd name="connsiteY9" fmla="*/ 49742 h 1404409"/>
              <a:gd name="connsiteX10" fmla="*/ 1308100 w 1879600"/>
              <a:gd name="connsiteY10" fmla="*/ 322792 h 1404409"/>
              <a:gd name="connsiteX11" fmla="*/ 1333500 w 1879600"/>
              <a:gd name="connsiteY11" fmla="*/ 532342 h 1404409"/>
              <a:gd name="connsiteX12" fmla="*/ 1346200 w 1879600"/>
              <a:gd name="connsiteY12" fmla="*/ 608542 h 1404409"/>
              <a:gd name="connsiteX13" fmla="*/ 1358900 w 1879600"/>
              <a:gd name="connsiteY13" fmla="*/ 608542 h 1404409"/>
              <a:gd name="connsiteX14" fmla="*/ 1422400 w 1879600"/>
              <a:gd name="connsiteY14" fmla="*/ 621242 h 1404409"/>
              <a:gd name="connsiteX15" fmla="*/ 1504950 w 1879600"/>
              <a:gd name="connsiteY15" fmla="*/ 627592 h 1404409"/>
              <a:gd name="connsiteX16" fmla="*/ 1587500 w 1879600"/>
              <a:gd name="connsiteY16" fmla="*/ 627592 h 1404409"/>
              <a:gd name="connsiteX17" fmla="*/ 1746250 w 1879600"/>
              <a:gd name="connsiteY17" fmla="*/ 703792 h 1404409"/>
              <a:gd name="connsiteX18" fmla="*/ 1879600 w 1879600"/>
              <a:gd name="connsiteY18" fmla="*/ 786342 h 1404409"/>
              <a:gd name="connsiteX19" fmla="*/ 1879600 w 1879600"/>
              <a:gd name="connsiteY19" fmla="*/ 786342 h 1404409"/>
              <a:gd name="connsiteX20" fmla="*/ 1879600 w 1879600"/>
              <a:gd name="connsiteY20" fmla="*/ 786342 h 1404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79600" h="1404409">
                <a:moveTo>
                  <a:pt x="0" y="1383242"/>
                </a:moveTo>
                <a:cubicBezTo>
                  <a:pt x="6879" y="1393825"/>
                  <a:pt x="13758" y="1404409"/>
                  <a:pt x="63500" y="1319742"/>
                </a:cubicBezTo>
                <a:cubicBezTo>
                  <a:pt x="113242" y="1235075"/>
                  <a:pt x="212725" y="1022350"/>
                  <a:pt x="298450" y="875242"/>
                </a:cubicBezTo>
                <a:cubicBezTo>
                  <a:pt x="384175" y="728134"/>
                  <a:pt x="484717" y="559859"/>
                  <a:pt x="577850" y="437092"/>
                </a:cubicBezTo>
                <a:cubicBezTo>
                  <a:pt x="670983" y="314325"/>
                  <a:pt x="779992" y="204259"/>
                  <a:pt x="857250" y="138642"/>
                </a:cubicBezTo>
                <a:cubicBezTo>
                  <a:pt x="934508" y="73025"/>
                  <a:pt x="992717" y="60325"/>
                  <a:pt x="1041400" y="43392"/>
                </a:cubicBezTo>
                <a:cubicBezTo>
                  <a:pt x="1090083" y="26459"/>
                  <a:pt x="1128183" y="38100"/>
                  <a:pt x="1149350" y="37042"/>
                </a:cubicBezTo>
                <a:cubicBezTo>
                  <a:pt x="1170517" y="35984"/>
                  <a:pt x="1159933" y="39159"/>
                  <a:pt x="1168400" y="37042"/>
                </a:cubicBezTo>
                <a:cubicBezTo>
                  <a:pt x="1176867" y="34925"/>
                  <a:pt x="1185333" y="22225"/>
                  <a:pt x="1200150" y="24342"/>
                </a:cubicBezTo>
                <a:cubicBezTo>
                  <a:pt x="1214967" y="26459"/>
                  <a:pt x="1239308" y="0"/>
                  <a:pt x="1257300" y="49742"/>
                </a:cubicBezTo>
                <a:cubicBezTo>
                  <a:pt x="1275292" y="99484"/>
                  <a:pt x="1295400" y="242359"/>
                  <a:pt x="1308100" y="322792"/>
                </a:cubicBezTo>
                <a:cubicBezTo>
                  <a:pt x="1320800" y="403225"/>
                  <a:pt x="1327150" y="484717"/>
                  <a:pt x="1333500" y="532342"/>
                </a:cubicBezTo>
                <a:cubicBezTo>
                  <a:pt x="1339850" y="579967"/>
                  <a:pt x="1341967" y="595842"/>
                  <a:pt x="1346200" y="608542"/>
                </a:cubicBezTo>
                <a:cubicBezTo>
                  <a:pt x="1350433" y="621242"/>
                  <a:pt x="1346200" y="606425"/>
                  <a:pt x="1358900" y="608542"/>
                </a:cubicBezTo>
                <a:cubicBezTo>
                  <a:pt x="1371600" y="610659"/>
                  <a:pt x="1398058" y="618067"/>
                  <a:pt x="1422400" y="621242"/>
                </a:cubicBezTo>
                <a:cubicBezTo>
                  <a:pt x="1446742" y="624417"/>
                  <a:pt x="1477433" y="626534"/>
                  <a:pt x="1504950" y="627592"/>
                </a:cubicBezTo>
                <a:cubicBezTo>
                  <a:pt x="1532467" y="628650"/>
                  <a:pt x="1547283" y="614892"/>
                  <a:pt x="1587500" y="627592"/>
                </a:cubicBezTo>
                <a:cubicBezTo>
                  <a:pt x="1627717" y="640292"/>
                  <a:pt x="1697567" y="677334"/>
                  <a:pt x="1746250" y="703792"/>
                </a:cubicBezTo>
                <a:cubicBezTo>
                  <a:pt x="1794933" y="730250"/>
                  <a:pt x="1879600" y="786342"/>
                  <a:pt x="1879600" y="786342"/>
                </a:cubicBezTo>
                <a:lnTo>
                  <a:pt x="1879600" y="786342"/>
                </a:lnTo>
                <a:lnTo>
                  <a:pt x="1879600" y="786342"/>
                </a:lnTo>
              </a:path>
            </a:pathLst>
          </a:custGeom>
          <a:ln w="25400">
            <a:solidFill>
              <a:srgbClr val="00009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/>
          <p:cNvSpPr/>
          <p:nvPr/>
        </p:nvSpPr>
        <p:spPr>
          <a:xfrm>
            <a:off x="2114550" y="3337978"/>
            <a:ext cx="2851150" cy="1272117"/>
          </a:xfrm>
          <a:custGeom>
            <a:avLst/>
            <a:gdLst>
              <a:gd name="connsiteX0" fmla="*/ 0 w 2851150"/>
              <a:gd name="connsiteY0" fmla="*/ 21167 h 1272117"/>
              <a:gd name="connsiteX1" fmla="*/ 107950 w 2851150"/>
              <a:gd name="connsiteY1" fmla="*/ 2117 h 1272117"/>
              <a:gd name="connsiteX2" fmla="*/ 177800 w 2851150"/>
              <a:gd name="connsiteY2" fmla="*/ 33867 h 1272117"/>
              <a:gd name="connsiteX3" fmla="*/ 298450 w 2851150"/>
              <a:gd name="connsiteY3" fmla="*/ 160867 h 1272117"/>
              <a:gd name="connsiteX4" fmla="*/ 323850 w 2851150"/>
              <a:gd name="connsiteY4" fmla="*/ 173567 h 1272117"/>
              <a:gd name="connsiteX5" fmla="*/ 342900 w 2851150"/>
              <a:gd name="connsiteY5" fmla="*/ 160867 h 1272117"/>
              <a:gd name="connsiteX6" fmla="*/ 368300 w 2851150"/>
              <a:gd name="connsiteY6" fmla="*/ 135467 h 1272117"/>
              <a:gd name="connsiteX7" fmla="*/ 419100 w 2851150"/>
              <a:gd name="connsiteY7" fmla="*/ 135467 h 1272117"/>
              <a:gd name="connsiteX8" fmla="*/ 508000 w 2851150"/>
              <a:gd name="connsiteY8" fmla="*/ 122767 h 1272117"/>
              <a:gd name="connsiteX9" fmla="*/ 635000 w 2851150"/>
              <a:gd name="connsiteY9" fmla="*/ 122767 h 1272117"/>
              <a:gd name="connsiteX10" fmla="*/ 787400 w 2851150"/>
              <a:gd name="connsiteY10" fmla="*/ 135467 h 1272117"/>
              <a:gd name="connsiteX11" fmla="*/ 1028700 w 2851150"/>
              <a:gd name="connsiteY11" fmla="*/ 160867 h 1272117"/>
              <a:gd name="connsiteX12" fmla="*/ 1225550 w 2851150"/>
              <a:gd name="connsiteY12" fmla="*/ 186267 h 1272117"/>
              <a:gd name="connsiteX13" fmla="*/ 1466850 w 2851150"/>
              <a:gd name="connsiteY13" fmla="*/ 237067 h 1272117"/>
              <a:gd name="connsiteX14" fmla="*/ 1752600 w 2851150"/>
              <a:gd name="connsiteY14" fmla="*/ 325967 h 1272117"/>
              <a:gd name="connsiteX15" fmla="*/ 1987550 w 2851150"/>
              <a:gd name="connsiteY15" fmla="*/ 440267 h 1272117"/>
              <a:gd name="connsiteX16" fmla="*/ 2089150 w 2851150"/>
              <a:gd name="connsiteY16" fmla="*/ 491067 h 1272117"/>
              <a:gd name="connsiteX17" fmla="*/ 2165350 w 2851150"/>
              <a:gd name="connsiteY17" fmla="*/ 554567 h 1272117"/>
              <a:gd name="connsiteX18" fmla="*/ 2254250 w 2851150"/>
              <a:gd name="connsiteY18" fmla="*/ 611717 h 1272117"/>
              <a:gd name="connsiteX19" fmla="*/ 2374900 w 2851150"/>
              <a:gd name="connsiteY19" fmla="*/ 706967 h 1272117"/>
              <a:gd name="connsiteX20" fmla="*/ 2527300 w 2851150"/>
              <a:gd name="connsiteY20" fmla="*/ 872067 h 1272117"/>
              <a:gd name="connsiteX21" fmla="*/ 2679700 w 2851150"/>
              <a:gd name="connsiteY21" fmla="*/ 1030817 h 1272117"/>
              <a:gd name="connsiteX22" fmla="*/ 2755900 w 2851150"/>
              <a:gd name="connsiteY22" fmla="*/ 1138767 h 1272117"/>
              <a:gd name="connsiteX23" fmla="*/ 2851150 w 2851150"/>
              <a:gd name="connsiteY23" fmla="*/ 1272117 h 1272117"/>
              <a:gd name="connsiteX24" fmla="*/ 2851150 w 2851150"/>
              <a:gd name="connsiteY24" fmla="*/ 1272117 h 127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51150" h="1272117">
                <a:moveTo>
                  <a:pt x="0" y="21167"/>
                </a:moveTo>
                <a:cubicBezTo>
                  <a:pt x="39158" y="10583"/>
                  <a:pt x="78317" y="0"/>
                  <a:pt x="107950" y="2117"/>
                </a:cubicBezTo>
                <a:cubicBezTo>
                  <a:pt x="137583" y="4234"/>
                  <a:pt x="146050" y="7409"/>
                  <a:pt x="177800" y="33867"/>
                </a:cubicBezTo>
                <a:cubicBezTo>
                  <a:pt x="209550" y="60325"/>
                  <a:pt x="274108" y="137584"/>
                  <a:pt x="298450" y="160867"/>
                </a:cubicBezTo>
                <a:cubicBezTo>
                  <a:pt x="322792" y="184150"/>
                  <a:pt x="316442" y="173567"/>
                  <a:pt x="323850" y="173567"/>
                </a:cubicBezTo>
                <a:cubicBezTo>
                  <a:pt x="331258" y="173567"/>
                  <a:pt x="335492" y="167217"/>
                  <a:pt x="342900" y="160867"/>
                </a:cubicBezTo>
                <a:cubicBezTo>
                  <a:pt x="350308" y="154517"/>
                  <a:pt x="355600" y="139700"/>
                  <a:pt x="368300" y="135467"/>
                </a:cubicBezTo>
                <a:cubicBezTo>
                  <a:pt x="381000" y="131234"/>
                  <a:pt x="395817" y="137584"/>
                  <a:pt x="419100" y="135467"/>
                </a:cubicBezTo>
                <a:cubicBezTo>
                  <a:pt x="442383" y="133350"/>
                  <a:pt x="472017" y="124884"/>
                  <a:pt x="508000" y="122767"/>
                </a:cubicBezTo>
                <a:cubicBezTo>
                  <a:pt x="543983" y="120650"/>
                  <a:pt x="588433" y="120650"/>
                  <a:pt x="635000" y="122767"/>
                </a:cubicBezTo>
                <a:cubicBezTo>
                  <a:pt x="681567" y="124884"/>
                  <a:pt x="787400" y="135467"/>
                  <a:pt x="787400" y="135467"/>
                </a:cubicBezTo>
                <a:lnTo>
                  <a:pt x="1028700" y="160867"/>
                </a:lnTo>
                <a:cubicBezTo>
                  <a:pt x="1101725" y="169334"/>
                  <a:pt x="1152525" y="173567"/>
                  <a:pt x="1225550" y="186267"/>
                </a:cubicBezTo>
                <a:cubicBezTo>
                  <a:pt x="1298575" y="198967"/>
                  <a:pt x="1379008" y="213784"/>
                  <a:pt x="1466850" y="237067"/>
                </a:cubicBezTo>
                <a:cubicBezTo>
                  <a:pt x="1554692" y="260350"/>
                  <a:pt x="1665817" y="292100"/>
                  <a:pt x="1752600" y="325967"/>
                </a:cubicBezTo>
                <a:cubicBezTo>
                  <a:pt x="1839383" y="359834"/>
                  <a:pt x="1987550" y="440267"/>
                  <a:pt x="1987550" y="440267"/>
                </a:cubicBezTo>
                <a:cubicBezTo>
                  <a:pt x="2043642" y="467784"/>
                  <a:pt x="2059517" y="472017"/>
                  <a:pt x="2089150" y="491067"/>
                </a:cubicBezTo>
                <a:cubicBezTo>
                  <a:pt x="2118783" y="510117"/>
                  <a:pt x="2137833" y="534459"/>
                  <a:pt x="2165350" y="554567"/>
                </a:cubicBezTo>
                <a:cubicBezTo>
                  <a:pt x="2192867" y="574675"/>
                  <a:pt x="2219325" y="586317"/>
                  <a:pt x="2254250" y="611717"/>
                </a:cubicBezTo>
                <a:cubicBezTo>
                  <a:pt x="2289175" y="637117"/>
                  <a:pt x="2329392" y="663575"/>
                  <a:pt x="2374900" y="706967"/>
                </a:cubicBezTo>
                <a:cubicBezTo>
                  <a:pt x="2420408" y="750359"/>
                  <a:pt x="2476500" y="818092"/>
                  <a:pt x="2527300" y="872067"/>
                </a:cubicBezTo>
                <a:cubicBezTo>
                  <a:pt x="2578100" y="926042"/>
                  <a:pt x="2641600" y="986367"/>
                  <a:pt x="2679700" y="1030817"/>
                </a:cubicBezTo>
                <a:cubicBezTo>
                  <a:pt x="2717800" y="1075267"/>
                  <a:pt x="2755900" y="1138767"/>
                  <a:pt x="2755900" y="1138767"/>
                </a:cubicBezTo>
                <a:lnTo>
                  <a:pt x="2851150" y="1272117"/>
                </a:lnTo>
                <a:lnTo>
                  <a:pt x="2851150" y="1272117"/>
                </a:lnTo>
              </a:path>
            </a:pathLst>
          </a:custGeom>
          <a:ln w="2540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5778500" y="4381495"/>
            <a:ext cx="1682750" cy="1136650"/>
          </a:xfrm>
          <a:custGeom>
            <a:avLst/>
            <a:gdLst>
              <a:gd name="connsiteX0" fmla="*/ 0 w 1682750"/>
              <a:gd name="connsiteY0" fmla="*/ 0 h 1136650"/>
              <a:gd name="connsiteX1" fmla="*/ 355600 w 1682750"/>
              <a:gd name="connsiteY1" fmla="*/ 139700 h 1136650"/>
              <a:gd name="connsiteX2" fmla="*/ 882650 w 1682750"/>
              <a:gd name="connsiteY2" fmla="*/ 463550 h 1136650"/>
              <a:gd name="connsiteX3" fmla="*/ 1346200 w 1682750"/>
              <a:gd name="connsiteY3" fmla="*/ 838200 h 1136650"/>
              <a:gd name="connsiteX4" fmla="*/ 1682750 w 1682750"/>
              <a:gd name="connsiteY4" fmla="*/ 1136650 h 1136650"/>
              <a:gd name="connsiteX5" fmla="*/ 1682750 w 1682750"/>
              <a:gd name="connsiteY5" fmla="*/ 1136650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2750" h="1136650">
                <a:moveTo>
                  <a:pt x="0" y="0"/>
                </a:moveTo>
                <a:cubicBezTo>
                  <a:pt x="104246" y="31221"/>
                  <a:pt x="208492" y="62442"/>
                  <a:pt x="355600" y="139700"/>
                </a:cubicBezTo>
                <a:cubicBezTo>
                  <a:pt x="502708" y="216958"/>
                  <a:pt x="717550" y="347133"/>
                  <a:pt x="882650" y="463550"/>
                </a:cubicBezTo>
                <a:cubicBezTo>
                  <a:pt x="1047750" y="579967"/>
                  <a:pt x="1212850" y="726017"/>
                  <a:pt x="1346200" y="838200"/>
                </a:cubicBezTo>
                <a:cubicBezTo>
                  <a:pt x="1479550" y="950383"/>
                  <a:pt x="1682750" y="1136650"/>
                  <a:pt x="1682750" y="1136650"/>
                </a:cubicBezTo>
                <a:lnTo>
                  <a:pt x="1682750" y="1136650"/>
                </a:lnTo>
              </a:path>
            </a:pathLst>
          </a:custGeom>
          <a:ln w="2540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5774267" y="4330695"/>
            <a:ext cx="1706033" cy="1016000"/>
          </a:xfrm>
          <a:custGeom>
            <a:avLst/>
            <a:gdLst>
              <a:gd name="connsiteX0" fmla="*/ 0 w 1706033"/>
              <a:gd name="connsiteY0" fmla="*/ 0 h 1016000"/>
              <a:gd name="connsiteX1" fmla="*/ 194733 w 1706033"/>
              <a:gd name="connsiteY1" fmla="*/ 33867 h 1016000"/>
              <a:gd name="connsiteX2" fmla="*/ 368300 w 1706033"/>
              <a:gd name="connsiteY2" fmla="*/ 97367 h 1016000"/>
              <a:gd name="connsiteX3" fmla="*/ 639233 w 1706033"/>
              <a:gd name="connsiteY3" fmla="*/ 215900 h 1016000"/>
              <a:gd name="connsiteX4" fmla="*/ 944033 w 1706033"/>
              <a:gd name="connsiteY4" fmla="*/ 393700 h 1016000"/>
              <a:gd name="connsiteX5" fmla="*/ 1303866 w 1706033"/>
              <a:gd name="connsiteY5" fmla="*/ 656167 h 1016000"/>
              <a:gd name="connsiteX6" fmla="*/ 1566333 w 1706033"/>
              <a:gd name="connsiteY6" fmla="*/ 880533 h 1016000"/>
              <a:gd name="connsiteX7" fmla="*/ 1706033 w 1706033"/>
              <a:gd name="connsiteY7" fmla="*/ 1016000 h 1016000"/>
              <a:gd name="connsiteX8" fmla="*/ 1706033 w 1706033"/>
              <a:gd name="connsiteY8" fmla="*/ 10160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6033" h="1016000">
                <a:moveTo>
                  <a:pt x="0" y="0"/>
                </a:moveTo>
                <a:cubicBezTo>
                  <a:pt x="66675" y="8819"/>
                  <a:pt x="133350" y="17639"/>
                  <a:pt x="194733" y="33867"/>
                </a:cubicBezTo>
                <a:cubicBezTo>
                  <a:pt x="256116" y="50095"/>
                  <a:pt x="294217" y="67028"/>
                  <a:pt x="368300" y="97367"/>
                </a:cubicBezTo>
                <a:cubicBezTo>
                  <a:pt x="442383" y="127706"/>
                  <a:pt x="543278" y="166511"/>
                  <a:pt x="639233" y="215900"/>
                </a:cubicBezTo>
                <a:cubicBezTo>
                  <a:pt x="735189" y="265289"/>
                  <a:pt x="833261" y="320322"/>
                  <a:pt x="944033" y="393700"/>
                </a:cubicBezTo>
                <a:cubicBezTo>
                  <a:pt x="1054805" y="467078"/>
                  <a:pt x="1200149" y="575028"/>
                  <a:pt x="1303866" y="656167"/>
                </a:cubicBezTo>
                <a:cubicBezTo>
                  <a:pt x="1407583" y="737306"/>
                  <a:pt x="1499305" y="820561"/>
                  <a:pt x="1566333" y="880533"/>
                </a:cubicBezTo>
                <a:cubicBezTo>
                  <a:pt x="1633361" y="940505"/>
                  <a:pt x="1706033" y="1016000"/>
                  <a:pt x="1706033" y="1016000"/>
                </a:cubicBezTo>
                <a:lnTo>
                  <a:pt x="1706033" y="1016000"/>
                </a:lnTo>
              </a:path>
            </a:pathLst>
          </a:custGeom>
          <a:ln>
            <a:solidFill>
              <a:srgbClr val="00009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70278" y="519787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6600"/>
                </a:solidFill>
                <a:latin typeface="ヒラギノ角ゴ Pro W3"/>
                <a:ea typeface="ヒラギノ角ゴ Pro W3"/>
                <a:cs typeface="ヒラギノ角ゴ Pro W3"/>
              </a:rPr>
              <a:t>Iron line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43107" y="499829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CC33"/>
                </a:solidFill>
                <a:latin typeface="ヒラギノ角ゴ Pro W3"/>
                <a:ea typeface="ヒラギノ角ゴ Pro W3"/>
                <a:cs typeface="ヒラギノ角ゴ Pro W3"/>
              </a:rPr>
              <a:t>reflection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04509" y="4003982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0090"/>
                </a:solidFill>
                <a:latin typeface="ヒラギノ角ゴ Pro W3"/>
                <a:ea typeface="ヒラギノ角ゴ Pro W3"/>
                <a:cs typeface="ヒラギノ角ゴ Pro W3"/>
              </a:rPr>
              <a:t>a</a:t>
            </a:r>
            <a:r>
              <a:rPr lang="en-US" altLang="ja-JP" b="1" dirty="0" smtClean="0">
                <a:solidFill>
                  <a:srgbClr val="000090"/>
                </a:solidFill>
                <a:latin typeface="ヒラギノ角ゴ Pro W3"/>
                <a:ea typeface="ヒラギノ角ゴ Pro W3"/>
                <a:cs typeface="ヒラギノ角ゴ Pro W3"/>
              </a:rPr>
              <a:t>bsorbed </a:t>
            </a:r>
            <a:br>
              <a:rPr lang="en-US" altLang="ja-JP" b="1" dirty="0" smtClean="0">
                <a:solidFill>
                  <a:srgbClr val="000090"/>
                </a:solidFill>
                <a:latin typeface="ヒラギノ角ゴ Pro W3"/>
                <a:ea typeface="ヒラギノ角ゴ Pro W3"/>
                <a:cs typeface="ヒラギノ角ゴ Pro W3"/>
              </a:rPr>
            </a:br>
            <a:r>
              <a:rPr lang="en-US" altLang="ja-JP" b="1" dirty="0" smtClean="0">
                <a:solidFill>
                  <a:srgbClr val="000090"/>
                </a:solidFill>
                <a:latin typeface="ヒラギノ角ゴ Pro W3"/>
                <a:ea typeface="ヒラギノ角ゴ Pro W3"/>
                <a:cs typeface="ヒラギノ角ゴ Pro W3"/>
              </a:rPr>
              <a:t>component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051476" y="3606745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direct </a:t>
            </a:r>
            <a:r>
              <a:rPr lang="en-US" altLang="ja-JP" b="1" dirty="0" err="1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compoent</a:t>
            </a:r>
            <a:endParaRPr lang="en-US" altLang="ja-JP" b="1" dirty="0" smtClean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19" name="タイトル 1"/>
          <p:cNvSpPr>
            <a:spLocks noGrp="1"/>
          </p:cNvSpPr>
          <p:nvPr>
            <p:ph type="title"/>
          </p:nvPr>
        </p:nvSpPr>
        <p:spPr>
          <a:xfrm>
            <a:off x="99895" y="274638"/>
            <a:ext cx="8819339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3. Application to Observations: </a:t>
            </a:r>
            <a:br>
              <a:rPr kumimoji="1" lang="en-US" altLang="ja-JP" dirty="0" smtClean="0"/>
            </a:br>
            <a:r>
              <a:rPr lang="en-US" altLang="ja-JP" dirty="0" smtClean="0">
                <a:solidFill>
                  <a:srgbClr val="FF0000"/>
                </a:solidFill>
              </a:rPr>
              <a:t>RMS spectra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0" name="コンテンツ プレースホルダ 2"/>
          <p:cNvSpPr>
            <a:spLocks noGrp="1"/>
          </p:cNvSpPr>
          <p:nvPr>
            <p:ph idx="1"/>
          </p:nvPr>
        </p:nvSpPr>
        <p:spPr>
          <a:xfrm>
            <a:off x="245331" y="1600200"/>
            <a:ext cx="8797069" cy="1095884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In the VDPC model, </a:t>
            </a:r>
            <a:r>
              <a:rPr lang="en-US" altLang="ja-JP" dirty="0" smtClean="0">
                <a:solidFill>
                  <a:srgbClr val="FF0000"/>
                </a:solidFill>
              </a:rPr>
              <a:t>variations of the direct component and the absorbed component cancel each other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This is most effective in the iron K- energy band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548758" y="6057900"/>
            <a:ext cx="163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Iso</a:t>
            </a:r>
            <a:r>
              <a:rPr kumimoji="1" lang="en-US" altLang="ja-JP" dirty="0" smtClean="0"/>
              <a:t> et al. (2015)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8362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10000" accel="50000" decel="5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C 4.44444E-6 0.02153 4.44444E-6 0.04329 4.44444E-6 0.05185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10000" accel="50000" de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1.48148E-6 L 0.00035 0.05648 " pathEditMode="relative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10000" accel="50000" de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0.00035 -0.03889 " pathEditMode="relative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10000" accel="50000" de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22222E-6 L 0.00034 -0.03611 " pathEditMode="relative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6"/>
          <p:cNvSpPr txBox="1">
            <a:spLocks/>
          </p:cNvSpPr>
          <p:nvPr/>
        </p:nvSpPr>
        <p:spPr>
          <a:xfrm>
            <a:off x="4027312" y="-106362"/>
            <a:ext cx="1041400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dirty="0" smtClean="0">
                <a:solidFill>
                  <a:srgbClr val="FFFFFF"/>
                </a:solidFill>
                <a:latin typeface="ヒラギノ角ゴ Pro W3"/>
                <a:ea typeface="ヒラギノ角ゴ Pro W3"/>
                <a:cs typeface="ヒラギノ角ゴ Pro W3"/>
              </a:rPr>
              <a:t>解析</a:t>
            </a:r>
            <a:endParaRPr kumimoji="1" lang="ja-JP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27424" y="1750251"/>
            <a:ext cx="7489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altLang="ja-JP" sz="2000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 Observed Root Mean Square spectrum is explained by only variation of the covering fraction</a:t>
            </a:r>
          </a:p>
        </p:txBody>
      </p:sp>
      <p:pic>
        <p:nvPicPr>
          <p:cNvPr id="15" name="図 14" descr="ngc3516_rms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26" y="2586266"/>
            <a:ext cx="5945822" cy="41571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下矢印 15"/>
          <p:cNvSpPr/>
          <p:nvPr/>
        </p:nvSpPr>
        <p:spPr>
          <a:xfrm>
            <a:off x="5867922" y="3109435"/>
            <a:ext cx="178894" cy="1076947"/>
          </a:xfrm>
          <a:prstGeom prst="downArrow">
            <a:avLst>
              <a:gd name="adj1" fmla="val 50000"/>
              <a:gd name="adj2" fmla="val 90006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99B0-95DE-7F4C-A2D3-2203D0F87E2F}" type="slidenum">
              <a:rPr lang="ja-JP" altLang="en-US" smtClean="0"/>
              <a:pPr/>
              <a:t>48</a:t>
            </a:fld>
            <a:endParaRPr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134978" y="5552989"/>
            <a:ext cx="1203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Black:data</a:t>
            </a:r>
            <a:endParaRPr lang="en-US" altLang="ja-JP" dirty="0" smtClean="0"/>
          </a:p>
          <a:p>
            <a:r>
              <a:rPr kumimoji="1" lang="en-US" altLang="ja-JP" dirty="0" err="1" smtClean="0">
                <a:solidFill>
                  <a:srgbClr val="FF0000"/>
                </a:solidFill>
              </a:rPr>
              <a:t>Red:model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99895" y="274638"/>
            <a:ext cx="8819339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3. Application to Observations: </a:t>
            </a:r>
            <a:br>
              <a:rPr kumimoji="1" lang="en-US" altLang="ja-JP" dirty="0" smtClean="0"/>
            </a:br>
            <a:r>
              <a:rPr lang="en-US" altLang="ja-JP" dirty="0" smtClean="0">
                <a:solidFill>
                  <a:srgbClr val="FF0000"/>
                </a:solidFill>
              </a:rPr>
              <a:t>RMS spectra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10658" y="6045200"/>
            <a:ext cx="163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Iso</a:t>
            </a:r>
            <a:r>
              <a:rPr kumimoji="1" lang="en-US" altLang="ja-JP" dirty="0" smtClean="0"/>
              <a:t> et al. (2015)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056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rms_8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726" y="4626610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図 4" descr="rms_6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216" y="4626610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図 5" descr="rms_5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490" y="2316859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図 6" descr="rms_4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1440" y="2316859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図 7" descr="rms_3.ep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90" y="2305744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図 8" descr="rms_2.ep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9463" y="0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図 9" descr="rms_1.ep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7953" y="0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99B0-95DE-7F4C-A2D3-2203D0F87E2F}" type="slidenum">
              <a:rPr lang="ja-JP" altLang="en-US" smtClean="0"/>
              <a:pPr/>
              <a:t>49</a:t>
            </a:fld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884" y="5492767"/>
            <a:ext cx="14690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Example of </a:t>
            </a:r>
          </a:p>
          <a:p>
            <a:r>
              <a:rPr kumimoji="1" lang="en-US" altLang="ja-JP" dirty="0" smtClean="0"/>
              <a:t>other sources</a:t>
            </a:r>
          </a:p>
          <a:p>
            <a:r>
              <a:rPr lang="en-US" altLang="ja-JP" dirty="0" err="1" smtClean="0"/>
              <a:t>Black:data</a:t>
            </a:r>
            <a:endParaRPr lang="en-US" altLang="ja-JP" dirty="0" smtClean="0"/>
          </a:p>
          <a:p>
            <a:r>
              <a:rPr kumimoji="1" lang="en-US" altLang="ja-JP" dirty="0" err="1" smtClean="0">
                <a:solidFill>
                  <a:srgbClr val="FF0000"/>
                </a:solidFill>
              </a:rPr>
              <a:t>Red:model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115300" y="5803900"/>
            <a:ext cx="97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Iso</a:t>
            </a:r>
            <a:r>
              <a:rPr kumimoji="1" lang="en-US" altLang="ja-JP" dirty="0" smtClean="0"/>
              <a:t> et al. </a:t>
            </a:r>
          </a:p>
          <a:p>
            <a:r>
              <a:rPr kumimoji="1" lang="en-US" altLang="ja-JP" dirty="0" smtClean="0"/>
              <a:t>(2015)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0379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5415" y="1600200"/>
            <a:ext cx="869550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FF0000"/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Variable Double Partial Covering (VDPC)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Application to Observations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Structure around the </a:t>
            </a:r>
            <a:r>
              <a:rPr kumimoji="1" lang="en-US" altLang="ja-JP" dirty="0" smtClean="0"/>
              <a:t>AGN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Comparison with </a:t>
            </a:r>
            <a:r>
              <a:rPr lang="en-US" altLang="ja-JP" dirty="0" smtClean="0"/>
              <a:t>BHBs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3913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rms_15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439" y="4626929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図 4" descr="rms_14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929" y="4626929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図 5" descr="rms_13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490" y="2322513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図 6" descr="rms_12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3488" y="2322513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図 8" descr="rms_10.ep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9243" y="0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図 9" descr="rms_9.ep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7733" y="17042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図 10" descr="rms_11.ep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322513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99B0-95DE-7F4C-A2D3-2203D0F87E2F}" type="slidenum">
              <a:rPr lang="ja-JP" altLang="en-US" smtClean="0"/>
              <a:pPr/>
              <a:t>50</a:t>
            </a:fld>
            <a:endParaRPr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884" y="5492767"/>
            <a:ext cx="14690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Example of </a:t>
            </a:r>
          </a:p>
          <a:p>
            <a:r>
              <a:rPr kumimoji="1" lang="en-US" altLang="ja-JP" dirty="0" smtClean="0"/>
              <a:t>other sources</a:t>
            </a:r>
          </a:p>
          <a:p>
            <a:r>
              <a:rPr lang="en-US" altLang="ja-JP" dirty="0" err="1" smtClean="0"/>
              <a:t>Black:data</a:t>
            </a:r>
            <a:endParaRPr lang="en-US" altLang="ja-JP" dirty="0" smtClean="0"/>
          </a:p>
          <a:p>
            <a:r>
              <a:rPr kumimoji="1" lang="en-US" altLang="ja-JP" dirty="0" err="1" smtClean="0">
                <a:solidFill>
                  <a:srgbClr val="FF0000"/>
                </a:solidFill>
              </a:rPr>
              <a:t>Red:model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115300" y="5803900"/>
            <a:ext cx="97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Iso</a:t>
            </a:r>
            <a:r>
              <a:rPr kumimoji="1" lang="en-US" altLang="ja-JP" dirty="0" smtClean="0"/>
              <a:t> et al. </a:t>
            </a:r>
          </a:p>
          <a:p>
            <a:r>
              <a:rPr kumimoji="1" lang="en-US" altLang="ja-JP" dirty="0" smtClean="0"/>
              <a:t>(2015)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2301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rms_23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074" y="4626610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図 5" descr="rms_21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564" y="4626610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図 6" descr="rms_20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490" y="2319228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図 7" descr="rms_19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3833" y="2319228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図 8" descr="rms_18.ep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19228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図 9" descr="rms_17.ep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7878" y="0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図 10" descr="rms_16.ep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6368" y="0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99B0-95DE-7F4C-A2D3-2203D0F87E2F}" type="slidenum">
              <a:rPr lang="ja-JP" altLang="en-US" smtClean="0"/>
              <a:pPr/>
              <a:t>51</a:t>
            </a:fld>
            <a:endParaRPr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884" y="5492767"/>
            <a:ext cx="14690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Example of </a:t>
            </a:r>
          </a:p>
          <a:p>
            <a:r>
              <a:rPr kumimoji="1" lang="en-US" altLang="ja-JP" dirty="0" smtClean="0"/>
              <a:t>other sources</a:t>
            </a:r>
          </a:p>
          <a:p>
            <a:r>
              <a:rPr lang="en-US" altLang="ja-JP" dirty="0" err="1" smtClean="0"/>
              <a:t>Black:data</a:t>
            </a:r>
            <a:endParaRPr lang="en-US" altLang="ja-JP" dirty="0" smtClean="0"/>
          </a:p>
          <a:p>
            <a:r>
              <a:rPr kumimoji="1" lang="en-US" altLang="ja-JP" dirty="0" err="1" smtClean="0">
                <a:solidFill>
                  <a:srgbClr val="FF0000"/>
                </a:solidFill>
              </a:rPr>
              <a:t>Red:model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115300" y="5803900"/>
            <a:ext cx="97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Iso</a:t>
            </a:r>
            <a:r>
              <a:rPr kumimoji="1" lang="en-US" altLang="ja-JP" dirty="0" smtClean="0"/>
              <a:t> et al. </a:t>
            </a:r>
          </a:p>
          <a:p>
            <a:r>
              <a:rPr kumimoji="1" lang="en-US" altLang="ja-JP" dirty="0" smtClean="0"/>
              <a:t>(2015)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418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Iron </a:t>
            </a:r>
            <a:r>
              <a:rPr lang="en-US" altLang="ja-JP" dirty="0">
                <a:solidFill>
                  <a:srgbClr val="FF0000"/>
                </a:solidFill>
              </a:rPr>
              <a:t>L-peaks </a:t>
            </a:r>
            <a:r>
              <a:rPr lang="en-US" altLang="ja-JP" dirty="0" smtClean="0">
                <a:solidFill>
                  <a:srgbClr val="FF0000"/>
                </a:solidFill>
              </a:rPr>
              <a:t>are seen in </a:t>
            </a:r>
            <a:r>
              <a:rPr lang="en-US" altLang="ja-JP" dirty="0">
                <a:solidFill>
                  <a:srgbClr val="FF0000"/>
                </a:solidFill>
              </a:rPr>
              <a:t>the RMS </a:t>
            </a:r>
            <a:r>
              <a:rPr lang="en-US" altLang="ja-JP" dirty="0" smtClean="0">
                <a:solidFill>
                  <a:srgbClr val="FF0000"/>
                </a:solidFill>
              </a:rPr>
              <a:t>spectra when iron </a:t>
            </a:r>
            <a:r>
              <a:rPr lang="en-US" altLang="ja-JP" dirty="0">
                <a:solidFill>
                  <a:srgbClr val="FF0000"/>
                </a:solidFill>
              </a:rPr>
              <a:t>L-absorption edges are </a:t>
            </a:r>
            <a:r>
              <a:rPr lang="en-US" altLang="ja-JP" dirty="0" smtClean="0">
                <a:solidFill>
                  <a:srgbClr val="FF0000"/>
                </a:solidFill>
              </a:rPr>
              <a:t>particularly strong.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dirty="0" smtClean="0"/>
              <a:t>Naturally explained </a:t>
            </a:r>
            <a:r>
              <a:rPr lang="en-US" altLang="ja-JP" dirty="0"/>
              <a:t>with </a:t>
            </a:r>
            <a:r>
              <a:rPr lang="en-US" altLang="ja-JP" dirty="0" smtClean="0"/>
              <a:t>the </a:t>
            </a:r>
            <a:r>
              <a:rPr lang="en-US" altLang="ja-JP" dirty="0"/>
              <a:t>VDPC model, where the </a:t>
            </a:r>
            <a:r>
              <a:rPr lang="en-US" altLang="ja-JP" dirty="0" smtClean="0"/>
              <a:t>fluxes </a:t>
            </a:r>
            <a:r>
              <a:rPr lang="en-US" altLang="ja-JP" dirty="0"/>
              <a:t>of </a:t>
            </a:r>
            <a:r>
              <a:rPr lang="en-US" altLang="ja-JP" dirty="0" smtClean="0"/>
              <a:t>the </a:t>
            </a:r>
            <a:r>
              <a:rPr lang="en-US" altLang="ja-JP" dirty="0"/>
              <a:t>direct component </a:t>
            </a:r>
            <a:r>
              <a:rPr lang="en-US" altLang="ja-JP" dirty="0" smtClean="0"/>
              <a:t>and </a:t>
            </a:r>
            <a:r>
              <a:rPr lang="en-US" altLang="ja-JP" dirty="0"/>
              <a:t>the absorbed </a:t>
            </a:r>
            <a:r>
              <a:rPr lang="en-US" altLang="ja-JP" dirty="0" smtClean="0"/>
              <a:t>component exhibit </a:t>
            </a:r>
            <a:r>
              <a:rPr lang="en-US" altLang="ja-JP" dirty="0"/>
              <a:t>anti-</a:t>
            </a:r>
            <a:r>
              <a:rPr lang="en-US" altLang="ja-JP" dirty="0" smtClean="0"/>
              <a:t>correlation.</a:t>
            </a:r>
            <a:endParaRPr lang="en-US" altLang="ja-JP" dirty="0"/>
          </a:p>
          <a:p>
            <a:r>
              <a:rPr lang="en-US" altLang="ja-JP" dirty="0">
                <a:solidFill>
                  <a:srgbClr val="0000FF"/>
                </a:solidFill>
              </a:rPr>
              <a:t>The fractional variation </a:t>
            </a:r>
            <a:r>
              <a:rPr lang="en-US" altLang="ja-JP" dirty="0" smtClean="0">
                <a:solidFill>
                  <a:srgbClr val="0000FF"/>
                </a:solidFill>
              </a:rPr>
              <a:t>peaks </a:t>
            </a:r>
            <a:r>
              <a:rPr lang="en-US" altLang="ja-JP" dirty="0">
                <a:solidFill>
                  <a:srgbClr val="0000FF"/>
                </a:solidFill>
              </a:rPr>
              <a:t>at the energy where the flux separation between the two </a:t>
            </a:r>
            <a:r>
              <a:rPr lang="en-US" altLang="ja-JP" dirty="0" smtClean="0">
                <a:solidFill>
                  <a:srgbClr val="0000FF"/>
                </a:solidFill>
              </a:rPr>
              <a:t>spectral components </a:t>
            </a:r>
            <a:r>
              <a:rPr lang="en-US" altLang="ja-JP" dirty="0">
                <a:solidFill>
                  <a:srgbClr val="0000FF"/>
                </a:solidFill>
              </a:rPr>
              <a:t>is the </a:t>
            </a:r>
            <a:r>
              <a:rPr lang="en-US" altLang="ja-JP" dirty="0" smtClean="0">
                <a:solidFill>
                  <a:srgbClr val="0000FF"/>
                </a:solidFill>
              </a:rPr>
              <a:t>widest</a:t>
            </a:r>
            <a:r>
              <a:rPr lang="en-US" altLang="ja-JP" dirty="0">
                <a:solidFill>
                  <a:srgbClr val="0000FF"/>
                </a:solidFill>
              </a:rPr>
              <a:t>.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52</a:t>
            </a:fld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Characteristic iron-L feature in the RMS spectra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27800" y="6083300"/>
            <a:ext cx="2239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Yamasaki et al. (2015)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3975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スクリーンショット 2015-04-02 9.20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208872"/>
            <a:ext cx="6108700" cy="437912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Characteristic iron-L feature in the RMS spectra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53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27800" y="6083300"/>
            <a:ext cx="2239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Yamasaki et al. (2015)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86600" y="1943100"/>
            <a:ext cx="173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IRAS13224-3809</a:t>
            </a:r>
            <a:endParaRPr kumimoji="1" lang="ja-JP" altLang="en-US" dirty="0"/>
          </a:p>
        </p:txBody>
      </p:sp>
      <p:pic>
        <p:nvPicPr>
          <p:cNvPr id="10" name="図 9" descr="スクリーンショット 2015-04-02 9.21.58 AM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8608"/>
            <a:ext cx="6223000" cy="488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21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Characteristic iron-L feature in the RMS spectra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54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27800" y="6083300"/>
            <a:ext cx="2239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Yamasaki et al. (2015)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86600" y="1943100"/>
            <a:ext cx="133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1H0707-495</a:t>
            </a:r>
            <a:endParaRPr kumimoji="1" lang="ja-JP" altLang="en-US" dirty="0"/>
          </a:p>
        </p:txBody>
      </p:sp>
      <p:pic>
        <p:nvPicPr>
          <p:cNvPr id="5" name="図 4" descr="スクリーンショット 2015-04-02 9.28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600200"/>
            <a:ext cx="5765800" cy="4034058"/>
          </a:xfrm>
          <a:prstGeom prst="rect">
            <a:avLst/>
          </a:prstGeom>
        </p:spPr>
      </p:pic>
      <p:pic>
        <p:nvPicPr>
          <p:cNvPr id="11" name="図 10" descr="スクリーンショット 2015-04-02 9.31.01 AM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498600"/>
            <a:ext cx="63881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3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altLang="ja-JP" dirty="0" smtClean="0"/>
              <a:t>We examine if light curves (512 sec bin) in different energy bands are explained by the </a:t>
            </a:r>
            <a:r>
              <a:rPr lang="en-US" altLang="ja-JP" dirty="0" smtClean="0"/>
              <a:t>VDBC model.</a:t>
            </a:r>
          </a:p>
          <a:p>
            <a:r>
              <a:rPr lang="en-US" altLang="ja-JP" dirty="0" smtClean="0"/>
              <a:t>From the 0.5-10 </a:t>
            </a:r>
            <a:r>
              <a:rPr lang="en-US" altLang="ja-JP" dirty="0" err="1" smtClean="0"/>
              <a:t>keV</a:t>
            </a:r>
            <a:r>
              <a:rPr lang="en-US" altLang="ja-JP" dirty="0" smtClean="0"/>
              <a:t> counting rates, we calculate </a:t>
            </a:r>
            <a:r>
              <a:rPr lang="en-US" altLang="ja-JP" dirty="0" smtClean="0">
                <a:solidFill>
                  <a:srgbClr val="FF0000"/>
                </a:solidFill>
                <a:latin typeface="Symbol"/>
              </a:rPr>
              <a:t>a</a:t>
            </a:r>
            <a:r>
              <a:rPr lang="en-US" altLang="ja-JP" dirty="0" smtClean="0">
                <a:latin typeface="Symbol"/>
              </a:rPr>
              <a:t> </a:t>
            </a:r>
            <a:r>
              <a:rPr lang="en-US" altLang="ja-JP" dirty="0" smtClean="0"/>
              <a:t>for each bin, from which we calculate model light curves in  0.5-1.0 </a:t>
            </a:r>
            <a:r>
              <a:rPr lang="en-US" altLang="ja-JP" dirty="0" err="1" smtClean="0"/>
              <a:t>keV</a:t>
            </a:r>
            <a:r>
              <a:rPr lang="en-US" altLang="ja-JP" dirty="0" smtClean="0"/>
              <a:t> (Soft), 1.0 keV-3.0 </a:t>
            </a:r>
            <a:r>
              <a:rPr lang="en-US" altLang="ja-JP" dirty="0" err="1" smtClean="0"/>
              <a:t>keV</a:t>
            </a:r>
            <a:r>
              <a:rPr lang="en-US" altLang="ja-JP" dirty="0" smtClean="0"/>
              <a:t> (Medium) and 3.0-10 </a:t>
            </a:r>
            <a:r>
              <a:rPr lang="en-US" altLang="ja-JP" dirty="0" err="1" smtClean="0"/>
              <a:t>keV</a:t>
            </a:r>
            <a:r>
              <a:rPr lang="en-US" altLang="ja-JP" dirty="0" smtClean="0"/>
              <a:t> (Hard).</a:t>
            </a:r>
          </a:p>
          <a:p>
            <a:r>
              <a:rPr lang="en-US" altLang="ja-JP" dirty="0" smtClean="0"/>
              <a:t>Compare the simulate light curves in the three energy bands with the observed ones.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55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99895" y="274638"/>
            <a:ext cx="8819339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3. Application to Observations: </a:t>
            </a:r>
            <a:br>
              <a:rPr kumimoji="1" lang="en-US" altLang="ja-JP" dirty="0" smtClean="0"/>
            </a:br>
            <a:r>
              <a:rPr kumimoji="1" lang="en-US" altLang="ja-JP" dirty="0" smtClean="0">
                <a:solidFill>
                  <a:srgbClr val="FF0000"/>
                </a:solidFill>
              </a:rPr>
              <a:t>light curves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46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56</a:t>
            </a:fld>
            <a:endParaRPr kumimoji="1" lang="ja-JP" altLang="en-US"/>
          </a:p>
        </p:txBody>
      </p:sp>
      <p:pic>
        <p:nvPicPr>
          <p:cNvPr id="6" name="図 5" descr="スクリーンショット 2014-06-04 16.11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31" y="612625"/>
            <a:ext cx="7661069" cy="567820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155700" y="330200"/>
            <a:ext cx="2631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kumimoji="1" lang="en-US" altLang="ja-JP" sz="2000" dirty="0" smtClean="0">
                <a:solidFill>
                  <a:srgbClr val="0000FF"/>
                </a:solidFill>
              </a:rPr>
              <a:t>1E0707-495 with XMM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9317" y="6108549"/>
            <a:ext cx="421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Mizumoto</a:t>
            </a:r>
            <a:r>
              <a:rPr kumimoji="1" lang="en-US" altLang="ja-JP" dirty="0" smtClean="0"/>
              <a:t>, Ebisawa and </a:t>
            </a:r>
            <a:r>
              <a:rPr kumimoji="1" lang="en-US" altLang="ja-JP" dirty="0" err="1" smtClean="0"/>
              <a:t>Sameshima</a:t>
            </a:r>
            <a:r>
              <a:rPr kumimoji="1" lang="en-US" altLang="ja-JP" dirty="0" smtClean="0"/>
              <a:t> (2014)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508000" y="2933700"/>
            <a:ext cx="8140700" cy="303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13500" y="1397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Red: model</a:t>
            </a:r>
          </a:p>
          <a:p>
            <a:r>
              <a:rPr lang="en-US" altLang="ja-JP" sz="2000" dirty="0" smtClean="0"/>
              <a:t>Black: data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5408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57</a:t>
            </a:fld>
            <a:endParaRPr kumimoji="1" lang="ja-JP" alt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550" y="-133350"/>
            <a:ext cx="9409206" cy="727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787400" y="431800"/>
            <a:ext cx="3111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 </a:t>
            </a:r>
            <a:r>
              <a:rPr kumimoji="1" lang="en-US" altLang="ja-JP" sz="2000" dirty="0" smtClean="0">
                <a:solidFill>
                  <a:srgbClr val="0000FF"/>
                </a:solidFill>
              </a:rPr>
              <a:t>IRAS13224-3809 with XMM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9317" y="5918049"/>
            <a:ext cx="2239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Yamasaki et al. </a:t>
            </a:r>
            <a:r>
              <a:rPr kumimoji="1" lang="en-US" altLang="ja-JP" dirty="0" smtClean="0"/>
              <a:t>(2015)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165100" y="2933700"/>
            <a:ext cx="8648700" cy="303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13500" y="1397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Red: model</a:t>
            </a:r>
          </a:p>
          <a:p>
            <a:r>
              <a:rPr lang="en-US" altLang="ja-JP" sz="2000" dirty="0" smtClean="0"/>
              <a:t>Black: data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91862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Soft band (0.5-1.0 </a:t>
            </a:r>
            <a:r>
              <a:rPr kumimoji="1" lang="en-US" altLang="ja-JP" dirty="0" err="1" smtClean="0">
                <a:solidFill>
                  <a:srgbClr val="0000FF"/>
                </a:solidFill>
              </a:rPr>
              <a:t>keV</a:t>
            </a:r>
            <a:r>
              <a:rPr kumimoji="1" lang="en-US" altLang="ja-JP" dirty="0" smtClean="0">
                <a:solidFill>
                  <a:srgbClr val="0000FF"/>
                </a:solidFill>
              </a:rPr>
              <a:t>) light curves are explained by the VDPC model.</a:t>
            </a:r>
            <a:endParaRPr lang="en-US" altLang="ja-JP" dirty="0" smtClean="0">
              <a:solidFill>
                <a:srgbClr val="0000FF"/>
              </a:solidFill>
            </a:endParaRPr>
          </a:p>
          <a:p>
            <a:r>
              <a:rPr lang="en-US" altLang="ja-JP" dirty="0" smtClean="0"/>
              <a:t>Agreement between m</a:t>
            </a:r>
            <a:r>
              <a:rPr kumimoji="1" lang="en-US" altLang="ja-JP" dirty="0" smtClean="0"/>
              <a:t>odel and data is reasonably in Medium (1.0-3.0 </a:t>
            </a:r>
            <a:r>
              <a:rPr kumimoji="1" lang="en-US" altLang="ja-JP" dirty="0" err="1" smtClean="0"/>
              <a:t>keV</a:t>
            </a:r>
            <a:r>
              <a:rPr kumimoji="1" lang="en-US" altLang="ja-JP" dirty="0" smtClean="0"/>
              <a:t>) and Hard (3.0 -10keV) band, but worse in higher energies.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Deviation in the Hard band indicates intrinsic variation of the hard spectral component.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58</a:t>
            </a:fld>
            <a:endParaRPr kumimoji="1" lang="ja-JP" altLang="en-US"/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99895" y="274638"/>
            <a:ext cx="8819339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3. Application to Observations: </a:t>
            </a:r>
            <a:br>
              <a:rPr kumimoji="1" lang="en-US" altLang="ja-JP" dirty="0" smtClean="0"/>
            </a:br>
            <a:r>
              <a:rPr kumimoji="1" lang="en-US" altLang="ja-JP" dirty="0" smtClean="0">
                <a:solidFill>
                  <a:srgbClr val="FF0000"/>
                </a:solidFill>
              </a:rPr>
              <a:t>light curves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5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5415" y="1600200"/>
            <a:ext cx="869550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Introduction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Variable Double Partial Covering (VDPC)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Application to Observations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Structure around the </a:t>
            </a:r>
            <a:r>
              <a:rPr kumimoji="1" lang="en-US" altLang="ja-JP" dirty="0" smtClean="0"/>
              <a:t>AGN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Comparison with </a:t>
            </a:r>
            <a:r>
              <a:rPr lang="en-US" altLang="ja-JP" dirty="0" smtClean="0"/>
              <a:t>BHBs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098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6" name="図 5" descr="broadFeline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29" y="1490129"/>
            <a:ext cx="3894725" cy="39428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テキスト ボックス 6"/>
          <p:cNvSpPr txBox="1"/>
          <p:nvPr/>
        </p:nvSpPr>
        <p:spPr>
          <a:xfrm>
            <a:off x="629499" y="5406231"/>
            <a:ext cx="414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3366FF"/>
                </a:solidFill>
              </a:rPr>
              <a:t>MCG-6-30-15 with ASCA</a:t>
            </a:r>
            <a:r>
              <a:rPr kumimoji="1" lang="en-US" altLang="ja-JP" dirty="0" smtClean="0"/>
              <a:t> (Tanaka+ 1995)</a:t>
            </a:r>
            <a:endParaRPr kumimoji="1" lang="ja-JP" altLang="en-US" dirty="0"/>
          </a:p>
        </p:txBody>
      </p:sp>
      <p:pic>
        <p:nvPicPr>
          <p:cNvPr id="8" name="図 7" descr="スクリーンショット（2013-04-12 13.12.05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250" y="1504923"/>
            <a:ext cx="4953768" cy="336674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781009" y="5045128"/>
            <a:ext cx="414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3366FF"/>
                </a:solidFill>
              </a:rPr>
              <a:t>1H0707-495 with XMM</a:t>
            </a:r>
            <a:r>
              <a:rPr kumimoji="1" lang="en-US" altLang="ja-JP" dirty="0" smtClean="0"/>
              <a:t> (Fabian+ 2009)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66900" y="1968500"/>
            <a:ext cx="75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Iron-K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474537" y="2541032"/>
            <a:ext cx="75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Iron-K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76900" y="254103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Iron-L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コンテンツ プレースホルダ 2"/>
          <p:cNvSpPr txBox="1">
            <a:spLocks/>
          </p:cNvSpPr>
          <p:nvPr/>
        </p:nvSpPr>
        <p:spPr>
          <a:xfrm>
            <a:off x="520700" y="5891229"/>
            <a:ext cx="8318500" cy="10611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sz="3200" dirty="0" smtClean="0">
                <a:solidFill>
                  <a:srgbClr val="FF0000"/>
                </a:solidFill>
              </a:rPr>
              <a:t>Look like broad Iron 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K- and L- emission lines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sz="3200" dirty="0" smtClean="0"/>
              <a:t>However, the line shape is dependent on modeling the continuum spectra</a:t>
            </a:r>
            <a:endParaRPr kumimoji="1" lang="ja-JP" alt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1</a:t>
            </a:r>
            <a:r>
              <a:rPr lang="en-US" altLang="ja-JP" dirty="0" smtClean="0"/>
              <a:t>.Introduction</a:t>
            </a:r>
            <a:br>
              <a:rPr lang="en-US" altLang="ja-JP" dirty="0" smtClean="0"/>
            </a:br>
            <a:r>
              <a:rPr lang="en-US" altLang="ja-JP" dirty="0"/>
              <a:t>B</a:t>
            </a:r>
            <a:r>
              <a:rPr lang="en-US" altLang="ja-JP" dirty="0" smtClean="0"/>
              <a:t>road </a:t>
            </a:r>
            <a:r>
              <a:rPr lang="en-US" altLang="ja-JP" dirty="0" smtClean="0"/>
              <a:t>iron </a:t>
            </a:r>
            <a:r>
              <a:rPr lang="en-US" altLang="ja-JP" dirty="0" smtClean="0"/>
              <a:t>features in AGNs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194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5415" y="1600200"/>
            <a:ext cx="869550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Introduction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Variable Double Partial Covering (VDPC)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Application to Observations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solidFill>
                  <a:srgbClr val="FF0000"/>
                </a:solidFill>
              </a:rPr>
              <a:t>Structure around the </a:t>
            </a:r>
            <a:r>
              <a:rPr kumimoji="1" lang="en-US" altLang="ja-JP" dirty="0" smtClean="0">
                <a:solidFill>
                  <a:srgbClr val="FF0000"/>
                </a:solidFill>
              </a:rPr>
              <a:t>AGN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Comparison with </a:t>
            </a:r>
            <a:r>
              <a:rPr lang="en-US" altLang="ja-JP" dirty="0" smtClean="0"/>
              <a:t>BHBs</a:t>
            </a:r>
            <a:endParaRPr lang="en-US" altLang="ja-JP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27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1800" y="274638"/>
            <a:ext cx="84963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4. Structure around the AGN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Covering fraction can be large (</a:t>
            </a:r>
            <a:r>
              <a:rPr kumimoji="1" lang="en-US" altLang="ja-JP" dirty="0" smtClean="0">
                <a:solidFill>
                  <a:srgbClr val="FF0000"/>
                </a:solidFill>
                <a:latin typeface="Symbol"/>
              </a:rPr>
              <a:t>a</a:t>
            </a:r>
            <a:r>
              <a:rPr kumimoji="1" lang="en-US" altLang="ja-JP" dirty="0" smtClean="0">
                <a:solidFill>
                  <a:srgbClr val="FF0000"/>
                </a:solidFill>
              </a:rPr>
              <a:t>&gt;0.9</a:t>
            </a:r>
            <a:r>
              <a:rPr kumimoji="1" lang="en-US" altLang="ja-JP" dirty="0" smtClean="0"/>
              <a:t>) in the VDPC model.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Significant fluorescent iron lines (6.4 </a:t>
            </a:r>
            <a:r>
              <a:rPr lang="en-US" altLang="ja-JP" dirty="0" err="1" smtClean="0">
                <a:solidFill>
                  <a:srgbClr val="FF0000"/>
                </a:solidFill>
              </a:rPr>
              <a:t>keV</a:t>
            </a:r>
            <a:r>
              <a:rPr lang="en-US" altLang="ja-JP" dirty="0" smtClean="0">
                <a:solidFill>
                  <a:srgbClr val="FF0000"/>
                </a:solidFill>
              </a:rPr>
              <a:t>) are not observed.</a:t>
            </a:r>
            <a:r>
              <a:rPr lang="en-US" altLang="ja-JP" dirty="0" smtClean="0"/>
              <a:t> </a:t>
            </a:r>
          </a:p>
          <a:p>
            <a:pPr lvl="1"/>
            <a:r>
              <a:rPr kumimoji="1" lang="en-US" altLang="ja-JP" dirty="0" smtClean="0">
                <a:solidFill>
                  <a:srgbClr val="0000FF"/>
                </a:solidFill>
                <a:sym typeface="Wingdings"/>
              </a:rPr>
              <a:t>Absorbers are </a:t>
            </a:r>
            <a:r>
              <a:rPr lang="en-US" altLang="ja-JP" dirty="0" smtClean="0">
                <a:solidFill>
                  <a:srgbClr val="0000FF"/>
                </a:solidFill>
                <a:sym typeface="Wingdings"/>
              </a:rPr>
              <a:t>preferential </a:t>
            </a:r>
            <a:r>
              <a:rPr lang="en-US" altLang="ja-JP" dirty="0">
                <a:solidFill>
                  <a:srgbClr val="0000FF"/>
                </a:solidFill>
                <a:sym typeface="Wingdings"/>
              </a:rPr>
              <a:t>located </a:t>
            </a:r>
            <a:r>
              <a:rPr kumimoji="1" lang="en-US" altLang="ja-JP" dirty="0" smtClean="0">
                <a:solidFill>
                  <a:srgbClr val="0000FF"/>
                </a:solidFill>
                <a:sym typeface="Wingdings"/>
              </a:rPr>
              <a:t>in the line of sights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674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62</a:t>
            </a:fld>
            <a:endParaRPr kumimoji="1" lang="ja-JP" altLang="en-US"/>
          </a:p>
        </p:txBody>
      </p:sp>
      <p:pic>
        <p:nvPicPr>
          <p:cNvPr id="6" name="図 5" descr="スクリーンショット 2014-06-08 22.18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0" y="2554353"/>
            <a:ext cx="3932085" cy="370680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97111" y="6056630"/>
            <a:ext cx="2394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Nomura et al. (2013)</a:t>
            </a:r>
            <a:endParaRPr kumimoji="1" lang="ja-JP" alt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431800" y="274638"/>
            <a:ext cx="84963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4. Structure around the AGN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8300" y="1282700"/>
            <a:ext cx="495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FF"/>
                </a:solidFill>
              </a:rPr>
              <a:t>Disk winds simulation</a:t>
            </a:r>
            <a:r>
              <a:rPr kumimoji="1" lang="en-US" altLang="ja-JP" sz="2800" dirty="0" smtClean="0"/>
              <a:t>:</a:t>
            </a:r>
          </a:p>
          <a:p>
            <a:r>
              <a:rPr lang="en-US" altLang="ja-JP" sz="2800" dirty="0" smtClean="0"/>
              <a:t>outflows are limited in a narrow</a:t>
            </a:r>
          </a:p>
          <a:p>
            <a:r>
              <a:rPr lang="en-US" altLang="ja-JP" sz="2800" dirty="0" smtClean="0"/>
              <a:t>range of the zenith angle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62600" y="3873500"/>
            <a:ext cx="336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</a:rPr>
              <a:t>Line-of-sight is aligned to the outflow? 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359613" y="1292795"/>
            <a:ext cx="1190984" cy="846226"/>
          </a:xfrm>
          <a:prstGeom prst="rect">
            <a:avLst/>
          </a:prstGeom>
        </p:spPr>
      </p:pic>
      <p:grpSp>
        <p:nvGrpSpPr>
          <p:cNvPr id="18" name="図形グループ 17"/>
          <p:cNvGrpSpPr/>
          <p:nvPr/>
        </p:nvGrpSpPr>
        <p:grpSpPr>
          <a:xfrm>
            <a:off x="1549400" y="2184400"/>
            <a:ext cx="4454898" cy="3378200"/>
            <a:chOff x="2247900" y="2298700"/>
            <a:chExt cx="4454898" cy="3378200"/>
          </a:xfrm>
        </p:grpSpPr>
        <p:cxnSp>
          <p:nvCxnSpPr>
            <p:cNvPr id="13" name="直線矢印コネクタ 12"/>
            <p:cNvCxnSpPr/>
            <p:nvPr/>
          </p:nvCxnSpPr>
          <p:spPr>
            <a:xfrm flipV="1">
              <a:off x="2247900" y="2298700"/>
              <a:ext cx="3898900" cy="337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/>
            <p:cNvSpPr txBox="1"/>
            <p:nvPr/>
          </p:nvSpPr>
          <p:spPr>
            <a:xfrm>
              <a:off x="5613400" y="2882900"/>
              <a:ext cx="10893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Partially</a:t>
              </a:r>
            </a:p>
            <a:p>
              <a:r>
                <a:rPr lang="en-US" altLang="ja-JP" dirty="0" smtClean="0"/>
                <a:t>Absorbed </a:t>
              </a:r>
            </a:p>
            <a:p>
              <a:r>
                <a:rPr kumimoji="1" lang="en-US" altLang="ja-JP" dirty="0" smtClean="0"/>
                <a:t>X-rays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2168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5415" y="1600200"/>
            <a:ext cx="869550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Introduction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Variable Double Partial Covering (VDPC)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Application to Observations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Structure around the </a:t>
            </a:r>
            <a:r>
              <a:rPr kumimoji="1" lang="en-US" altLang="ja-JP" dirty="0" smtClean="0"/>
              <a:t>AGN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Comparison with </a:t>
            </a:r>
            <a:r>
              <a:rPr lang="en-US" altLang="ja-JP" dirty="0" smtClean="0"/>
              <a:t>BHBs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36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5415" y="1600200"/>
            <a:ext cx="869550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Introduction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Variable Double Partial Covering (VDPC)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Application to Observations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Structure around the </a:t>
            </a:r>
            <a:r>
              <a:rPr kumimoji="1" lang="en-US" altLang="ja-JP" dirty="0" smtClean="0"/>
              <a:t>AGN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>
                <a:solidFill>
                  <a:srgbClr val="FF0000"/>
                </a:solidFill>
              </a:rPr>
              <a:t>Comparison with </a:t>
            </a:r>
            <a:r>
              <a:rPr lang="en-US" altLang="ja-JP" dirty="0" smtClean="0">
                <a:solidFill>
                  <a:srgbClr val="FF0000"/>
                </a:solidFill>
              </a:rPr>
              <a:t>BHBs</a:t>
            </a:r>
            <a:endParaRPr lang="en-US" altLang="ja-JP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7679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/>
              <a:t>Comparison of BHB and AGN RMS spectra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394700" cy="4525963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If the broad iron line production mechanism is identical in AGN </a:t>
            </a:r>
            <a:r>
              <a:rPr lang="en-US" altLang="ja-JP" dirty="0" smtClean="0">
                <a:solidFill>
                  <a:srgbClr val="0000FF"/>
                </a:solidFill>
              </a:rPr>
              <a:t>and BHB, we should expect the same RMS spectra, where the timescale is  normalized by BH mass.</a:t>
            </a:r>
          </a:p>
          <a:p>
            <a:r>
              <a:rPr lang="en-US" altLang="ja-JP" dirty="0" smtClean="0"/>
              <a:t>High-quality s</a:t>
            </a:r>
            <a:r>
              <a:rPr kumimoji="1" lang="en-US" altLang="ja-JP" dirty="0" smtClean="0"/>
              <a:t>pectral-timing analysis has been difficult for BHB, because typical CCD time-resolution (~several seconds) is not sufficient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Studying BHB with CCD with ~</a:t>
            </a:r>
            <a:r>
              <a:rPr lang="en-US" altLang="ja-JP" dirty="0" err="1" smtClean="0">
                <a:solidFill>
                  <a:srgbClr val="FF0000"/>
                </a:solidFill>
              </a:rPr>
              <a:t>msec</a:t>
            </a:r>
            <a:r>
              <a:rPr lang="en-US" altLang="ja-JP" dirty="0" smtClean="0">
                <a:solidFill>
                  <a:srgbClr val="FF0000"/>
                </a:solidFill>
              </a:rPr>
              <a:t> time-resolution is recently made possible (using </a:t>
            </a:r>
            <a:r>
              <a:rPr lang="en-US" altLang="ja-JP" dirty="0" err="1" smtClean="0">
                <a:solidFill>
                  <a:srgbClr val="FF0000"/>
                </a:solidFill>
              </a:rPr>
              <a:t>Suzaku</a:t>
            </a:r>
            <a:r>
              <a:rPr lang="en-US" altLang="ja-JP" dirty="0" smtClean="0">
                <a:solidFill>
                  <a:srgbClr val="FF0000"/>
                </a:solidFill>
              </a:rPr>
              <a:t> P-sum mode; </a:t>
            </a:r>
            <a:r>
              <a:rPr lang="en-US" altLang="ja-JP" dirty="0" err="1" smtClean="0">
                <a:solidFill>
                  <a:srgbClr val="FF0000"/>
                </a:solidFill>
              </a:rPr>
              <a:t>Mizumoto</a:t>
            </a:r>
            <a:r>
              <a:rPr lang="en-US" altLang="ja-JP" dirty="0" smtClean="0">
                <a:solidFill>
                  <a:srgbClr val="FF0000"/>
                </a:solidFill>
              </a:rPr>
              <a:t> et al. 2015)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377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90134" y="6383556"/>
            <a:ext cx="2133600" cy="365125"/>
          </a:xfrm>
        </p:spPr>
        <p:txBody>
          <a:bodyPr/>
          <a:lstStyle/>
          <a:p>
            <a:fld id="{5DD53C0E-0320-AC41-8A9B-AF3ADE5BDEFA}" type="slidenum">
              <a:rPr kumimoji="1" lang="ja-JP" altLang="en-US" smtClean="0"/>
              <a:t>66</a:t>
            </a:fld>
            <a:endParaRPr kumimoji="1" lang="ja-JP" altLang="en-US"/>
          </a:p>
        </p:txBody>
      </p:sp>
      <p:pic>
        <p:nvPicPr>
          <p:cNvPr id="5" name="図 4" descr="スクリーンショット 2015-10-21 12.05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-25399"/>
            <a:ext cx="4254500" cy="5913755"/>
          </a:xfrm>
          <a:prstGeom prst="rect">
            <a:avLst/>
          </a:prstGeom>
        </p:spPr>
      </p:pic>
      <p:pic>
        <p:nvPicPr>
          <p:cNvPr id="7" name="図 6" descr="スクリーンショット 2015-10-21 12.05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5400"/>
            <a:ext cx="4339590" cy="5905246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77800" y="2654300"/>
            <a:ext cx="8864600" cy="57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152400" y="2895600"/>
            <a:ext cx="342900" cy="337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33500" y="2794000"/>
            <a:ext cx="2555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1H0707+405 with </a:t>
            </a:r>
            <a:r>
              <a:rPr lang="en-US" altLang="ja-JP" dirty="0" err="1" smtClean="0">
                <a:solidFill>
                  <a:srgbClr val="FF0000"/>
                </a:solidFill>
              </a:rPr>
              <a:t>Suzaku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62600" y="2819400"/>
            <a:ext cx="2671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GRS1915+105 with </a:t>
            </a:r>
            <a:r>
              <a:rPr lang="en-US" altLang="ja-JP" dirty="0" err="1" smtClean="0">
                <a:solidFill>
                  <a:srgbClr val="FF0000"/>
                </a:solidFill>
              </a:rPr>
              <a:t>Suzaku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左右矢印 11"/>
          <p:cNvSpPr/>
          <p:nvPr/>
        </p:nvSpPr>
        <p:spPr>
          <a:xfrm>
            <a:off x="3924300" y="2844800"/>
            <a:ext cx="1536700" cy="3556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093338" y="1943100"/>
            <a:ext cx="12433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0000FF"/>
                </a:solidFill>
              </a:rPr>
              <a:t>10</a:t>
            </a:r>
            <a:r>
              <a:rPr kumimoji="1" lang="en-US" altLang="ja-JP" sz="2000" baseline="30000" dirty="0" smtClean="0">
                <a:solidFill>
                  <a:srgbClr val="0000FF"/>
                </a:solidFill>
              </a:rPr>
              <a:t>5</a:t>
            </a:r>
            <a:r>
              <a:rPr kumimoji="1" lang="en-US" altLang="ja-JP" sz="2000" dirty="0" smtClean="0">
                <a:solidFill>
                  <a:srgbClr val="0000FF"/>
                </a:solidFill>
              </a:rPr>
              <a:t> BH </a:t>
            </a:r>
          </a:p>
          <a:p>
            <a:pPr algn="ctr"/>
            <a:r>
              <a:rPr kumimoji="1" lang="en-US" altLang="ja-JP" sz="2000" dirty="0" smtClean="0">
                <a:solidFill>
                  <a:srgbClr val="0000FF"/>
                </a:solidFill>
              </a:rPr>
              <a:t>mass </a:t>
            </a:r>
          </a:p>
          <a:p>
            <a:pPr algn="ctr"/>
            <a:r>
              <a:rPr kumimoji="1" lang="en-US" altLang="ja-JP" sz="2000" dirty="0" smtClean="0">
                <a:solidFill>
                  <a:srgbClr val="0000FF"/>
                </a:solidFill>
              </a:rPr>
              <a:t>difference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36600" y="5880100"/>
            <a:ext cx="381779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</a:rPr>
              <a:t>Energy Spectra of Variable </a:t>
            </a:r>
            <a:r>
              <a:rPr lang="en-US" altLang="ja-JP" dirty="0" smtClean="0">
                <a:solidFill>
                  <a:srgbClr val="FF0000"/>
                </a:solidFill>
              </a:rPr>
              <a:t>Component</a:t>
            </a:r>
          </a:p>
          <a:p>
            <a:pPr algn="ctr"/>
            <a:r>
              <a:rPr kumimoji="1" lang="en-US" altLang="ja-JP" dirty="0" smtClean="0">
                <a:solidFill>
                  <a:srgbClr val="FF0000"/>
                </a:solidFill>
                <a:latin typeface="Symbol"/>
              </a:rPr>
              <a:t>D</a:t>
            </a:r>
            <a:r>
              <a:rPr kumimoji="1" lang="en-US" altLang="ja-JP" dirty="0" smtClean="0">
                <a:solidFill>
                  <a:srgbClr val="FF0000"/>
                </a:solidFill>
              </a:rPr>
              <a:t>T=8000sec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29200" y="5918200"/>
            <a:ext cx="3817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</a:rPr>
              <a:t>Energy Spectra of Variable </a:t>
            </a:r>
            <a:r>
              <a:rPr lang="en-US" altLang="ja-JP" dirty="0" smtClean="0">
                <a:solidFill>
                  <a:srgbClr val="FF0000"/>
                </a:solidFill>
              </a:rPr>
              <a:t>Component</a:t>
            </a:r>
          </a:p>
          <a:p>
            <a:pPr algn="ctr"/>
            <a:r>
              <a:rPr kumimoji="1" lang="en-US" altLang="ja-JP" dirty="0" smtClean="0">
                <a:solidFill>
                  <a:srgbClr val="FF0000"/>
                </a:solidFill>
                <a:latin typeface="Symbol"/>
              </a:rPr>
              <a:t>D</a:t>
            </a:r>
            <a:r>
              <a:rPr kumimoji="1" lang="en-US" altLang="ja-JP" dirty="0" smtClean="0">
                <a:solidFill>
                  <a:srgbClr val="FF0000"/>
                </a:solidFill>
              </a:rPr>
              <a:t>T=80msecsec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813300" y="3302000"/>
            <a:ext cx="3848100" cy="2616200"/>
          </a:xfrm>
          <a:prstGeom prst="rect">
            <a:avLst/>
          </a:prstGeom>
          <a:solidFill>
            <a:schemeClr val="bg1">
              <a:lumMod val="50000"/>
              <a:alpha val="8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>
            <a:off x="3492500" y="520700"/>
            <a:ext cx="215900" cy="431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>
            <a:off x="7747000" y="381000"/>
            <a:ext cx="215900" cy="431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下矢印 19"/>
          <p:cNvSpPr/>
          <p:nvPr/>
        </p:nvSpPr>
        <p:spPr>
          <a:xfrm>
            <a:off x="3314700" y="4178300"/>
            <a:ext cx="215900" cy="431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257300" y="6400800"/>
            <a:ext cx="6922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solidFill>
                  <a:srgbClr val="0000FF"/>
                </a:solidFill>
              </a:rPr>
              <a:t>Broad iron line feature is NOT normalized by the black hole mass</a:t>
            </a:r>
            <a:endParaRPr kumimoji="1" lang="ja-JP" altLang="en-US" sz="2000" i="1" dirty="0">
              <a:solidFill>
                <a:srgbClr val="0000FF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378700" y="2349500"/>
            <a:ext cx="1854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Mizumoto</a:t>
            </a:r>
            <a:r>
              <a:rPr kumimoji="1" lang="en-US" altLang="ja-JP" sz="1400" dirty="0" smtClean="0"/>
              <a:t> et al. (2015)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30701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67</a:t>
            </a:fld>
            <a:endParaRPr kumimoji="1" lang="ja-JP" altLang="en-US"/>
          </a:p>
        </p:txBody>
      </p:sp>
      <p:pic>
        <p:nvPicPr>
          <p:cNvPr id="5" name="図 4" descr="スクリーンショット 2015-10-21 1.07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1117600"/>
            <a:ext cx="9144000" cy="41783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289857" y="749300"/>
            <a:ext cx="1854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Mizumoto</a:t>
            </a:r>
            <a:r>
              <a:rPr kumimoji="1" lang="en-US" altLang="ja-JP" sz="1400" dirty="0" smtClean="0"/>
              <a:t> et al. (2015)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5100" y="5308600"/>
            <a:ext cx="9205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Iron line </a:t>
            </a:r>
            <a:r>
              <a:rPr lang="en-US" altLang="ja-JP" sz="2400" dirty="0" smtClean="0">
                <a:solidFill>
                  <a:srgbClr val="0000FF"/>
                </a:solidFill>
              </a:rPr>
              <a:t>variation is not found in any time scales (</a:t>
            </a:r>
            <a:r>
              <a:rPr lang="en-US" altLang="ja-JP" sz="2400" dirty="0" smtClean="0">
                <a:solidFill>
                  <a:srgbClr val="0000FF"/>
                </a:solidFill>
                <a:latin typeface="Symbol"/>
              </a:rPr>
              <a:t>D</a:t>
            </a:r>
            <a:r>
              <a:rPr lang="en-US" altLang="ja-JP" sz="2400" dirty="0" smtClean="0">
                <a:solidFill>
                  <a:srgbClr val="0000FF"/>
                </a:solidFill>
              </a:rPr>
              <a:t>T=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16msec~64 </a:t>
            </a:r>
            <a:r>
              <a:rPr kumimoji="1" lang="en-US" altLang="ja-JP" sz="2400" dirty="0" err="1" smtClean="0">
                <a:solidFill>
                  <a:srgbClr val="0000FF"/>
                </a:solidFill>
              </a:rPr>
              <a:t>ksec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) 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29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Origin of the difference between the AGN and BHB broad iron-line variation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In principle, the</a:t>
            </a:r>
            <a:r>
              <a:rPr kumimoji="1"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X-ray </a:t>
            </a:r>
            <a:r>
              <a:rPr kumimoji="1" lang="en-US" altLang="ja-JP" dirty="0" smtClean="0">
                <a:solidFill>
                  <a:srgbClr val="FF0000"/>
                </a:solidFill>
              </a:rPr>
              <a:t>luminosity variation 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t</a:t>
            </a:r>
            <a:r>
              <a:rPr kumimoji="1" lang="en-US" altLang="ja-JP" baseline="-25000" dirty="0" err="1" smtClean="0"/>
              <a:t>lum</a:t>
            </a:r>
            <a:r>
              <a:rPr kumimoji="1" lang="en-US" altLang="ja-JP" dirty="0" smtClean="0"/>
              <a:t>) and the </a:t>
            </a:r>
            <a:r>
              <a:rPr kumimoji="1" lang="en-US" altLang="ja-JP" dirty="0" smtClean="0">
                <a:solidFill>
                  <a:srgbClr val="FF0000"/>
                </a:solidFill>
              </a:rPr>
              <a:t>variation of the partial absorption </a:t>
            </a:r>
            <a:r>
              <a:rPr kumimoji="1" lang="en-US" altLang="ja-JP" dirty="0" smtClean="0"/>
              <a:t>(t</a:t>
            </a:r>
            <a:r>
              <a:rPr kumimoji="1" lang="en-US" altLang="ja-JP" baseline="-25000" dirty="0" smtClean="0"/>
              <a:t>abs</a:t>
            </a:r>
            <a:r>
              <a:rPr kumimoji="1" lang="en-US" altLang="ja-JP" dirty="0" smtClean="0"/>
              <a:t>) have different time scales</a:t>
            </a:r>
          </a:p>
          <a:p>
            <a:r>
              <a:rPr lang="en-US" altLang="ja-JP" dirty="0" smtClean="0"/>
              <a:t>In AGN, </a:t>
            </a:r>
            <a:r>
              <a:rPr lang="en-US" altLang="ja-JP" dirty="0" err="1" smtClean="0">
                <a:solidFill>
                  <a:srgbClr val="FF0000"/>
                </a:solidFill>
              </a:rPr>
              <a:t>t</a:t>
            </a:r>
            <a:r>
              <a:rPr lang="en-US" altLang="ja-JP" baseline="-25000" dirty="0" err="1" smtClean="0">
                <a:solidFill>
                  <a:srgbClr val="FF0000"/>
                </a:solidFill>
              </a:rPr>
              <a:t>lum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&gt;&gt; t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abs </a:t>
            </a:r>
          </a:p>
          <a:p>
            <a:pPr lvl="1"/>
            <a:r>
              <a:rPr lang="en-US" altLang="ja-JP" dirty="0" smtClean="0">
                <a:solidFill>
                  <a:srgbClr val="0000FF"/>
                </a:solidFill>
              </a:rPr>
              <a:t>Spectral feature due to only change of the partial absorption is observed</a:t>
            </a:r>
            <a:endParaRPr lang="en-US" altLang="ja-JP" baseline="-25000" dirty="0" smtClean="0">
              <a:solidFill>
                <a:srgbClr val="0000FF"/>
              </a:solidFill>
            </a:endParaRPr>
          </a:p>
          <a:p>
            <a:r>
              <a:rPr lang="en-US" altLang="ja-JP" dirty="0"/>
              <a:t>In </a:t>
            </a:r>
            <a:r>
              <a:rPr lang="en-US" altLang="ja-JP" dirty="0" smtClean="0"/>
              <a:t>BHB, </a:t>
            </a:r>
            <a:r>
              <a:rPr lang="en-US" altLang="ja-JP" dirty="0" err="1" smtClean="0">
                <a:solidFill>
                  <a:srgbClr val="FF0000"/>
                </a:solidFill>
              </a:rPr>
              <a:t>t</a:t>
            </a:r>
            <a:r>
              <a:rPr lang="en-US" altLang="ja-JP" baseline="-25000" dirty="0" err="1" smtClean="0">
                <a:solidFill>
                  <a:srgbClr val="FF0000"/>
                </a:solidFill>
              </a:rPr>
              <a:t>lum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≈  t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abs </a:t>
            </a:r>
          </a:p>
          <a:p>
            <a:pPr lvl="1"/>
            <a:r>
              <a:rPr lang="en-US" altLang="ja-JP" dirty="0" smtClean="0">
                <a:solidFill>
                  <a:srgbClr val="0000FF"/>
                </a:solidFill>
              </a:rPr>
              <a:t>Two independent spectral variations cancelled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68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5286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Difference of the outflow mechanisms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69</a:t>
            </a:fld>
            <a:endParaRPr kumimoji="1" lang="ja-JP" altLang="en-US"/>
          </a:p>
        </p:txBody>
      </p:sp>
      <p:pic>
        <p:nvPicPr>
          <p:cNvPr id="5" name="図 4" descr="スクリーンショット 2015-10-21 1.15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549400"/>
            <a:ext cx="7467600" cy="371567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540557" y="1168400"/>
            <a:ext cx="2331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Mizumoto</a:t>
            </a:r>
            <a:r>
              <a:rPr kumimoji="1" lang="en-US" altLang="ja-JP" dirty="0" smtClean="0">
                <a:solidFill>
                  <a:srgbClr val="FF0000"/>
                </a:solidFill>
              </a:rPr>
              <a:t> et al. (2015)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73200" y="4940300"/>
            <a:ext cx="1541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UV dominated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24400" y="4965700"/>
            <a:ext cx="1748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X-ray dominated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0112" y="5600412"/>
            <a:ext cx="8577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Location (timescale) of the outflow is NOT normalized by BH mass</a:t>
            </a:r>
          </a:p>
          <a:p>
            <a:pPr algn="ctr"/>
            <a:r>
              <a:rPr lang="en-US" altLang="ja-JP" sz="2400" dirty="0" smtClean="0"/>
              <a:t>→ </a:t>
            </a:r>
            <a:r>
              <a:rPr lang="en-US" altLang="ja-JP" sz="2400" dirty="0" smtClean="0">
                <a:solidFill>
                  <a:srgbClr val="FF0000"/>
                </a:solidFill>
              </a:rPr>
              <a:t>(Presumably)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Origin of difference of the broad iron line variation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392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1</a:t>
            </a:r>
            <a:r>
              <a:rPr lang="en-US" altLang="ja-JP" dirty="0" smtClean="0"/>
              <a:t>.Introduction</a:t>
            </a:r>
            <a:br>
              <a:rPr lang="en-US" altLang="ja-JP" dirty="0" smtClean="0"/>
            </a:br>
            <a:r>
              <a:rPr lang="en-US" altLang="ja-JP" dirty="0"/>
              <a:t>B</a:t>
            </a:r>
            <a:r>
              <a:rPr lang="en-US" altLang="ja-JP" dirty="0" smtClean="0"/>
              <a:t>road iron features in BHBs</a:t>
            </a:r>
            <a:endParaRPr lang="ja-JP" altLang="en-US" dirty="0"/>
          </a:p>
        </p:txBody>
      </p:sp>
      <p:pic>
        <p:nvPicPr>
          <p:cNvPr id="8" name="図 7" descr="スクリーンショット 2015-10-21 6.58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6" y="1473196"/>
            <a:ext cx="3564467" cy="359833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982133" y="5105399"/>
            <a:ext cx="253987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err="1" smtClean="0"/>
              <a:t>Cyg</a:t>
            </a:r>
            <a:r>
              <a:rPr kumimoji="1" lang="en-US" altLang="ja-JP" dirty="0" smtClean="0"/>
              <a:t> X-1 with EXOSAT </a:t>
            </a:r>
          </a:p>
          <a:p>
            <a:pPr algn="ctr"/>
            <a:r>
              <a:rPr kumimoji="1" lang="en-US" altLang="ja-JP" sz="1600" dirty="0" smtClean="0"/>
              <a:t>(Barr, White and Page 1985)</a:t>
            </a:r>
            <a:endParaRPr kumimoji="1" lang="ja-JP" altLang="en-US" sz="1600" dirty="0"/>
          </a:p>
        </p:txBody>
      </p:sp>
      <p:pic>
        <p:nvPicPr>
          <p:cNvPr id="10" name="図 9" descr="スクリーンショット 2015-10-21 7.04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433" y="1583267"/>
            <a:ext cx="4093634" cy="297070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207000" y="4656665"/>
            <a:ext cx="267186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GRS1915+105 with </a:t>
            </a:r>
            <a:r>
              <a:rPr kumimoji="1" lang="en-US" altLang="ja-JP" dirty="0" err="1" smtClean="0"/>
              <a:t>Suzaku</a:t>
            </a:r>
            <a:endParaRPr kumimoji="1" lang="en-US" altLang="ja-JP" dirty="0" smtClean="0"/>
          </a:p>
          <a:p>
            <a:pPr algn="ctr"/>
            <a:r>
              <a:rPr lang="en-US" altLang="ja-JP" sz="1600" dirty="0"/>
              <a:t>(</a:t>
            </a:r>
            <a:r>
              <a:rPr kumimoji="1" lang="en-US" altLang="ja-JP" sz="1600" dirty="0" smtClean="0"/>
              <a:t>Blum et al. 2009)</a:t>
            </a:r>
          </a:p>
        </p:txBody>
      </p:sp>
      <p:sp>
        <p:nvSpPr>
          <p:cNvPr id="14" name="コンテンツ プレースホルダ 2"/>
          <p:cNvSpPr txBox="1">
            <a:spLocks/>
          </p:cNvSpPr>
          <p:nvPr/>
        </p:nvSpPr>
        <p:spPr>
          <a:xfrm>
            <a:off x="520700" y="5891229"/>
            <a:ext cx="8318500" cy="10611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sz="3200" dirty="0" smtClean="0">
                <a:solidFill>
                  <a:srgbClr val="FF0000"/>
                </a:solidFill>
              </a:rPr>
              <a:t>Broad </a:t>
            </a:r>
            <a:r>
              <a:rPr lang="en-US" altLang="ja-JP" sz="3200" dirty="0" smtClean="0">
                <a:solidFill>
                  <a:srgbClr val="FF0000"/>
                </a:solidFill>
              </a:rPr>
              <a:t>Iron 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emission line</a:t>
            </a:r>
            <a:r>
              <a:rPr kumimoji="1" lang="en-US" altLang="ja-JP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features also observed from BHBs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sz="3200" dirty="0" smtClean="0">
                <a:solidFill>
                  <a:srgbClr val="0000FF"/>
                </a:solidFill>
              </a:rPr>
              <a:t>Presumably, they have the same origin as in AGNs</a:t>
            </a:r>
            <a:endParaRPr kumimoji="1" lang="ja-JP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05544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5415" y="1600200"/>
            <a:ext cx="869550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Introduction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Variable Double Partial Covering (VDPC)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Application to Observations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Structure around the </a:t>
            </a:r>
            <a:r>
              <a:rPr kumimoji="1" lang="en-US" altLang="ja-JP" dirty="0" smtClean="0"/>
              <a:t>AGN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Comparison with </a:t>
            </a:r>
            <a:r>
              <a:rPr lang="en-US" altLang="ja-JP" dirty="0" smtClean="0"/>
              <a:t>BHBs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70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26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5415" y="1600200"/>
            <a:ext cx="869550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Variable Double Partial Covering (VDPC)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Application to Observations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Structure around the </a:t>
            </a:r>
            <a:r>
              <a:rPr kumimoji="1" lang="en-US" altLang="ja-JP" dirty="0" smtClean="0"/>
              <a:t>AGN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Comparison with BHBs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FF0000"/>
                </a:solidFill>
              </a:rPr>
              <a:t>Conclusion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71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765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5. 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3957" y="1298472"/>
            <a:ext cx="8709777" cy="550990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We </a:t>
            </a:r>
            <a:r>
              <a:rPr lang="en-US" altLang="ja-JP" dirty="0" smtClean="0"/>
              <a:t>observed X-ray energy spectra of </a:t>
            </a:r>
            <a:r>
              <a:rPr lang="en-US" altLang="ja-JP" dirty="0" err="1" smtClean="0"/>
              <a:t>Seyfert</a:t>
            </a:r>
            <a:r>
              <a:rPr lang="en-US" altLang="ja-JP" dirty="0" smtClean="0"/>
              <a:t> galaxies exhibiting </a:t>
            </a:r>
            <a:r>
              <a:rPr kumimoji="1" lang="en-US" altLang="ja-JP" dirty="0" smtClean="0"/>
              <a:t>seemingly broad iron line structure.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0000FF"/>
                </a:solidFill>
              </a:rPr>
              <a:t>Partial covering phenomena are observed, which indicates that the X-ray emission region is extended (~&gt;10 </a:t>
            </a:r>
            <a:r>
              <a:rPr lang="en-US" altLang="ja-JP" dirty="0" err="1" smtClean="0">
                <a:solidFill>
                  <a:srgbClr val="0000FF"/>
                </a:solidFill>
              </a:rPr>
              <a:t>Rs</a:t>
            </a:r>
            <a:r>
              <a:rPr lang="en-US" altLang="ja-JP" dirty="0" smtClean="0">
                <a:solidFill>
                  <a:srgbClr val="0000FF"/>
                </a:solidFill>
              </a:rPr>
              <a:t>), thus the relativistic disk reflection (~1Rs) is unlikely.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Observed </a:t>
            </a:r>
            <a:r>
              <a:rPr lang="en-US" altLang="ja-JP" dirty="0" smtClean="0"/>
              <a:t>spectral variation can be explained by the </a:t>
            </a:r>
            <a:r>
              <a:rPr lang="en-US" altLang="ja-JP" dirty="0" smtClean="0">
                <a:solidFill>
                  <a:srgbClr val="FF0000"/>
                </a:solidFill>
              </a:rPr>
              <a:t>Variable Double Partial Covering Model</a:t>
            </a:r>
            <a:r>
              <a:rPr lang="en-US" altLang="ja-JP" dirty="0" smtClean="0"/>
              <a:t>, where the extended central X-ray source is partially covered by absorbers with internal structure.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0000FF"/>
                </a:solidFill>
              </a:rPr>
              <a:t>The seeming broad iron K- and L-line structures are respectively explained by the cold/thick core and the hot/thin layer of the absorbers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solidFill>
                  <a:srgbClr val="FF0000"/>
                </a:solidFill>
              </a:rPr>
              <a:t>Most spectral variation within ~a day is </a:t>
            </a:r>
            <a:r>
              <a:rPr kumimoji="1" lang="en-US" altLang="ja-JP" dirty="0" smtClean="0">
                <a:solidFill>
                  <a:srgbClr val="FF0000"/>
                </a:solidFill>
              </a:rPr>
              <a:t>explained </a:t>
            </a:r>
            <a:r>
              <a:rPr kumimoji="1" lang="en-US" altLang="ja-JP" dirty="0" smtClean="0">
                <a:solidFill>
                  <a:srgbClr val="FF0000"/>
                </a:solidFill>
              </a:rPr>
              <a:t>by change of the partial covering fraction.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The partial covering model also explains the broad iron line feature observed in the BH binary GRS1915+105</a:t>
            </a:r>
            <a:endParaRPr kumimoji="1"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72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43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タイトル 1"/>
          <p:cNvSpPr>
            <a:spLocks noGrp="1"/>
          </p:cNvSpPr>
          <p:nvPr>
            <p:ph type="title"/>
          </p:nvPr>
        </p:nvSpPr>
        <p:spPr>
          <a:xfrm>
            <a:off x="177800" y="-20638"/>
            <a:ext cx="8966200" cy="1143001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Calculation of iron line profile from inner region of the accretion disk</a:t>
            </a:r>
            <a:endParaRPr lang="ja-JP" altLang="en-US" sz="2800" dirty="0" smtClean="0"/>
          </a:p>
        </p:txBody>
      </p:sp>
      <p:pic>
        <p:nvPicPr>
          <p:cNvPr id="50179" name="コンテンツ プレースホルダ 5" descr="スクリーンショット（2011-08-30 6.18.22）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850" t="1201" r="3088"/>
          <a:stretch>
            <a:fillRect/>
          </a:stretch>
        </p:blipFill>
        <p:spPr>
          <a:xfrm rot="21540000">
            <a:off x="525463" y="1296988"/>
            <a:ext cx="3284537" cy="5360987"/>
          </a:xfrm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BD2ED-B393-D34F-8F28-9178AB9CB5FC}" type="slidenum">
              <a:rPr lang="ja-JP" altLang="en-US"/>
              <a:pPr>
                <a:defRPr/>
              </a:pPr>
              <a:t>8</a:t>
            </a:fld>
            <a:endParaRPr lang="ja-JP" altLang="en-US"/>
          </a:p>
        </p:txBody>
      </p:sp>
      <p:pic>
        <p:nvPicPr>
          <p:cNvPr id="50181" name="図 6" descr="スクリーンショット（2011-08-30 6.15.09）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6425" y="1273175"/>
            <a:ext cx="4270375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テキスト ボックス 7"/>
          <p:cNvSpPr txBox="1">
            <a:spLocks noChangeArrowheads="1"/>
          </p:cNvSpPr>
          <p:nvPr/>
        </p:nvSpPr>
        <p:spPr bwMode="auto">
          <a:xfrm>
            <a:off x="192088" y="6276975"/>
            <a:ext cx="1838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>
                <a:latin typeface="Calibri" charset="0"/>
              </a:rPr>
              <a:t>Fabian et al. 1989</a:t>
            </a:r>
            <a:endParaRPr lang="ja-JP" altLang="en-US">
              <a:latin typeface="Calibri" charset="0"/>
            </a:endParaRPr>
          </a:p>
        </p:txBody>
      </p:sp>
      <p:sp>
        <p:nvSpPr>
          <p:cNvPr id="50183" name="テキスト ボックス 8"/>
          <p:cNvSpPr txBox="1">
            <a:spLocks noChangeArrowheads="1"/>
          </p:cNvSpPr>
          <p:nvPr/>
        </p:nvSpPr>
        <p:spPr bwMode="auto">
          <a:xfrm>
            <a:off x="7210425" y="6488113"/>
            <a:ext cx="1114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>
                <a:latin typeface="Calibri" charset="0"/>
              </a:rPr>
              <a:t>Laor 1991</a:t>
            </a:r>
            <a:endParaRPr lang="ja-JP" altLang="en-US">
              <a:latin typeface="Calibri" charset="0"/>
            </a:endParaRPr>
          </a:p>
        </p:txBody>
      </p:sp>
      <p:sp>
        <p:nvSpPr>
          <p:cNvPr id="50184" name="テキスト ボックス 9"/>
          <p:cNvSpPr txBox="1">
            <a:spLocks noChangeArrowheads="1"/>
          </p:cNvSpPr>
          <p:nvPr/>
        </p:nvSpPr>
        <p:spPr bwMode="auto">
          <a:xfrm>
            <a:off x="501650" y="1019175"/>
            <a:ext cx="24958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dirty="0" smtClean="0">
                <a:latin typeface="Calibri" charset="0"/>
              </a:rPr>
              <a:t>Schwarzschild black hole</a:t>
            </a:r>
            <a:endParaRPr lang="ja-JP" altLang="en-US" dirty="0">
              <a:latin typeface="Calibri" charset="0"/>
            </a:endParaRPr>
          </a:p>
        </p:txBody>
      </p:sp>
      <p:sp>
        <p:nvSpPr>
          <p:cNvPr id="50185" name="テキスト ボックス 10"/>
          <p:cNvSpPr txBox="1">
            <a:spLocks noChangeArrowheads="1"/>
          </p:cNvSpPr>
          <p:nvPr/>
        </p:nvSpPr>
        <p:spPr bwMode="auto">
          <a:xfrm>
            <a:off x="4981575" y="1023938"/>
            <a:ext cx="2419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latin typeface="Calibri" charset="0"/>
              </a:rPr>
              <a:t>Extreme Kerr </a:t>
            </a:r>
            <a:r>
              <a:rPr lang="en-US" altLang="ja-JP" dirty="0" smtClean="0">
                <a:latin typeface="Calibri" charset="0"/>
              </a:rPr>
              <a:t>black hole</a:t>
            </a:r>
            <a:endParaRPr lang="ja-JP" altLang="en-US" dirty="0">
              <a:latin typeface="Calibri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01900" y="6464300"/>
            <a:ext cx="4685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These models may explain the observed spectra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7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01" y="-13962"/>
            <a:ext cx="89408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Characteristic spectral variation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52402" y="4913882"/>
            <a:ext cx="8856134" cy="1969376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MCG-6-30-15 with ASCA</a:t>
            </a:r>
            <a:br>
              <a:rPr lang="en-US" altLang="ja-JP" dirty="0" smtClean="0"/>
            </a:br>
            <a:r>
              <a:rPr lang="en-US" altLang="ja-JP" dirty="0" smtClean="0"/>
              <a:t>Energy dependence of the Root Mean Square </a:t>
            </a:r>
            <a:r>
              <a:rPr lang="en-US" altLang="ja-JP" dirty="0" err="1" smtClean="0"/>
              <a:t>varation</a:t>
            </a:r>
            <a:r>
              <a:rPr lang="en-US" altLang="ja-JP" dirty="0" smtClean="0"/>
              <a:t> </a:t>
            </a:r>
            <a:r>
              <a:rPr lang="en-US" altLang="ja-JP" dirty="0" smtClean="0"/>
              <a:t>(</a:t>
            </a:r>
            <a:r>
              <a:rPr lang="en-US" altLang="ja-JP" smtClean="0"/>
              <a:t>RMS </a:t>
            </a:r>
            <a:r>
              <a:rPr lang="en-US" altLang="ja-JP" smtClean="0"/>
              <a:t>spectra)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Significant drop in the RMS spectra at the iron K-line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Model independent </a:t>
            </a:r>
            <a:r>
              <a:rPr lang="en-US" altLang="ja-JP" dirty="0" smtClean="0">
                <a:solidFill>
                  <a:srgbClr val="0000FF"/>
                </a:solidFill>
              </a:rPr>
              <a:t>result </a:t>
            </a:r>
            <a:r>
              <a:rPr lang="en-US" altLang="ja-JP" dirty="0" smtClean="0">
                <a:solidFill>
                  <a:srgbClr val="0000FF"/>
                </a:solidFill>
              </a:rPr>
              <a:t>→ </a:t>
            </a:r>
            <a:r>
              <a:rPr lang="en-US" altLang="ja-JP" dirty="0" smtClean="0">
                <a:solidFill>
                  <a:srgbClr val="0000FF"/>
                </a:solidFill>
              </a:rPr>
              <a:t>Important </a:t>
            </a:r>
            <a:r>
              <a:rPr lang="en-US" altLang="ja-JP" dirty="0" smtClean="0">
                <a:solidFill>
                  <a:srgbClr val="0000FF"/>
                </a:solidFill>
              </a:rPr>
              <a:t>key!</a:t>
            </a:r>
            <a:endParaRPr lang="ja-JP" altLang="en-US" dirty="0">
              <a:solidFill>
                <a:srgbClr val="0000FF"/>
              </a:solidFill>
            </a:endParaRPr>
          </a:p>
        </p:txBody>
      </p:sp>
      <p:pic>
        <p:nvPicPr>
          <p:cNvPr id="8" name="図 7" descr="rms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049" y="1098483"/>
            <a:ext cx="4886127" cy="37029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テキスト ボックス 8"/>
          <p:cNvSpPr txBox="1"/>
          <p:nvPr/>
        </p:nvSpPr>
        <p:spPr>
          <a:xfrm>
            <a:off x="1949392" y="4538853"/>
            <a:ext cx="1718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ヒラギノ角ゴ Pro W3"/>
                <a:ea typeface="ヒラギノ角ゴ Pro W3"/>
                <a:cs typeface="ヒラギノ角ゴ Pro W3"/>
              </a:rPr>
              <a:t>(Matsumoto+ 2003)</a:t>
            </a:r>
            <a:endParaRPr kumimoji="1" lang="ja-JP" altLang="en-US" sz="12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grpSp>
        <p:nvGrpSpPr>
          <p:cNvPr id="4" name="図形グループ 25"/>
          <p:cNvGrpSpPr/>
          <p:nvPr/>
        </p:nvGrpSpPr>
        <p:grpSpPr>
          <a:xfrm>
            <a:off x="5930216" y="1169447"/>
            <a:ext cx="157092" cy="1761666"/>
            <a:chOff x="8197421" y="3087525"/>
            <a:chExt cx="157092" cy="1761666"/>
          </a:xfrm>
        </p:grpSpPr>
        <p:sp>
          <p:nvSpPr>
            <p:cNvPr id="12" name="下矢印 11"/>
            <p:cNvSpPr/>
            <p:nvPr/>
          </p:nvSpPr>
          <p:spPr>
            <a:xfrm>
              <a:off x="8199767" y="4297782"/>
              <a:ext cx="154746" cy="551409"/>
            </a:xfrm>
            <a:prstGeom prst="downArrow">
              <a:avLst>
                <a:gd name="adj1" fmla="val 50000"/>
                <a:gd name="adj2" fmla="val 47632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下矢印 12"/>
            <p:cNvSpPr/>
            <p:nvPr/>
          </p:nvSpPr>
          <p:spPr>
            <a:xfrm>
              <a:off x="8197421" y="3087525"/>
              <a:ext cx="154746" cy="551409"/>
            </a:xfrm>
            <a:prstGeom prst="downArrow">
              <a:avLst>
                <a:gd name="adj1" fmla="val 50000"/>
                <a:gd name="adj2" fmla="val 47632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2677404" y="252647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〜10</a:t>
            </a:r>
            <a:r>
              <a:rPr kumimoji="1" lang="en-US" altLang="ja-JP" b="1" baseline="30000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5</a:t>
            </a:r>
            <a:r>
              <a:rPr kumimoji="1" lang="en-US" altLang="ja-JP" b="1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 sec</a:t>
            </a:r>
            <a:endParaRPr kumimoji="1" lang="ja-JP" altLang="en-US" b="1" dirty="0">
              <a:solidFill>
                <a:srgbClr val="0000FF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88352" y="160089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〜10</a:t>
            </a:r>
            <a:r>
              <a:rPr kumimoji="1" lang="en-US" altLang="ja-JP" b="1" baseline="30000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4</a:t>
            </a:r>
            <a:r>
              <a:rPr kumimoji="1" lang="en-US" altLang="ja-JP" b="1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 sec</a:t>
            </a:r>
            <a:endParaRPr kumimoji="1" lang="ja-JP" altLang="en-US" b="1" dirty="0">
              <a:solidFill>
                <a:srgbClr val="0000FF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203-4387-7942-BF1E-70A1D9A2C195}" type="slidenum">
              <a:rPr lang="ja-JP" altLang="en-US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40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4166</TotalTime>
  <Words>3514</Words>
  <Application>Microsoft Macintosh PowerPoint</Application>
  <PresentationFormat>画面に合わせる (4:3)</PresentationFormat>
  <Paragraphs>525</Paragraphs>
  <Slides>72</Slides>
  <Notes>10</Notes>
  <HiddenSlides>3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72</vt:i4>
      </vt:variant>
    </vt:vector>
  </HeadingPairs>
  <TitlesOfParts>
    <vt:vector size="73" baseType="lpstr">
      <vt:lpstr>ホワイト</vt:lpstr>
      <vt:lpstr>Origin of the Spectral Variation and Seemingly  Broad Iron Line Feature in  Seyfert  Galaxies</vt:lpstr>
      <vt:lpstr>Origin of the Spectral Variation and Seemingly  Broad Iron Line Feature in  Seyfert  Galaxies and Black Hole Binaries</vt:lpstr>
      <vt:lpstr>PowerPoint プレゼンテーション</vt:lpstr>
      <vt:lpstr>Contents</vt:lpstr>
      <vt:lpstr>Contents</vt:lpstr>
      <vt:lpstr>1.Introduction Broad iron features in AGNs</vt:lpstr>
      <vt:lpstr>1.Introduction Broad iron features in BHBs</vt:lpstr>
      <vt:lpstr>Calculation of iron line profile from inner region of the accretion disk</vt:lpstr>
      <vt:lpstr>Characteristic spectral variation</vt:lpstr>
      <vt:lpstr>Two competing models to explain the seemingly broad iron emission lines </vt:lpstr>
      <vt:lpstr>Relativistic disk reflection model</vt:lpstr>
      <vt:lpstr>PowerPoint プレゼンテーション</vt:lpstr>
      <vt:lpstr>Partial Covering Model</vt:lpstr>
      <vt:lpstr>Two spectral models are degenerate</vt:lpstr>
      <vt:lpstr>How can we distinguish the two models? </vt:lpstr>
      <vt:lpstr>How can we distinguish the two models? </vt:lpstr>
      <vt:lpstr>How can we distinguish the two models? </vt:lpstr>
      <vt:lpstr>Recently, evidence of the partial covering in AGN being accumulated</vt:lpstr>
      <vt:lpstr>Evidence of partial covering in BHBs</vt:lpstr>
      <vt:lpstr>Contents</vt:lpstr>
      <vt:lpstr>Contents</vt:lpstr>
      <vt:lpstr>2. Variable Double Partial Covering (VDPC) Model</vt:lpstr>
      <vt:lpstr>However, It is hard to imagine two separate layers with the same partial covering fraction so…</vt:lpstr>
      <vt:lpstr>However, It is hard to imagine two separate layers with the same partial covering fraction so…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Contents</vt:lpstr>
      <vt:lpstr>Contents</vt:lpstr>
      <vt:lpstr>3. Application to Observations: spectral fits</vt:lpstr>
      <vt:lpstr>1H0707+495 iron-L and other  low-energy feature</vt:lpstr>
      <vt:lpstr>3. Application to Observations:  flux-sorted spectral fits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3. Application to Observations:  RMS spectra</vt:lpstr>
      <vt:lpstr>3. Application to Observations:  RMS spectra</vt:lpstr>
      <vt:lpstr>3. Application to Observations:  RMS spectra</vt:lpstr>
      <vt:lpstr>3. Application to Observations:  RMS spectra</vt:lpstr>
      <vt:lpstr>PowerPoint プレゼンテーション</vt:lpstr>
      <vt:lpstr>PowerPoint プレゼンテーション</vt:lpstr>
      <vt:lpstr>PowerPoint プレゼンテーション</vt:lpstr>
      <vt:lpstr>Characteristic iron-L feature in the RMS spectra</vt:lpstr>
      <vt:lpstr>Characteristic iron-L feature in the RMS spectra</vt:lpstr>
      <vt:lpstr>Characteristic iron-L feature in the RMS spectra</vt:lpstr>
      <vt:lpstr>3. Application to Observations:  light curves</vt:lpstr>
      <vt:lpstr>PowerPoint プレゼンテーション</vt:lpstr>
      <vt:lpstr>PowerPoint プレゼンテーション</vt:lpstr>
      <vt:lpstr>3. Application to Observations:  light curves</vt:lpstr>
      <vt:lpstr>Contents</vt:lpstr>
      <vt:lpstr>Contents</vt:lpstr>
      <vt:lpstr>4. Structure around the AGN</vt:lpstr>
      <vt:lpstr>4. Structure around the AGN</vt:lpstr>
      <vt:lpstr>Contents</vt:lpstr>
      <vt:lpstr>Contents</vt:lpstr>
      <vt:lpstr>Comparison of BHB and AGN RMS spectra</vt:lpstr>
      <vt:lpstr>PowerPoint プレゼンテーション</vt:lpstr>
      <vt:lpstr>PowerPoint プレゼンテーション</vt:lpstr>
      <vt:lpstr>Origin of the difference between the AGN and BHB broad iron-line variation</vt:lpstr>
      <vt:lpstr>Difference of the outflow mechanisms</vt:lpstr>
      <vt:lpstr>Contents</vt:lpstr>
      <vt:lpstr>Contents</vt:lpstr>
      <vt:lpstr>5. Conclusion</vt:lpstr>
    </vt:vector>
  </TitlesOfParts>
  <Company>宇宙航空研究開発機構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海老沢 研</dc:creator>
  <cp:lastModifiedBy>海老沢 研</cp:lastModifiedBy>
  <cp:revision>470</cp:revision>
  <dcterms:created xsi:type="dcterms:W3CDTF">2014-06-14T17:53:01Z</dcterms:created>
  <dcterms:modified xsi:type="dcterms:W3CDTF">2015-10-21T04:48:15Z</dcterms:modified>
</cp:coreProperties>
</file>