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5" r:id="rId2"/>
    <p:sldId id="268" r:id="rId3"/>
    <p:sldId id="322" r:id="rId4"/>
    <p:sldId id="323" r:id="rId5"/>
    <p:sldId id="267" r:id="rId6"/>
    <p:sldId id="263" r:id="rId7"/>
    <p:sldId id="269" r:id="rId8"/>
    <p:sldId id="324" r:id="rId9"/>
    <p:sldId id="312" r:id="rId10"/>
    <p:sldId id="327" r:id="rId11"/>
    <p:sldId id="349" r:id="rId12"/>
    <p:sldId id="348" r:id="rId13"/>
    <p:sldId id="350" r:id="rId14"/>
    <p:sldId id="356" r:id="rId15"/>
    <p:sldId id="357" r:id="rId16"/>
    <p:sldId id="353" r:id="rId17"/>
    <p:sldId id="355" r:id="rId18"/>
    <p:sldId id="351" r:id="rId19"/>
    <p:sldId id="358" r:id="rId20"/>
    <p:sldId id="334" r:id="rId21"/>
    <p:sldId id="361" r:id="rId22"/>
    <p:sldId id="360" r:id="rId23"/>
    <p:sldId id="333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5" r:id="rId33"/>
    <p:sldId id="320" r:id="rId34"/>
    <p:sldId id="36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2088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F91E3-A46C-9A47-BF05-4338E62FCDCE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DD6F9-C848-C148-87F7-60CACCC11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7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2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7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88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8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4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6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9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5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4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0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D094F-9691-4B48-A7CE-BB7B6BD872B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EAC57-F169-BC4B-9C49-87BFE6A4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6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1" Type="http://schemas.microsoft.com/office/2007/relationships/media" Target="file://localhost/Users/tkallman/Desktop/gmeta1.mpg" TargetMode="External"/><Relationship Id="rId2" Type="http://schemas.openxmlformats.org/officeDocument/2006/relationships/video" Target="file://localhost/Users/tkallman/Desktop/gmeta1.m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1" Type="http://schemas.microsoft.com/office/2007/relationships/media" Target="file://localhost/Users/tkallman/Desktop/xitmovie.mpeg" TargetMode="External"/><Relationship Id="rId2" Type="http://schemas.openxmlformats.org/officeDocument/2006/relationships/video" Target="file://localhost/Users/tkallman/Desktop/xitmovie.mpe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emf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73533"/>
            <a:ext cx="7772400" cy="2309252"/>
          </a:xfrm>
        </p:spPr>
        <p:txBody>
          <a:bodyPr>
            <a:normAutofit/>
          </a:bodyPr>
          <a:lstStyle/>
          <a:p>
            <a:r>
              <a:rPr lang="en-US" dirty="0" smtClean="0"/>
              <a:t>Microphysics and X-ray Spectra of AGN Outflows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93424"/>
            <a:ext cx="6400800" cy="713062"/>
          </a:xfrm>
        </p:spPr>
        <p:txBody>
          <a:bodyPr/>
          <a:lstStyle/>
          <a:p>
            <a:r>
              <a:rPr lang="en-US" dirty="0" smtClean="0"/>
              <a:t>T. Kallman NASA/GSFC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14368" y="4715470"/>
            <a:ext cx="54925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Line emission efficiency across the spectrum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Thermal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6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028" y="482745"/>
            <a:ext cx="3136900" cy="554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909" y="263928"/>
            <a:ext cx="44039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UFOs have v~0.1c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25574" y="263928"/>
            <a:ext cx="138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PG1211+143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01838" y="6317773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Tombesi</a:t>
            </a:r>
            <a:r>
              <a:rPr lang="en-US" dirty="0" smtClean="0"/>
              <a:t> et al. 2010)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4828" y="2177405"/>
            <a:ext cx="4173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If due to Fe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Features are variable in time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~ 1/3 of all warm absorber sources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086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600200"/>
            <a:ext cx="6451600" cy="4597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Relativistic iron line is observed from many AGN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83243" y="6197600"/>
            <a:ext cx="2159494" cy="535859"/>
          </a:xfrm>
        </p:spPr>
        <p:txBody>
          <a:bodyPr>
            <a:norm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Brenneman</a:t>
            </a:r>
            <a:r>
              <a:rPr lang="en-US" sz="1200" dirty="0" smtClean="0"/>
              <a:t> et al. 2011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558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 properties hint at relative importance of various phases of gas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501848"/>
              </p:ext>
            </p:extLst>
          </p:nvPr>
        </p:nvGraphicFramePr>
        <p:xfrm>
          <a:off x="687772" y="4976028"/>
          <a:ext cx="6883400" cy="1623060"/>
        </p:xfrm>
        <a:graphic>
          <a:graphicData uri="http://schemas.openxmlformats.org/drawingml/2006/table">
            <a:tbl>
              <a:tblPr/>
              <a:tblGrid>
                <a:gridCol w="1524000"/>
                <a:gridCol w="685800"/>
                <a:gridCol w="825500"/>
                <a:gridCol w="825500"/>
                <a:gridCol w="825500"/>
                <a:gridCol w="825500"/>
                <a:gridCol w="850900"/>
                <a:gridCol w="520700"/>
              </a:tblGrid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 (keV)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D</a:t>
                      </a:r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 (km/s)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D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 (keV)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D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E/E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EW (keV)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  <a:r>
                        <a:rPr lang="en-US" sz="12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E,line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/F</a:t>
                      </a:r>
                      <a:r>
                        <a:rPr lang="en-US" sz="12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E,cont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EW/E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a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(blr)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3.40E-04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1.70E-03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a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(nlr)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 viii (wabs)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 k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a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(narrow)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 k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a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(relativistic)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 k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a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(Sy2)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ufo Fe XXVI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746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importance of a line to the global energetics depends on the quantity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7772" y="3425484"/>
            <a:ext cx="78357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Approximate values for these quantities for various lines show which gas is more important to reprocessing the continuum</a:t>
            </a:r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75" y="2232291"/>
            <a:ext cx="3155436" cy="8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0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Does this make sense?  Think about how light from the black hole is reprocessed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luminosity of a line can be written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And we can use the behavior of </a:t>
            </a:r>
            <a:r>
              <a:rPr lang="en-US" sz="2400" dirty="0" err="1" smtClean="0"/>
              <a:t>photoionized</a:t>
            </a:r>
            <a:r>
              <a:rPr lang="en-US" sz="2400" dirty="0" smtClean="0"/>
              <a:t> gases. Temperature and ionization balance depends on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21" y="2094560"/>
            <a:ext cx="5499100" cy="482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21" y="2714877"/>
            <a:ext cx="1754411" cy="75866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21" y="3608248"/>
            <a:ext cx="1867404" cy="76753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21" y="5361257"/>
            <a:ext cx="1376831" cy="7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12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plot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21" y="0"/>
            <a:ext cx="52988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80" y="180019"/>
            <a:ext cx="7994848" cy="63775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>
                <a:cs typeface="msgothic" charset="0"/>
              </a:rPr>
              <a:t>Typical ionization balance for </a:t>
            </a:r>
            <a:r>
              <a:rPr lang="en-US" dirty="0" err="1">
                <a:cs typeface="msgothic" charset="0"/>
              </a:rPr>
              <a:t>photoionized</a:t>
            </a:r>
            <a:r>
              <a:rPr lang="en-US" dirty="0">
                <a:cs typeface="msgothic" charset="0"/>
              </a:rPr>
              <a:t> model, ionized by a power law with </a:t>
            </a:r>
            <a:r>
              <a:rPr lang="en-US" dirty="0">
                <a:latin typeface="Symbol" charset="0"/>
                <a:cs typeface="msgothic" charset="0"/>
              </a:rPr>
              <a:t>G</a:t>
            </a:r>
            <a:r>
              <a:rPr lang="en-US" dirty="0">
                <a:cs typeface="msgothic" charset="0"/>
              </a:rPr>
              <a:t>=2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19546" y="3028150"/>
            <a:ext cx="2621344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Log(fractional abundance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86811" y="615801"/>
            <a:ext cx="615693" cy="5599938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60976" y="1731940"/>
            <a:ext cx="244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mean charge increases as Z~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x</a:t>
            </a:r>
            <a:r>
              <a:rPr lang="en-US" sz="24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/3</a:t>
            </a:r>
            <a:endParaRPr lang="en-US" sz="2400" baseline="30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35352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plotp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21" y="0"/>
            <a:ext cx="52988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920" y="180019"/>
            <a:ext cx="7994848" cy="63775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>
                <a:cs typeface="msgothic" charset="0"/>
              </a:rPr>
              <a:t>Typical ionization balance for </a:t>
            </a:r>
            <a:r>
              <a:rPr lang="en-US" dirty="0" err="1">
                <a:cs typeface="msgothic" charset="0"/>
              </a:rPr>
              <a:t>photoionized</a:t>
            </a:r>
            <a:r>
              <a:rPr lang="en-US" dirty="0">
                <a:cs typeface="msgothic" charset="0"/>
              </a:rPr>
              <a:t> model, ionized by a power law with </a:t>
            </a:r>
            <a:r>
              <a:rPr lang="en-US" dirty="0">
                <a:latin typeface="Symbol" charset="0"/>
                <a:cs typeface="msgothic" charset="0"/>
              </a:rPr>
              <a:t>G</a:t>
            </a:r>
            <a:r>
              <a:rPr lang="en-US" dirty="0">
                <a:cs typeface="msgothic" charset="0"/>
              </a:rPr>
              <a:t>=2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19546" y="3028150"/>
            <a:ext cx="2621344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Log(fractional abundance)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021744" y="615801"/>
            <a:ext cx="692655" cy="5599938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60976" y="1654965"/>
            <a:ext cx="238581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mean charge increases as Z~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x</a:t>
            </a:r>
            <a:r>
              <a:rPr lang="en-US" sz="24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/3</a:t>
            </a:r>
            <a:endParaRPr lang="en-US" sz="2400" baseline="30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3888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plotpag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21" y="0"/>
            <a:ext cx="52988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280" y="180019"/>
            <a:ext cx="7994848" cy="63775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>
                <a:cs typeface="msgothic" charset="0"/>
              </a:rPr>
              <a:t>Typical ionization balance for </a:t>
            </a:r>
            <a:r>
              <a:rPr lang="en-US" dirty="0" err="1">
                <a:cs typeface="msgothic" charset="0"/>
              </a:rPr>
              <a:t>photoionized</a:t>
            </a:r>
            <a:r>
              <a:rPr lang="en-US" dirty="0">
                <a:cs typeface="msgothic" charset="0"/>
              </a:rPr>
              <a:t> model, ionized by a power law with </a:t>
            </a:r>
            <a:r>
              <a:rPr lang="en-US" dirty="0">
                <a:latin typeface="Symbol" charset="0"/>
                <a:cs typeface="msgothic" charset="0"/>
              </a:rPr>
              <a:t>G</a:t>
            </a:r>
            <a:r>
              <a:rPr lang="en-US" dirty="0">
                <a:cs typeface="msgothic" charset="0"/>
              </a:rPr>
              <a:t>=2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19546" y="3097277"/>
            <a:ext cx="2621344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Log(fractional abundance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560476" y="615801"/>
            <a:ext cx="538731" cy="5599938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34140" y="1347064"/>
            <a:ext cx="225112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mean charge increases as </a:t>
            </a:r>
            <a:r>
              <a:rPr lang="en-US" sz="2400" dirty="0" err="1" smtClean="0">
                <a:solidFill>
                  <a:srgbClr val="FF0000"/>
                </a:solidFill>
              </a:rPr>
              <a:t>Z~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1/3</a:t>
            </a:r>
            <a:endParaRPr lang="en-US" sz="2400" baseline="30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2639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5680" y="180019"/>
            <a:ext cx="8220960" cy="1137719"/>
          </a:xfrm>
        </p:spPr>
        <p:txBody>
          <a:bodyPr/>
          <a:lstStyle/>
          <a:p>
            <a:r>
              <a:rPr lang="en-US" sz="2900" dirty="0"/>
              <a:t>Temperature structure of </a:t>
            </a:r>
            <a:r>
              <a:rPr lang="en-US" sz="2900" dirty="0" err="1"/>
              <a:t>photoionized</a:t>
            </a:r>
            <a:r>
              <a:rPr lang="en-US" sz="2900" dirty="0"/>
              <a:t> model with </a:t>
            </a:r>
            <a:r>
              <a:rPr lang="en-US" sz="2900" dirty="0">
                <a:latin typeface="Symbol" charset="2"/>
                <a:cs typeface="Symbol" charset="2"/>
              </a:rPr>
              <a:t>G</a:t>
            </a:r>
            <a:r>
              <a:rPr lang="en-US" sz="2900" dirty="0"/>
              <a:t>=2 SED incident continuum</a:t>
            </a:r>
            <a:endParaRPr lang="en-US" sz="2900" dirty="0"/>
          </a:p>
        </p:txBody>
      </p:sp>
      <p:pic>
        <p:nvPicPr>
          <p:cNvPr id="6" name="Picture 5" descr="pgplotpage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" y="1265316"/>
            <a:ext cx="7193648" cy="555931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4425292" y="2386228"/>
            <a:ext cx="2578215" cy="3694805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15150" y="2386228"/>
            <a:ext cx="19288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temperature increases </a:t>
            </a:r>
            <a:r>
              <a:rPr lang="en-US" sz="2400" dirty="0">
                <a:solidFill>
                  <a:srgbClr val="FF0000"/>
                </a:solidFill>
              </a:rPr>
              <a:t>as </a:t>
            </a:r>
            <a:r>
              <a:rPr lang="en-US" sz="2400" dirty="0" err="1" smtClean="0">
                <a:solidFill>
                  <a:srgbClr val="FF0000"/>
                </a:solidFill>
              </a:rPr>
              <a:t>T~</a:t>
            </a:r>
            <a:r>
              <a:rPr lang="en-US" sz="24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x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86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 reprocessing efficiency depends inversely on the line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0415"/>
          </a:xfrm>
        </p:spPr>
        <p:txBody>
          <a:bodyPr>
            <a:normAutofit/>
          </a:bodyPr>
          <a:lstStyle/>
          <a:p>
            <a:r>
              <a:rPr lang="en-US" sz="2400" dirty="0"/>
              <a:t>Scaling of </a:t>
            </a:r>
            <a:r>
              <a:rPr lang="en-US" sz="2400" dirty="0" smtClean="0"/>
              <a:t>mass/charge </a:t>
            </a:r>
            <a:r>
              <a:rPr lang="en-US" sz="2400" dirty="0"/>
              <a:t>of dominant line-emitting species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Scaling of typical line energy with </a:t>
            </a:r>
            <a:r>
              <a:rPr lang="en-US" sz="2400" dirty="0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Scaling of thermal speed: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efficiency of reprocessing </a:t>
            </a:r>
            <a:r>
              <a:rPr lang="en-US" sz="2400" dirty="0" err="1" smtClean="0"/>
              <a:t>vs</a:t>
            </a:r>
            <a:r>
              <a:rPr lang="en-US" sz="2400" dirty="0" smtClean="0"/>
              <a:t> line energy </a:t>
            </a:r>
            <a:r>
              <a:rPr lang="en-US" sz="2400" dirty="0" smtClean="0">
                <a:latin typeface="Symbol" charset="2"/>
                <a:cs typeface="Symbol" charset="2"/>
              </a:rPr>
              <a:t>e</a:t>
            </a:r>
          </a:p>
          <a:p>
            <a:endParaRPr lang="en-US" sz="2400" dirty="0">
              <a:latin typeface="Symbol" charset="2"/>
              <a:cs typeface="Symbol" charset="2"/>
            </a:endParaRPr>
          </a:p>
          <a:p>
            <a:endParaRPr lang="en-US" sz="2400" dirty="0" smtClean="0">
              <a:latin typeface="Symbol" charset="2"/>
              <a:cs typeface="Symbol" charset="2"/>
            </a:endParaRPr>
          </a:p>
          <a:p>
            <a:r>
              <a:rPr lang="en-US" sz="2400" dirty="0" smtClean="0">
                <a:cs typeface="Symbol" charset="2"/>
              </a:rPr>
              <a:t>Assuming all the gas available is used, covering factors are the same …</a:t>
            </a:r>
            <a:endParaRPr lang="en-US" sz="2400" dirty="0">
              <a:cs typeface="Symbol" charset="2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46" y="1940653"/>
            <a:ext cx="1587500" cy="533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46" y="2911236"/>
            <a:ext cx="1574800" cy="533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46" y="3724900"/>
            <a:ext cx="1600200" cy="533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46" y="4709842"/>
            <a:ext cx="2354517" cy="80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56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this scaling compare with what we see?</a:t>
            </a:r>
            <a:endParaRPr lang="en-US" dirty="0"/>
          </a:p>
        </p:txBody>
      </p:sp>
      <p:pic>
        <p:nvPicPr>
          <p:cNvPr id="4" name="Content Placeholder 3" descr="talktablefi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-1289107" y="1459092"/>
            <a:ext cx="8859963" cy="4872638"/>
          </a:xfrm>
        </p:spPr>
      </p:pic>
      <p:sp>
        <p:nvSpPr>
          <p:cNvPr id="5" name="TextBox 4"/>
          <p:cNvSpPr txBox="1"/>
          <p:nvPr/>
        </p:nvSpPr>
        <p:spPr>
          <a:xfrm>
            <a:off x="5829841" y="1674209"/>
            <a:ext cx="313618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Surprising?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Iron lines, warm absorber, narrow lines approximately agree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Seyfert</a:t>
            </a:r>
            <a:r>
              <a:rPr lang="en-US" sz="2400" dirty="0" smtClean="0"/>
              <a:t> 2 line is stronger due to covering fraction &gt;1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UFO lines are much stronger than expected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019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-1258202" y="599122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34407868" indent="-33993142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2pPr>
            <a:lvl3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3pPr>
            <a:lvl4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4pPr>
            <a:lvl5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5pPr>
            <a:lvl6pPr marL="41472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6pPr>
            <a:lvl7pPr marL="829452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7pPr>
            <a:lvl8pPr marL="1244178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8pPr>
            <a:lvl9pPr marL="1658904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9pPr>
          </a:lstStyle>
          <a:p>
            <a:pPr eaLnBrk="1"/>
            <a:endParaRPr lang="en-GB" sz="1300" dirty="0">
              <a:solidFill>
                <a:srgbClr val="000000"/>
              </a:solidFill>
              <a:latin typeface="Bitstream Vera Serif" charset="0"/>
              <a:cs typeface="Bitstream Vera Sans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19520" cy="901535"/>
          </a:xfrm>
        </p:spPr>
        <p:txBody>
          <a:bodyPr>
            <a:normAutofit fontScale="90000"/>
          </a:bodyPr>
          <a:lstStyle/>
          <a:p>
            <a:pPr eaLnBrk="1"/>
            <a:r>
              <a:rPr lang="en-US">
                <a:latin typeface="Bitstream Vera Sans" charset="0"/>
                <a:cs typeface="msgothic" charset="0"/>
              </a:rPr>
              <a:t>The broad-band spectrum of active galaxies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89927"/>
            <a:ext cx="2833920" cy="4524955"/>
          </a:xfrm>
        </p:spPr>
        <p:txBody>
          <a:bodyPr/>
          <a:lstStyle/>
          <a:p>
            <a:pPr eaLnBrk="1">
              <a:buSzPct val="70000"/>
              <a:buFont typeface="Times" charset="0"/>
              <a:buChar char="•"/>
            </a:pPr>
            <a:r>
              <a:rPr lang="en-US">
                <a:latin typeface="Bitstream Vera Sans" charset="0"/>
                <a:cs typeface="msgothic" charset="0"/>
              </a:rPr>
              <a:t>~flat over 6-8 decades</a:t>
            </a:r>
          </a:p>
          <a:p>
            <a:pPr eaLnBrk="1">
              <a:buSzPct val="70000"/>
              <a:buFont typeface="Times" charset="0"/>
              <a:buChar char="•"/>
            </a:pPr>
            <a:r>
              <a:rPr lang="en-US">
                <a:latin typeface="Bitstream Vera Sans" charset="0"/>
                <a:cs typeface="msgothic" charset="0"/>
              </a:rPr>
              <a:t>Very different from stars</a:t>
            </a:r>
          </a:p>
          <a:p>
            <a:pPr eaLnBrk="1">
              <a:buSzPct val="70000"/>
              <a:buFont typeface="Times" charset="0"/>
              <a:buChar char="•"/>
            </a:pPr>
            <a:r>
              <a:rPr lang="en-US">
                <a:latin typeface="Bitstream Vera Sans" charset="0"/>
                <a:cs typeface="msgothic" charset="0"/>
              </a:rPr>
              <a:t>Most are strong X-ray sources</a:t>
            </a:r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>
            <a:off x="4907520" y="2073818"/>
            <a:ext cx="400896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4769280" y="4424144"/>
            <a:ext cx="3939840" cy="276509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1751" name="Picture 9" descr="sed.jpg                                                        000014C5&#10;Apps_and_Docs                  C59F8A8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40" y="1578406"/>
            <a:ext cx="6082560" cy="527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01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425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Now consider in more detail:  why are some gas conditions seen, others not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0917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Suggestive </a:t>
            </a:r>
            <a:r>
              <a:rPr lang="en-US" dirty="0" smtClean="0"/>
              <a:t>of thermal instability</a:t>
            </a:r>
          </a:p>
          <a:p>
            <a:r>
              <a:rPr lang="en-US" dirty="0" smtClean="0"/>
              <a:t>Due to strong temperature dependence of cooling function vs. T</a:t>
            </a:r>
          </a:p>
          <a:p>
            <a:pPr lvl="1"/>
            <a:r>
              <a:rPr lang="en-US" dirty="0" smtClean="0"/>
              <a:t>When (</a:t>
            </a:r>
            <a:r>
              <a:rPr lang="en-US" dirty="0" err="1" smtClean="0"/>
              <a:t>d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dirty="0" err="1" smtClean="0"/>
              <a:t>/dT)</a:t>
            </a:r>
            <a:r>
              <a:rPr lang="en-US" baseline="-25000" dirty="0" err="1" smtClean="0"/>
              <a:t>P,n</a:t>
            </a:r>
            <a:r>
              <a:rPr lang="en-US" dirty="0" smtClean="0"/>
              <a:t>&gt;0 temperature can be multi-valued (</a:t>
            </a:r>
            <a:r>
              <a:rPr lang="en-US" dirty="0" err="1" smtClean="0"/>
              <a:t>Krolik</a:t>
            </a:r>
            <a:r>
              <a:rPr lang="en-US" dirty="0" smtClean="0"/>
              <a:t> McKee and Tarter 1981, Buff and McCray 1974)</a:t>
            </a:r>
          </a:p>
          <a:p>
            <a:pPr lvl="1"/>
            <a:r>
              <a:rPr lang="en-US" dirty="0" smtClean="0"/>
              <a:t>Depends on assumption of thermal (and ionization) equilibrium</a:t>
            </a:r>
          </a:p>
          <a:p>
            <a:pPr lvl="1"/>
            <a:r>
              <a:rPr lang="en-US" dirty="0" smtClean="0"/>
              <a:t>Instability is (much) stronger at constant pressure</a:t>
            </a:r>
          </a:p>
          <a:p>
            <a:pPr lvl="1"/>
            <a:r>
              <a:rPr lang="en-US" dirty="0" smtClean="0"/>
              <a:t>Constant density gas with AGN SED is stable</a:t>
            </a:r>
          </a:p>
          <a:p>
            <a:r>
              <a:rPr lang="en-US" dirty="0" smtClean="0"/>
              <a:t>If so, depends on interesting things:</a:t>
            </a:r>
          </a:p>
          <a:p>
            <a:pPr lvl="1"/>
            <a:r>
              <a:rPr lang="en-US" dirty="0" smtClean="0"/>
              <a:t>Shape of ionizing spectrum (SED) from IR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dirty="0" smtClean="0">
              <a:latin typeface="Symbol" charset="2"/>
              <a:cs typeface="Symbol" charset="2"/>
            </a:endParaRPr>
          </a:p>
          <a:p>
            <a:pPr lvl="1"/>
            <a:r>
              <a:rPr lang="en-US" dirty="0" smtClean="0"/>
              <a:t>Atomic rates</a:t>
            </a:r>
          </a:p>
          <a:p>
            <a:pPr lvl="1"/>
            <a:r>
              <a:rPr lang="en-US" dirty="0" smtClean="0"/>
              <a:t>Abundances</a:t>
            </a:r>
          </a:p>
          <a:p>
            <a:pPr lvl="1"/>
            <a:r>
              <a:rPr lang="en-US" dirty="0" smtClean="0"/>
              <a:t>Density</a:t>
            </a:r>
          </a:p>
          <a:p>
            <a:r>
              <a:rPr lang="en-US" dirty="0" smtClean="0"/>
              <a:t>Suggests possible diagnostic use</a:t>
            </a:r>
          </a:p>
        </p:txBody>
      </p:sp>
    </p:spTree>
    <p:extLst>
      <p:ext uri="{BB962C8B-B14F-4D97-AF65-F5344CB8AC3E}">
        <p14:creationId xmlns:p14="http://schemas.microsoft.com/office/powerpoint/2010/main" val="150358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43" y="2067910"/>
            <a:ext cx="4622786" cy="357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extBox 9"/>
          <p:cNvSpPr txBox="1">
            <a:spLocks noChangeArrowheads="1"/>
          </p:cNvSpPr>
          <p:nvPr/>
        </p:nvSpPr>
        <p:spPr bwMode="auto">
          <a:xfrm>
            <a:off x="6073083" y="1720542"/>
            <a:ext cx="119397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1"/>
            <a:r>
              <a:rPr lang="en-US" sz="1800" dirty="0">
                <a:solidFill>
                  <a:schemeClr val="tx1"/>
                </a:solidFill>
              </a:rPr>
              <a:t>NGC3783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9510" y="354667"/>
            <a:ext cx="5393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Canonical warm absorber Spectrum shows absorption from a wide range of ions</a:t>
            </a:r>
            <a:endParaRPr lang="en-US" sz="3200" dirty="0"/>
          </a:p>
        </p:txBody>
      </p:sp>
      <p:pic>
        <p:nvPicPr>
          <p:cNvPr id="5" name="Picture 3" descr="plo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1" y="2067910"/>
            <a:ext cx="4570243" cy="353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13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10503554" y="303513"/>
            <a:ext cx="3629996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Ionization balance with new DR rates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0865" y="1250846"/>
            <a:ext cx="7946430" cy="5638897"/>
            <a:chOff x="1" y="-358598"/>
            <a:chExt cx="9400320" cy="7388281"/>
          </a:xfrm>
        </p:grpSpPr>
        <p:sp>
          <p:nvSpPr>
            <p:cNvPr id="218114" name="Text Box 2"/>
            <p:cNvSpPr txBox="1">
              <a:spLocks noChangeArrowheads="1"/>
            </p:cNvSpPr>
            <p:nvPr/>
          </p:nvSpPr>
          <p:spPr bwMode="auto">
            <a:xfrm>
              <a:off x="3248640" y="-151216"/>
              <a:ext cx="3220179" cy="360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Ionization balance; new DR rates</a:t>
              </a:r>
            </a:p>
          </p:txBody>
        </p:sp>
        <p:pic>
          <p:nvPicPr>
            <p:cNvPr id="218115" name="Picture 3" descr="pgplotlinear.pdf                                               000C1EFA&#10;Apps_and_Docs                  C24041F4: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1067379" y="-1425976"/>
              <a:ext cx="7265563" cy="9400320"/>
            </a:xfrm>
            <a:prstGeom prst="rect">
              <a:avLst/>
            </a:prstGeom>
            <a:noFill/>
          </p:spPr>
        </p:pic>
        <p:sp>
          <p:nvSpPr>
            <p:cNvPr id="218116" name="Text Box 4"/>
            <p:cNvSpPr txBox="1">
              <a:spLocks noChangeArrowheads="1"/>
            </p:cNvSpPr>
            <p:nvPr/>
          </p:nvSpPr>
          <p:spPr bwMode="auto">
            <a:xfrm>
              <a:off x="4147200" y="6557009"/>
              <a:ext cx="1701886" cy="472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Avoided zone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8117" name="Line 5"/>
            <p:cNvSpPr>
              <a:spLocks noChangeShapeType="1"/>
            </p:cNvSpPr>
            <p:nvPr/>
          </p:nvSpPr>
          <p:spPr bwMode="auto">
            <a:xfrm flipV="1">
              <a:off x="6289920" y="6083198"/>
              <a:ext cx="552960" cy="4147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19" name="Line 7"/>
            <p:cNvSpPr>
              <a:spLocks noChangeShapeType="1"/>
            </p:cNvSpPr>
            <p:nvPr/>
          </p:nvSpPr>
          <p:spPr bwMode="auto">
            <a:xfrm>
              <a:off x="6981120" y="553018"/>
              <a:ext cx="0" cy="587581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20" name="Line 8"/>
            <p:cNvSpPr>
              <a:spLocks noChangeShapeType="1"/>
            </p:cNvSpPr>
            <p:nvPr/>
          </p:nvSpPr>
          <p:spPr bwMode="auto">
            <a:xfrm>
              <a:off x="2488320" y="483891"/>
              <a:ext cx="0" cy="587581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21" name="Line 9"/>
            <p:cNvSpPr>
              <a:spLocks noChangeShapeType="1"/>
            </p:cNvSpPr>
            <p:nvPr/>
          </p:nvSpPr>
          <p:spPr bwMode="auto">
            <a:xfrm>
              <a:off x="2833920" y="414763"/>
              <a:ext cx="0" cy="587581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22" name="Line 10"/>
            <p:cNvSpPr>
              <a:spLocks noChangeShapeType="1"/>
            </p:cNvSpPr>
            <p:nvPr/>
          </p:nvSpPr>
          <p:spPr bwMode="auto">
            <a:xfrm>
              <a:off x="6566400" y="414763"/>
              <a:ext cx="0" cy="587581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23" name="Line 11"/>
            <p:cNvSpPr>
              <a:spLocks noChangeShapeType="1"/>
            </p:cNvSpPr>
            <p:nvPr/>
          </p:nvSpPr>
          <p:spPr bwMode="auto">
            <a:xfrm>
              <a:off x="2004480" y="345636"/>
              <a:ext cx="0" cy="587581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24" name="Line 12"/>
            <p:cNvSpPr>
              <a:spLocks noChangeShapeType="1"/>
            </p:cNvSpPr>
            <p:nvPr/>
          </p:nvSpPr>
          <p:spPr bwMode="auto">
            <a:xfrm>
              <a:off x="7395840" y="553018"/>
              <a:ext cx="0" cy="587581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67521" y="158799"/>
            <a:ext cx="84098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But some </a:t>
            </a:r>
            <a:r>
              <a:rPr lang="en-US" sz="3200" dirty="0"/>
              <a:t>w</a:t>
            </a:r>
            <a:r>
              <a:rPr lang="en-US" sz="3200" dirty="0" smtClean="0"/>
              <a:t>arm </a:t>
            </a:r>
            <a:r>
              <a:rPr lang="en-US" sz="3200" dirty="0" smtClean="0"/>
              <a:t>a</a:t>
            </a:r>
            <a:r>
              <a:rPr lang="en-US" sz="3200" dirty="0" smtClean="0"/>
              <a:t>bsorbers favor certain ionization parameters, avoid others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6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7360" y="1576967"/>
            <a:ext cx="4976640" cy="490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207360" y="1626215"/>
            <a:ext cx="3856320" cy="303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msgothic" charset="0"/>
                <a:cs typeface="msgothic" charset="0"/>
              </a:rPr>
              <a:t>May answer the </a:t>
            </a:r>
            <a:r>
              <a:rPr lang="en-US" sz="2400" dirty="0" err="1" smtClean="0">
                <a:solidFill>
                  <a:srgbClr val="000000"/>
                </a:solidFill>
                <a:ea typeface="msgothic" charset="0"/>
                <a:cs typeface="msgothic" charset="0"/>
              </a:rPr>
              <a:t>question:Why</a:t>
            </a:r>
            <a:r>
              <a:rPr lang="en-US" sz="2400" dirty="0" smtClean="0">
                <a:solidFill>
                  <a:srgbClr val="000000"/>
                </a:solidFill>
                <a:ea typeface="msgothic" charset="0"/>
                <a:cs typeface="msgothic" charset="0"/>
              </a:rPr>
              <a:t> is the ionization distribution bimodal? </a:t>
            </a:r>
            <a:endParaRPr lang="en-US" sz="2400" dirty="0" smtClean="0">
              <a:solidFill>
                <a:srgbClr val="000000"/>
              </a:solidFill>
              <a:ea typeface="msgothic" charset="0"/>
              <a:cs typeface="msgothic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msgothic" charset="0"/>
                <a:cs typeface="msgothic" charset="0"/>
              </a:rPr>
              <a:t>But this depends on the  assumption that thermal and pressure equilibrium are satisfied</a:t>
            </a:r>
            <a:endParaRPr lang="en-US" sz="2400" dirty="0">
              <a:solidFill>
                <a:srgbClr val="000000"/>
              </a:solidFill>
              <a:ea typeface="msgothic" charset="0"/>
              <a:cs typeface="msgothic" charset="0"/>
            </a:endParaRPr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4063680" y="6485002"/>
            <a:ext cx="2530837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>
                <a:solidFill>
                  <a:schemeClr val="tx1"/>
                </a:solidFill>
              </a:rPr>
              <a:t>Chakravorty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et al., 2008)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0376" y="346388"/>
            <a:ext cx="8100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Thermal instability makes the temperature multi-valued for isobaric gas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947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origin of the thermal instability: heating and cooling rates vs. T and </a:t>
            </a:r>
            <a:r>
              <a:rPr lang="en-US" sz="3200" dirty="0" err="1" smtClean="0">
                <a:latin typeface="Symbol" charset="2"/>
                <a:cs typeface="Symbol" charset="2"/>
              </a:rPr>
              <a:t>x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pic>
        <p:nvPicPr>
          <p:cNvPr id="4" name="Content Placeholder 3" descr="hmcrat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210" r="-20210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18999" y="5943601"/>
            <a:ext cx="300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Red=heating rate (erg/s/cm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)</a:t>
            </a:r>
          </a:p>
          <a:p>
            <a:r>
              <a:rPr lang="en-US" dirty="0" smtClean="0"/>
              <a:t>black=cooling rate (erg/s/cm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7323509" y="2908196"/>
            <a:ext cx="1820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Curves correspond to different ionization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0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Contours of net cooling vs. T and </a:t>
            </a:r>
            <a:r>
              <a:rPr lang="en-US" sz="3200" dirty="0" err="1" smtClean="0">
                <a:latin typeface="Symbol" charset="2"/>
                <a:cs typeface="Symbol" charset="2"/>
              </a:rPr>
              <a:t>x</a:t>
            </a:r>
            <a:r>
              <a:rPr lang="en-US" sz="3200" dirty="0" smtClean="0"/>
              <a:t>/T</a:t>
            </a:r>
            <a:endParaRPr lang="en-US" sz="3200" dirty="0"/>
          </a:p>
        </p:txBody>
      </p:sp>
      <p:pic>
        <p:nvPicPr>
          <p:cNvPr id="4" name="Content Placeholder 3" descr="hmcplot.bw.psd"/>
          <p:cNvPicPr>
            <a:picLocks noGrp="1" noChangeAspect="1"/>
          </p:cNvPicPr>
          <p:nvPr>
            <p:ph idx="1"/>
          </p:nvPr>
        </p:nvPicPr>
        <p:blipFill>
          <a:blip r:embed="rId2"/>
          <a:srcRect l="-14708" r="-14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731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365"/>
            <a:ext cx="8229600" cy="110392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Is the two phase picture plausible? Consider physical conditions in warm absorbers: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635" y="1578735"/>
            <a:ext cx="6715433" cy="33656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Outflow speeds ~ turbulent speeds</a:t>
            </a:r>
          </a:p>
          <a:p>
            <a:r>
              <a:rPr lang="en-US" sz="2400" dirty="0" smtClean="0"/>
              <a:t>~10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-10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km/</a:t>
            </a:r>
            <a:r>
              <a:rPr lang="en-US" sz="2400" dirty="0" err="1" smtClean="0"/>
              <a:t>s</a:t>
            </a:r>
            <a:endParaRPr lang="en-US" sz="2400" dirty="0" smtClean="0"/>
          </a:p>
          <a:p>
            <a:r>
              <a:rPr lang="en-US" sz="2400" dirty="0" smtClean="0"/>
              <a:t>Ionization parameter log(</a:t>
            </a:r>
            <a:r>
              <a:rPr lang="en-US" sz="2400" dirty="0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/>
              <a:t>)~2, 0.5</a:t>
            </a:r>
          </a:p>
          <a:p>
            <a:r>
              <a:rPr lang="en-US" sz="2400" dirty="0" smtClean="0"/>
              <a:t>Bounds on position from variability are conflicting</a:t>
            </a:r>
          </a:p>
          <a:p>
            <a:r>
              <a:rPr lang="en-US" sz="2400" dirty="0" smtClean="0"/>
              <a:t>Equilibrium arguments suggest R~1pc</a:t>
            </a:r>
          </a:p>
          <a:p>
            <a:r>
              <a:rPr lang="en-US" sz="2400" dirty="0" smtClean="0"/>
              <a:t> density:</a:t>
            </a:r>
            <a:endParaRPr lang="en-US" sz="2400" baseline="30000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583" y="3831215"/>
            <a:ext cx="1013237" cy="605026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407" y="3871285"/>
            <a:ext cx="2927496" cy="3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8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21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Heating and cooling rates</a:t>
            </a:r>
            <a:endParaRPr lang="en-US" sz="32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8" y="1895373"/>
            <a:ext cx="1854695" cy="31237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9" y="2351088"/>
            <a:ext cx="3552040" cy="56049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58" y="4510712"/>
            <a:ext cx="7670772" cy="49077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59" y="2973388"/>
            <a:ext cx="6626252" cy="5512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1258" y="1186805"/>
            <a:ext cx="7488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Heating has contributions from Compton, </a:t>
            </a:r>
            <a:r>
              <a:rPr lang="en-US" sz="2400" dirty="0" err="1" smtClean="0"/>
              <a:t>photoionization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1258" y="3581931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Cooling has contributions from </a:t>
            </a:r>
            <a:r>
              <a:rPr lang="en-US" sz="2400" dirty="0" err="1" smtClean="0"/>
              <a:t>bremsstrahlung</a:t>
            </a:r>
            <a:r>
              <a:rPr lang="en-US" sz="2400" dirty="0" smtClean="0"/>
              <a:t>, and from atomic  bound-bound and bound-free </a:t>
            </a:r>
            <a:r>
              <a:rPr lang="en-US" sz="2400" dirty="0" err="1" smtClean="0"/>
              <a:t>collisional</a:t>
            </a:r>
            <a:r>
              <a:rPr lang="en-US" sz="2400" dirty="0" smtClean="0"/>
              <a:t> processes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667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8520626" cy="63936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Then we can estimate timescales in a warm absorber flow:</a:t>
            </a:r>
            <a:endParaRPr lang="en-US" sz="32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8" y="1833136"/>
            <a:ext cx="2153049" cy="51970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38" y="3044561"/>
            <a:ext cx="1642658" cy="489534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4" y="2455437"/>
            <a:ext cx="2599640" cy="4582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0018" y="4033249"/>
            <a:ext cx="7225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à"/>
            </a:pPr>
            <a:r>
              <a:rPr lang="en-US" sz="2400" dirty="0" smtClean="0">
                <a:sym typeface="Wingdings"/>
              </a:rPr>
              <a:t>For these parameters, fast cooling requires </a:t>
            </a:r>
            <a:r>
              <a:rPr lang="en-US" sz="2400" dirty="0" err="1" smtClean="0">
                <a:sym typeface="Wingdings"/>
              </a:rPr>
              <a:t>n</a:t>
            </a:r>
            <a:r>
              <a:rPr lang="en-US" sz="2400" dirty="0" smtClean="0">
                <a:sym typeface="Wingdings"/>
              </a:rPr>
              <a:t>&gt;10</a:t>
            </a:r>
            <a:r>
              <a:rPr lang="en-US" sz="2400" baseline="30000" dirty="0" smtClean="0">
                <a:sym typeface="Wingdings"/>
              </a:rPr>
              <a:t>5</a:t>
            </a:r>
            <a:r>
              <a:rPr lang="en-US" sz="2400" dirty="0" smtClean="0">
                <a:sym typeface="Wingdings"/>
              </a:rPr>
              <a:t> cm</a:t>
            </a:r>
            <a:r>
              <a:rPr lang="en-US" sz="2400" baseline="30000" dirty="0" smtClean="0">
                <a:sym typeface="Wingdings"/>
              </a:rPr>
              <a:t>-3</a:t>
            </a:r>
          </a:p>
          <a:p>
            <a:pPr>
              <a:buFont typeface="Wingdings" charset="2"/>
              <a:buChar char="à"/>
            </a:pPr>
            <a:r>
              <a:rPr lang="en-US" sz="2400" dirty="0" smtClean="0">
                <a:sym typeface="Wingdings"/>
              </a:rPr>
              <a:t>This is dicey, depends on conditions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41338" y="1002139"/>
            <a:ext cx="4640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temperatures near 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K, </a:t>
            </a:r>
          </a:p>
          <a:p>
            <a:r>
              <a:rPr lang="en-US" sz="2400" dirty="0" smtClean="0"/>
              <a:t>ionization parameters near </a:t>
            </a:r>
            <a:r>
              <a:rPr lang="en-US" sz="2400" dirty="0" err="1" smtClean="0"/>
              <a:t>log(</a:t>
            </a:r>
            <a:r>
              <a:rPr lang="en-US" sz="2400" dirty="0" err="1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/>
              <a:t>)=2</a:t>
            </a:r>
            <a:endParaRPr lang="en-US" sz="2400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613" y="3616061"/>
            <a:ext cx="2231474" cy="417188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338" y="4959832"/>
            <a:ext cx="2153049" cy="59125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13" y="5632932"/>
            <a:ext cx="2629537" cy="4745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1338" y="6242532"/>
            <a:ext cx="70711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à"/>
            </a:pPr>
            <a:r>
              <a:rPr lang="en-US" sz="2400" dirty="0" err="1" smtClean="0">
                <a:sym typeface="Wingdings"/>
              </a:rPr>
              <a:t>t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baseline="-25000" dirty="0" err="1" smtClean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 &gt; </a:t>
            </a:r>
            <a:r>
              <a:rPr lang="en-US" sz="2400" dirty="0" err="1" smtClean="0">
                <a:sym typeface="Wingdings"/>
              </a:rPr>
              <a:t>t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baseline="-25000" dirty="0" smtClean="0">
                <a:sym typeface="Wingdings"/>
              </a:rPr>
              <a:t>flow</a:t>
            </a:r>
            <a:r>
              <a:rPr lang="en-US" sz="2400" dirty="0" smtClean="0">
                <a:sym typeface="Wingdings"/>
              </a:rPr>
              <a:t> unless T&gt; 10</a:t>
            </a:r>
            <a:r>
              <a:rPr lang="en-US" sz="2400" baseline="30000" dirty="0" smtClean="0">
                <a:sym typeface="Wingdings"/>
              </a:rPr>
              <a:t>6</a:t>
            </a:r>
            <a:r>
              <a:rPr lang="en-US" sz="2400" dirty="0" smtClean="0">
                <a:sym typeface="Wingdings"/>
              </a:rPr>
              <a:t>K   ..  Alfven waves could help.</a:t>
            </a:r>
            <a:r>
              <a:rPr lang="en-US" dirty="0" smtClean="0">
                <a:sym typeface="Wingdings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3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Now test this for a more realistic model of the warm absorber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2.5dimensional hydro calculation of the evaporation from torus</a:t>
            </a:r>
          </a:p>
          <a:p>
            <a:r>
              <a:rPr lang="en-US" sz="2400" dirty="0" smtClean="0"/>
              <a:t>Torus is heated by </a:t>
            </a: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=2 power law from the black hole</a:t>
            </a:r>
          </a:p>
          <a:p>
            <a:r>
              <a:rPr lang="en-US" sz="2400" dirty="0" smtClean="0"/>
              <a:t>Warm absorber is formed as gas is evaporated and flows out (</a:t>
            </a:r>
            <a:r>
              <a:rPr lang="en-US" sz="2400" dirty="0" err="1" smtClean="0"/>
              <a:t>radiative</a:t>
            </a:r>
            <a:r>
              <a:rPr lang="en-US" sz="2400" dirty="0" smtClean="0"/>
              <a:t> driving is included)</a:t>
            </a:r>
          </a:p>
          <a:p>
            <a:r>
              <a:rPr lang="en-US" sz="2400" dirty="0" smtClean="0"/>
              <a:t>Thermodynamics of X-ray heating, </a:t>
            </a:r>
            <a:r>
              <a:rPr lang="en-US" sz="2400" dirty="0" err="1" smtClean="0"/>
              <a:t>radiative</a:t>
            </a:r>
            <a:r>
              <a:rPr lang="en-US" sz="2400" dirty="0" smtClean="0"/>
              <a:t> cooling is included</a:t>
            </a:r>
          </a:p>
          <a:p>
            <a:r>
              <a:rPr lang="en-US" sz="2400" dirty="0" smtClean="0"/>
              <a:t>Pure hydro, no </a:t>
            </a:r>
            <a:r>
              <a:rPr lang="en-US" sz="2400" dirty="0" err="1" smtClean="0"/>
              <a:t>mhd</a:t>
            </a:r>
            <a:endParaRPr lang="en-US" sz="2400" dirty="0" smtClean="0"/>
          </a:p>
          <a:p>
            <a:r>
              <a:rPr lang="en-US" sz="2400" dirty="0" smtClean="0"/>
              <a:t>Synthetic spectrum is also calculated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0694" y="1182026"/>
            <a:ext cx="3319983" cy="41817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HST/COS spectrum of </a:t>
            </a:r>
            <a:r>
              <a:rPr lang="en-US" sz="1800" dirty="0" err="1" smtClean="0"/>
              <a:t>Mkn</a:t>
            </a:r>
            <a:r>
              <a:rPr lang="en-US" sz="1800" dirty="0" smtClean="0"/>
              <a:t> 290</a:t>
            </a:r>
            <a:endParaRPr lang="en-US" sz="1800" dirty="0"/>
          </a:p>
        </p:txBody>
      </p:sp>
      <p:pic>
        <p:nvPicPr>
          <p:cNvPr id="4" name="Content Placeholder 3" descr="f1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7" r="-3347"/>
          <a:stretch>
            <a:fillRect/>
          </a:stretch>
        </p:blipFill>
        <p:spPr>
          <a:xfrm>
            <a:off x="2967621" y="1600199"/>
            <a:ext cx="6088512" cy="3348447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7904946" y="2790313"/>
            <a:ext cx="193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(Zhang et al. 2015)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520" y="379396"/>
            <a:ext cx="7664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UV/optical spectra are dominated by ‘broad’ and ‘narrow’ emission lines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81437" y="1600198"/>
            <a:ext cx="316689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Line profiles are very smooth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Lines from diverse ionization stages have very similar profiles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Warm absorber lines and foreground lines are narrow, superimposed on emission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771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meta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519" y="0"/>
            <a:ext cx="6955553" cy="7513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141" y="422070"/>
            <a:ext cx="8198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Hydrodynamic calculation of evaporation from cold torus at 1 pc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25307" y="6386350"/>
            <a:ext cx="262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Dorodnitsyn</a:t>
            </a:r>
            <a:r>
              <a:rPr lang="en-US" dirty="0" smtClean="0"/>
              <a:t> and K. 2008)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7391" y="3038768"/>
            <a:ext cx="1495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X-rays from black hole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5434" y="3905291"/>
            <a:ext cx="90208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27941" y="3430484"/>
            <a:ext cx="101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79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happens to gas in the T-</a:t>
            </a:r>
            <a:r>
              <a:rPr lang="en-US" sz="2800" dirty="0" err="1" smtClean="0">
                <a:latin typeface="Symbol" charset="2"/>
                <a:cs typeface="Symbol" charset="2"/>
              </a:rPr>
              <a:t>x</a:t>
            </a:r>
            <a:r>
              <a:rPr lang="en-US" sz="2800" dirty="0" smtClean="0"/>
              <a:t>/T plane in such a model..</a:t>
            </a:r>
            <a:endParaRPr lang="en-US" sz="2800" dirty="0"/>
          </a:p>
        </p:txBody>
      </p:sp>
      <p:pic>
        <p:nvPicPr>
          <p:cNvPr id="6" name="xitmovie.mpe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7319" y="1600200"/>
            <a:ext cx="3509362" cy="4525963"/>
          </a:xfrm>
        </p:spPr>
      </p:pic>
      <p:sp>
        <p:nvSpPr>
          <p:cNvPr id="7" name="TextBox 6"/>
          <p:cNvSpPr txBox="1"/>
          <p:nvPr/>
        </p:nvSpPr>
        <p:spPr>
          <a:xfrm>
            <a:off x="4212265" y="6126163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Log(</a:t>
            </a:r>
            <a:r>
              <a:rPr lang="en-US" dirty="0" err="1" smtClean="0">
                <a:latin typeface="Symbol" charset="2"/>
                <a:cs typeface="Symbol" charset="2"/>
              </a:rPr>
              <a:t>x</a:t>
            </a:r>
            <a:r>
              <a:rPr lang="en-US" dirty="0" smtClean="0"/>
              <a:t>/T)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9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Thermal </a:t>
            </a:r>
            <a:r>
              <a:rPr lang="en-US" sz="3200" dirty="0" smtClean="0"/>
              <a:t>properties and appearance </a:t>
            </a:r>
            <a:r>
              <a:rPr lang="en-US" sz="3200" dirty="0"/>
              <a:t>of </a:t>
            </a:r>
            <a:r>
              <a:rPr lang="en-US" sz="3200" dirty="0" smtClean="0"/>
              <a:t>AGN gas flows  </a:t>
            </a:r>
            <a:r>
              <a:rPr lang="en-US" sz="3200" dirty="0"/>
              <a:t>are </a:t>
            </a:r>
            <a:r>
              <a:rPr lang="en-US" sz="3200" dirty="0" smtClean="0"/>
              <a:t>affected by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29666"/>
          </a:xfrm>
        </p:spPr>
        <p:txBody>
          <a:bodyPr>
            <a:normAutofit lnSpcReduction="10000"/>
          </a:bodyPr>
          <a:lstStyle/>
          <a:p>
            <a:pPr lvl="1">
              <a:buFont typeface="Arial"/>
              <a:buChar char="•"/>
            </a:pPr>
            <a:r>
              <a:rPr lang="en-US" dirty="0" smtClean="0"/>
              <a:t>Non-thermal-equilibrium effects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Adiabatic cooling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Details of dynamics:  pressure distribution matters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Simple models provide a very approximate guide for where the gas ends up</a:t>
            </a:r>
          </a:p>
          <a:p>
            <a:pPr lvl="1"/>
            <a:r>
              <a:rPr lang="en-US" dirty="0" smtClean="0"/>
              <a:t>Simple models overestimate the ionization parameter </a:t>
            </a:r>
          </a:p>
          <a:p>
            <a:pPr lvl="1"/>
            <a:r>
              <a:rPr lang="en-US" dirty="0" smtClean="0"/>
              <a:t>We should not be surprised to see gas in ‘unstable’ regions</a:t>
            </a:r>
          </a:p>
          <a:p>
            <a:pPr lvl="1"/>
            <a:r>
              <a:rPr lang="en-US" dirty="0" smtClean="0"/>
              <a:t>Appearance varies on flow timescale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the ‘same’ model may look different when viewed in many different objects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031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4064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arm absorber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0666"/>
            <a:ext cx="8229600" cy="5146593"/>
          </a:xfrm>
        </p:spPr>
        <p:txBody>
          <a:bodyPr>
            <a:noAutofit/>
          </a:bodyPr>
          <a:lstStyle/>
          <a:p>
            <a:r>
              <a:rPr lang="en-US" sz="2400" dirty="0" smtClean="0"/>
              <a:t>General properties:  v~10</a:t>
            </a:r>
            <a:r>
              <a:rPr lang="en-US" sz="2400" baseline="30000" dirty="0" smtClean="0"/>
              <a:t>8</a:t>
            </a:r>
            <a:r>
              <a:rPr lang="en-US" sz="2400" dirty="0" smtClean="0"/>
              <a:t> cm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, N~10</a:t>
            </a:r>
            <a:r>
              <a:rPr lang="en-US" sz="2400" baseline="30000" dirty="0" smtClean="0"/>
              <a:t>21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</a:p>
          <a:p>
            <a:r>
              <a:rPr lang="en-US" sz="2400" dirty="0" smtClean="0"/>
              <a:t>Location is uncertain; </a:t>
            </a:r>
            <a:r>
              <a:rPr lang="en-US" sz="2400" dirty="0" err="1" smtClean="0"/>
              <a:t>virial</a:t>
            </a:r>
            <a:r>
              <a:rPr lang="en-US" sz="2400" dirty="0" smtClean="0"/>
              <a:t> flow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R=2GM/v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~0.01 pc M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v</a:t>
            </a:r>
            <a:r>
              <a:rPr lang="en-US" sz="2400" baseline="-25000" dirty="0" smtClean="0"/>
              <a:t>8</a:t>
            </a:r>
            <a:r>
              <a:rPr lang="en-US" sz="2400" baseline="30000" dirty="0" smtClean="0"/>
              <a:t>2</a:t>
            </a:r>
          </a:p>
          <a:p>
            <a:r>
              <a:rPr lang="en-US" sz="2400" dirty="0" smtClean="0"/>
              <a:t>M=</a:t>
            </a:r>
            <a:r>
              <a:rPr lang="en-US" sz="2400" dirty="0" smtClean="0">
                <a:latin typeface="Symbol" charset="2"/>
                <a:cs typeface="Symbol" charset="2"/>
              </a:rPr>
              <a:t>W </a:t>
            </a:r>
            <a:r>
              <a:rPr lang="en-US" sz="2400" dirty="0" smtClean="0"/>
              <a:t>R v N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=6 x 10</a:t>
            </a:r>
            <a:r>
              <a:rPr lang="en-US" sz="2400" baseline="30000" dirty="0" smtClean="0"/>
              <a:t>24</a:t>
            </a:r>
            <a:r>
              <a:rPr lang="en-US" sz="2400" dirty="0" smtClean="0"/>
              <a:t> </a:t>
            </a:r>
            <a:r>
              <a:rPr lang="en-US" sz="2400" dirty="0" err="1" smtClean="0"/>
              <a:t>gm</a:t>
            </a:r>
            <a:r>
              <a:rPr lang="en-US" sz="2400" dirty="0" smtClean="0"/>
              <a:t> s</a:t>
            </a:r>
            <a:r>
              <a:rPr lang="en-US" sz="2400" baseline="30000" dirty="0" smtClean="0"/>
              <a:t>-1 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pc</a:t>
            </a:r>
            <a:r>
              <a:rPr lang="en-US" sz="2400" dirty="0" smtClean="0"/>
              <a:t> v</a:t>
            </a:r>
            <a:r>
              <a:rPr lang="en-US" sz="2400" baseline="-25000" dirty="0" smtClean="0"/>
              <a:t>8</a:t>
            </a:r>
            <a:r>
              <a:rPr lang="en-US" sz="2400" dirty="0" smtClean="0"/>
              <a:t> N</a:t>
            </a:r>
            <a:r>
              <a:rPr lang="en-US" sz="2400" baseline="-25000" dirty="0" smtClean="0"/>
              <a:t>21 </a:t>
            </a:r>
            <a:r>
              <a:rPr lang="en-US" sz="2400" dirty="0" smtClean="0">
                <a:latin typeface="Symbol" charset="2"/>
                <a:cs typeface="Symbol" charset="2"/>
              </a:rPr>
              <a:t>W/4p</a:t>
            </a:r>
            <a:endParaRPr lang="en-US" sz="2400" baseline="-25000" dirty="0" smtClean="0"/>
          </a:p>
          <a:p>
            <a:r>
              <a:rPr lang="en-US" sz="2400" dirty="0" smtClean="0"/>
              <a:t>Compare with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accretion</a:t>
            </a:r>
            <a:r>
              <a:rPr lang="en-US" sz="2400" dirty="0" smtClean="0"/>
              <a:t>= L /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r>
              <a:rPr lang="en-US" sz="2400" dirty="0" smtClean="0"/>
              <a:t>c</a:t>
            </a:r>
            <a:r>
              <a:rPr lang="en-US" sz="2400" baseline="30000" dirty="0" smtClean="0"/>
              <a:t>2  </a:t>
            </a:r>
            <a:r>
              <a:rPr lang="en-US" sz="2400" dirty="0" smtClean="0"/>
              <a:t>~ 1 x 10</a:t>
            </a:r>
            <a:r>
              <a:rPr lang="en-US" sz="2400" baseline="30000" dirty="0" smtClean="0"/>
              <a:t>24</a:t>
            </a:r>
            <a:r>
              <a:rPr lang="en-US" sz="2400" dirty="0" smtClean="0"/>
              <a:t> L</a:t>
            </a:r>
            <a:r>
              <a:rPr lang="en-US" sz="2400" baseline="-25000" dirty="0" smtClean="0"/>
              <a:t>44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r>
              <a:rPr lang="en-US" sz="2400" baseline="-25000" dirty="0" smtClean="0"/>
              <a:t>0.1</a:t>
            </a:r>
          </a:p>
          <a:p>
            <a:r>
              <a:rPr lang="en-US" sz="2400" dirty="0" smtClean="0"/>
              <a:t>What is </a:t>
            </a:r>
            <a:r>
              <a:rPr lang="en-US" sz="2400" dirty="0" smtClean="0">
                <a:latin typeface="Symbol" charset="2"/>
                <a:cs typeface="Symbol" charset="2"/>
              </a:rPr>
              <a:t>W?  </a:t>
            </a:r>
            <a:r>
              <a:rPr lang="en-US" sz="2400" dirty="0" smtClean="0">
                <a:cs typeface="Symbol" charset="2"/>
              </a:rPr>
              <a:t>How can it be big and small at the same time?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</a:p>
          <a:p>
            <a:r>
              <a:rPr lang="en-US" sz="2400" dirty="0" smtClean="0">
                <a:cs typeface="Symbol" charset="2"/>
              </a:rPr>
              <a:t>What is R?  Where does warm absorber originate?</a:t>
            </a:r>
          </a:p>
          <a:p>
            <a:pPr lvl="1"/>
            <a:r>
              <a:rPr lang="en-US" sz="2000" dirty="0" err="1" smtClean="0">
                <a:cs typeface="Symbol" charset="2"/>
              </a:rPr>
              <a:t>Virial</a:t>
            </a:r>
            <a:r>
              <a:rPr lang="en-US" sz="2000" dirty="0" smtClean="0">
                <a:cs typeface="Symbol" charset="2"/>
              </a:rPr>
              <a:t> R is near location of torus … evaporative flow?</a:t>
            </a:r>
          </a:p>
          <a:p>
            <a:r>
              <a:rPr lang="en-US" sz="2400" dirty="0" smtClean="0"/>
              <a:t>Emission </a:t>
            </a:r>
            <a:r>
              <a:rPr lang="en-US" sz="2400" dirty="0" err="1" smtClean="0"/>
              <a:t>vs</a:t>
            </a:r>
            <a:r>
              <a:rPr lang="en-US" sz="2400" dirty="0" smtClean="0"/>
              <a:t> absorption </a:t>
            </a:r>
            <a:r>
              <a:rPr lang="en-US" sz="2400" dirty="0" smtClean="0">
                <a:sym typeface="Wingdings"/>
              </a:rPr>
              <a:t> correspondence but it’s complicated by </a:t>
            </a:r>
            <a:r>
              <a:rPr lang="en-US" sz="2400" dirty="0" err="1" smtClean="0">
                <a:sym typeface="Wingdings"/>
              </a:rPr>
              <a:t>nlr</a:t>
            </a:r>
            <a:endParaRPr lang="en-US" sz="2400" dirty="0" smtClean="0">
              <a:sym typeface="Wingdings"/>
            </a:endParaRPr>
          </a:p>
          <a:p>
            <a:r>
              <a:rPr lang="en-US" sz="2400" dirty="0" err="1" smtClean="0">
                <a:sym typeface="Wingdings"/>
              </a:rPr>
              <a:t>Ufos</a:t>
            </a:r>
            <a:r>
              <a:rPr lang="en-US" sz="2400" dirty="0" smtClean="0">
                <a:sym typeface="Wingdings"/>
              </a:rPr>
              <a:t>?  What’s going on?</a:t>
            </a:r>
          </a:p>
          <a:p>
            <a:r>
              <a:rPr lang="en-US" sz="2400" dirty="0" smtClean="0">
                <a:sym typeface="Wingdings"/>
              </a:rPr>
              <a:t>Ionization distribution:  continuous or not?</a:t>
            </a:r>
          </a:p>
          <a:p>
            <a:r>
              <a:rPr lang="en-US" sz="2400" dirty="0" smtClean="0">
                <a:sym typeface="Wingdings"/>
              </a:rPr>
              <a:t>Variability  size constraints</a:t>
            </a:r>
          </a:p>
        </p:txBody>
      </p:sp>
    </p:spTree>
    <p:extLst>
      <p:ext uri="{BB962C8B-B14F-4D97-AF65-F5344CB8AC3E}">
        <p14:creationId xmlns:p14="http://schemas.microsoft.com/office/powerpoint/2010/main" val="13793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dynamics etc. of broad line gas?</a:t>
            </a:r>
          </a:p>
          <a:p>
            <a:r>
              <a:rPr lang="en-US" dirty="0" smtClean="0"/>
              <a:t>What is </a:t>
            </a:r>
            <a:r>
              <a:rPr lang="en-US" dirty="0" err="1" smtClean="0"/>
              <a:t>mdot</a:t>
            </a:r>
            <a:r>
              <a:rPr lang="en-US" dirty="0" smtClean="0"/>
              <a:t> and covering fraction of warm absorber?</a:t>
            </a:r>
          </a:p>
          <a:p>
            <a:r>
              <a:rPr lang="en-US" dirty="0" smtClean="0"/>
              <a:t>What are </a:t>
            </a:r>
            <a:r>
              <a:rPr lang="en-US" dirty="0" err="1" smtClean="0"/>
              <a:t>ufos</a:t>
            </a:r>
            <a:r>
              <a:rPr lang="en-US" dirty="0"/>
              <a:t> </a:t>
            </a:r>
            <a:r>
              <a:rPr lang="en-US" dirty="0" smtClean="0"/>
              <a:t>and how much outflow do </a:t>
            </a:r>
            <a:r>
              <a:rPr lang="en-US" smtClean="0"/>
              <a:t>they represent?</a:t>
            </a:r>
            <a:endParaRPr lang="en-US" dirty="0" smtClean="0"/>
          </a:p>
          <a:p>
            <a:r>
              <a:rPr lang="en-US" dirty="0" smtClean="0"/>
              <a:t>Do we really understand disk reflection?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63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</a:t>
            </a:r>
            <a:r>
              <a:rPr lang="en-US" dirty="0" smtClean="0"/>
              <a:t>arm absorbers can show strong variability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0653" b="-2065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937930" y="2078432"/>
            <a:ext cx="103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ngc</a:t>
            </a:r>
            <a:r>
              <a:rPr lang="en-US" dirty="0"/>
              <a:t> 5548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7643" y="6126163"/>
            <a:ext cx="206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Kaastra</a:t>
            </a:r>
            <a:r>
              <a:rPr lang="en-US" dirty="0" smtClean="0"/>
              <a:t> et al.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-1677120" y="6173787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34407868" indent="-33993142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2pPr>
            <a:lvl3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3pPr>
            <a:lvl4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4pPr>
            <a:lvl5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5pPr>
            <a:lvl6pPr marL="414726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6pPr>
            <a:lvl7pPr marL="829452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7pPr>
            <a:lvl8pPr marL="1244178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8pPr>
            <a:lvl9pPr marL="1658904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 sz="22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900" dirty="0">
                <a:solidFill>
                  <a:srgbClr val="000000"/>
                </a:solidFill>
                <a:latin typeface="Bitstream Vera Serif" charset="0"/>
                <a:cs typeface="Bitstream Vera Sans" charset="0"/>
              </a:rPr>
              <a:t>T</a:t>
            </a:r>
            <a:r>
              <a:rPr lang="en-GB" sz="900" dirty="0" smtClean="0">
                <a:solidFill>
                  <a:srgbClr val="000000"/>
                </a:solidFill>
                <a:latin typeface="Bitstream Vera Serif" charset="0"/>
                <a:cs typeface="Bitstream Vera Sans" charset="0"/>
              </a:rPr>
              <a:t>.</a:t>
            </a:r>
            <a:endParaRPr lang="en-GB" sz="1300" dirty="0">
              <a:solidFill>
                <a:srgbClr val="000000"/>
              </a:solidFill>
              <a:latin typeface="Bitstream Vera Serif" charset="0"/>
              <a:cs typeface="Bitstream Vera Sans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325246" y="43701"/>
            <a:ext cx="8229600" cy="1143000"/>
          </a:xfrm>
        </p:spPr>
        <p:txBody>
          <a:bodyPr>
            <a:normAutofit/>
          </a:bodyPr>
          <a:lstStyle/>
          <a:p>
            <a:pPr eaLnBrk="1"/>
            <a:r>
              <a:rPr lang="en-US" sz="3200" dirty="0" smtClean="0">
                <a:latin typeface="Bitstream Vera Sans" charset="0"/>
                <a:cs typeface="msgothic" charset="0"/>
              </a:rPr>
              <a:t>X</a:t>
            </a:r>
            <a:r>
              <a:rPr lang="en-US" sz="3200" dirty="0">
                <a:latin typeface="Bitstream Vera Sans" charset="0"/>
                <a:cs typeface="msgothic" charset="0"/>
              </a:rPr>
              <a:t>-</a:t>
            </a:r>
            <a:r>
              <a:rPr lang="en-US" sz="3200" dirty="0" smtClean="0">
                <a:latin typeface="Bitstream Vera Sans" charset="0"/>
                <a:cs typeface="msgothic" charset="0"/>
              </a:rPr>
              <a:t>ray continuum spectra of AGN show a ~power law shape</a:t>
            </a:r>
            <a:endParaRPr lang="en-US" sz="3200" dirty="0">
              <a:latin typeface="Bitstream Vera Sans" charset="0"/>
              <a:cs typeface="msgothic" charset="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3414240" cy="2958071"/>
          </a:xfrm>
        </p:spPr>
        <p:txBody>
          <a:bodyPr/>
          <a:lstStyle/>
          <a:p>
            <a:pPr eaLnBrk="1">
              <a:lnSpc>
                <a:spcPct val="75000"/>
              </a:lnSpc>
              <a:buSzPct val="70000"/>
            </a:pPr>
            <a:r>
              <a:rPr lang="en-US" sz="2500" dirty="0" smtClean="0">
                <a:latin typeface="Bitstream Vera Sans" charset="0"/>
                <a:cs typeface="msgothic" charset="0"/>
              </a:rPr>
              <a:t>In the 2-10 </a:t>
            </a:r>
            <a:r>
              <a:rPr lang="en-US" sz="2500" dirty="0" err="1" smtClean="0">
                <a:latin typeface="Bitstream Vera Sans" charset="0"/>
                <a:cs typeface="msgothic" charset="0"/>
              </a:rPr>
              <a:t>keV</a:t>
            </a:r>
            <a:r>
              <a:rPr lang="en-US" sz="2500" dirty="0" smtClean="0">
                <a:latin typeface="Bitstream Vera Sans" charset="0"/>
                <a:cs typeface="msgothic" charset="0"/>
              </a:rPr>
              <a:t> band, remarkable uniformity of X-ray continuum spectra</a:t>
            </a:r>
            <a:endParaRPr lang="en-US" sz="2500" dirty="0">
              <a:latin typeface="Bitstream Vera Sans" charset="0"/>
              <a:cs typeface="msgothic" charset="0"/>
            </a:endParaRPr>
          </a:p>
        </p:txBody>
      </p:sp>
      <p:pic>
        <p:nvPicPr>
          <p:cNvPr id="32773" name="Picture 4" descr="mushotzkyfig.gif                                               0006ADCB&#10;Apps_and_Docs                  C24041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58" y="1604329"/>
            <a:ext cx="5366880" cy="510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5"/>
          <p:cNvSpPr txBox="1">
            <a:spLocks noChangeArrowheads="1"/>
          </p:cNvSpPr>
          <p:nvPr/>
        </p:nvSpPr>
        <p:spPr bwMode="auto">
          <a:xfrm rot="16200000">
            <a:off x="7485479" y="5082024"/>
            <a:ext cx="2471125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2pPr>
            <a:lvl3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3pPr>
            <a:lvl4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4pPr>
            <a:lvl5pPr eaLnBrk="0"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5pPr>
            <a:lvl6pPr marL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6pPr>
            <a:lvl7pPr marL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7pPr>
            <a:lvl8pPr marL="1371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8pPr>
            <a:lvl9pPr marL="1828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itstream Vera Sans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 err="1">
                <a:solidFill>
                  <a:schemeClr val="tx1"/>
                </a:solidFill>
              </a:rPr>
              <a:t>Mushotzky</a:t>
            </a:r>
            <a:r>
              <a:rPr lang="en-US" sz="1600" dirty="0">
                <a:solidFill>
                  <a:schemeClr val="tx1"/>
                </a:solidFill>
              </a:rPr>
              <a:t> et al., 1978)</a:t>
            </a:r>
          </a:p>
        </p:txBody>
      </p:sp>
      <p:pic>
        <p:nvPicPr>
          <p:cNvPr id="32775" name="Picture 7" descr="heao1_sat_small2.gif                                           0000FEA1&#10;Apps_and_Docs                  C24041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" y="5184545"/>
            <a:ext cx="1244160" cy="142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1626" y="1240031"/>
            <a:ext cx="165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HEAO-1 spectra</a:t>
            </a:r>
          </a:p>
        </p:txBody>
      </p:sp>
    </p:spTree>
    <p:extLst>
      <p:ext uri="{BB962C8B-B14F-4D97-AF65-F5344CB8AC3E}">
        <p14:creationId xmlns:p14="http://schemas.microsoft.com/office/powerpoint/2010/main" val="373892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AGN X-ray spectrum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5917" r="-65917"/>
          <a:stretch>
            <a:fillRect/>
          </a:stretch>
        </p:blipFill>
        <p:spPr>
          <a:xfrm>
            <a:off x="2502487" y="1450766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808218" y="1748522"/>
            <a:ext cx="37112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Before Chandra and XMM it was assumed that X-ray gas would resemble broad line clouds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X-rays would show emission lines due to extended spherical gas with with density less than broad line clouds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756493" y="6268286"/>
            <a:ext cx="152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Netzer</a:t>
            </a:r>
            <a:r>
              <a:rPr lang="en-US" dirty="0" smtClean="0"/>
              <a:t> 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5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43" y="2067910"/>
            <a:ext cx="4622786" cy="357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extBox 9"/>
          <p:cNvSpPr txBox="1">
            <a:spLocks noChangeArrowheads="1"/>
          </p:cNvSpPr>
          <p:nvPr/>
        </p:nvSpPr>
        <p:spPr bwMode="auto">
          <a:xfrm>
            <a:off x="6073083" y="1720542"/>
            <a:ext cx="119397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chemeClr val="bg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pPr eaLnBrk="1"/>
            <a:r>
              <a:rPr lang="en-US" sz="1800" dirty="0">
                <a:solidFill>
                  <a:schemeClr val="tx1"/>
                </a:solidFill>
              </a:rPr>
              <a:t>NGC3783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9510" y="354667"/>
            <a:ext cx="5393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Canonical warm absorber Spectrum shows absorption from a wide range of ions</a:t>
            </a:r>
            <a:endParaRPr lang="en-US" sz="3200" dirty="0"/>
          </a:p>
        </p:txBody>
      </p:sp>
      <p:pic>
        <p:nvPicPr>
          <p:cNvPr id="5" name="Picture 3" descr="plo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1" y="2067910"/>
            <a:ext cx="4570243" cy="353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79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4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9" y="878478"/>
            <a:ext cx="6267815" cy="45092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48459"/>
            <a:ext cx="8229600" cy="115468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Warm absorbers exhibit gas over a </a:t>
            </a:r>
            <a:r>
              <a:rPr lang="en-US" sz="3600" dirty="0"/>
              <a:t>wide range of ionization </a:t>
            </a:r>
            <a:r>
              <a:rPr lang="en-US" sz="3600" dirty="0" smtClean="0"/>
              <a:t>states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70057" y="5208210"/>
            <a:ext cx="6630689" cy="1649790"/>
          </a:xfrm>
        </p:spPr>
        <p:txBody>
          <a:bodyPr>
            <a:normAutofit/>
          </a:bodyPr>
          <a:lstStyle/>
          <a:p>
            <a:r>
              <a:rPr lang="en-US" dirty="0" smtClean="0"/>
              <a:t>Essentially all ion stages of oxygen are observed in HETG spectrum of </a:t>
            </a:r>
            <a:r>
              <a:rPr lang="en-US" dirty="0"/>
              <a:t>Mcg-6-30-15</a:t>
            </a:r>
          </a:p>
        </p:txBody>
      </p:sp>
    </p:spTree>
    <p:extLst>
      <p:ext uri="{BB962C8B-B14F-4D97-AF65-F5344CB8AC3E}">
        <p14:creationId xmlns:p14="http://schemas.microsoft.com/office/powerpoint/2010/main" val="62398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04" y="398990"/>
            <a:ext cx="4222797" cy="32634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81" y="122807"/>
            <a:ext cx="6466028" cy="106864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eaLnBrk="1"/>
            <a:r>
              <a:rPr lang="en-US" sz="3200" dirty="0" err="1" smtClean="0">
                <a:solidFill>
                  <a:schemeClr val="tx1"/>
                </a:solidFill>
              </a:rPr>
              <a:t>Seyfert</a:t>
            </a:r>
            <a:r>
              <a:rPr lang="en-US" sz="3200" dirty="0" smtClean="0">
                <a:solidFill>
                  <a:schemeClr val="tx1"/>
                </a:solidFill>
              </a:rPr>
              <a:t> 2 galaxies show emission associated with narrow line region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 descr="fi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04" y="3662403"/>
            <a:ext cx="4135044" cy="3195596"/>
          </a:xfrm>
          <a:prstGeom prst="rect">
            <a:avLst/>
          </a:prstGeom>
        </p:spPr>
      </p:pic>
      <p:pic>
        <p:nvPicPr>
          <p:cNvPr id="5" name="Picture 4" descr="fig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9" y="3662403"/>
            <a:ext cx="4135043" cy="3195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90" y="1179532"/>
            <a:ext cx="2857174" cy="2482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671476" y="232586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(Bauer et al. 2015)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23448" y="398990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NGC1068</a:t>
            </a:r>
            <a:endParaRPr lang="en-US" dirty="0"/>
          </a:p>
        </p:txBody>
      </p:sp>
      <p:pic>
        <p:nvPicPr>
          <p:cNvPr id="9" name="Picture 8" descr="agn_up_mode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566"/>
            <a:ext cx="1448230" cy="15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7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3408</TotalTime>
  <Words>1495</Words>
  <Application>Microsoft Macintosh PowerPoint</Application>
  <PresentationFormat>On-screen Show (4:3)</PresentationFormat>
  <Paragraphs>226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Microphysics and X-ray Spectra of AGN Outflows</vt:lpstr>
      <vt:lpstr>The broad-band spectrum of active galaxies</vt:lpstr>
      <vt:lpstr>HST/COS spectrum of Mkn 290</vt:lpstr>
      <vt:lpstr>Warm absorbers can show strong variability</vt:lpstr>
      <vt:lpstr>X-ray continuum spectra of AGN show a ~power law shape</vt:lpstr>
      <vt:lpstr>Predicted AGN X-ray spectrum</vt:lpstr>
      <vt:lpstr>PowerPoint Presentation</vt:lpstr>
      <vt:lpstr>Warm absorbers exhibit gas over a wide range of ionization states</vt:lpstr>
      <vt:lpstr>PowerPoint Presentation</vt:lpstr>
      <vt:lpstr>PowerPoint Presentation</vt:lpstr>
      <vt:lpstr>Relativistic iron line is observed from many AGN</vt:lpstr>
      <vt:lpstr>Line properties hint at relative importance of various phases of gas</vt:lpstr>
      <vt:lpstr>Does this make sense?  Think about how light from the black hole is reprocessed </vt:lpstr>
      <vt:lpstr>PowerPoint Presentation</vt:lpstr>
      <vt:lpstr>PowerPoint Presentation</vt:lpstr>
      <vt:lpstr>PowerPoint Presentation</vt:lpstr>
      <vt:lpstr>Temperature structure of photoionized model with G=2 SED incident continuum</vt:lpstr>
      <vt:lpstr>Line reprocessing efficiency depends inversely on the line energy</vt:lpstr>
      <vt:lpstr>How does this scaling compare with what we see?</vt:lpstr>
      <vt:lpstr>Now consider in more detail:  why are some gas conditions seen, others not</vt:lpstr>
      <vt:lpstr>PowerPoint Presentation</vt:lpstr>
      <vt:lpstr>PowerPoint Presentation</vt:lpstr>
      <vt:lpstr>PowerPoint Presentation</vt:lpstr>
      <vt:lpstr>The origin of the thermal instability: heating and cooling rates vs. T and x</vt:lpstr>
      <vt:lpstr>Contours of net cooling vs. T and x/T</vt:lpstr>
      <vt:lpstr>Is the two phase picture plausible? Consider physical conditions in warm absorbers:</vt:lpstr>
      <vt:lpstr>Heating and cooling rates</vt:lpstr>
      <vt:lpstr>Then we can estimate timescales in a warm absorber flow:</vt:lpstr>
      <vt:lpstr>Now test this for a more realistic model of the warm absorber</vt:lpstr>
      <vt:lpstr>PowerPoint Presentation</vt:lpstr>
      <vt:lpstr>What happens to gas in the T-x/T plane in such a model..</vt:lpstr>
      <vt:lpstr>Thermal properties and appearance of AGN gas flows  are affected by</vt:lpstr>
      <vt:lpstr>Warm absorber questions</vt:lpstr>
      <vt:lpstr>Big questions</vt:lpstr>
    </vt:vector>
  </TitlesOfParts>
  <Company>NASA / 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Kallman</dc:creator>
  <cp:lastModifiedBy>Tim Kallman</cp:lastModifiedBy>
  <cp:revision>75</cp:revision>
  <dcterms:created xsi:type="dcterms:W3CDTF">2015-09-22T17:12:02Z</dcterms:created>
  <dcterms:modified xsi:type="dcterms:W3CDTF">2015-10-21T19:40:19Z</dcterms:modified>
</cp:coreProperties>
</file>