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rawings/drawing1.xml" ContentType="application/vnd.openxmlformats-officedocument.drawingml.chartshapes+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Lst>
  <p:notesMasterIdLst>
    <p:notesMasterId r:id="rId31"/>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84" r:id="rId21"/>
    <p:sldId id="285" r:id="rId22"/>
    <p:sldId id="286" r:id="rId23"/>
    <p:sldId id="287" r:id="rId24"/>
    <p:sldId id="288" r:id="rId25"/>
    <p:sldId id="289" r:id="rId26"/>
    <p:sldId id="290" r:id="rId27"/>
    <p:sldId id="291" r:id="rId28"/>
    <p:sldId id="292" r:id="rId29"/>
    <p:sldId id="293"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6" autoAdjust="0"/>
    <p:restoredTop sz="94660"/>
  </p:normalViewPr>
  <p:slideViewPr>
    <p:cSldViewPr>
      <p:cViewPr varScale="1">
        <p:scale>
          <a:sx n="69" d="100"/>
          <a:sy n="69" d="100"/>
        </p:scale>
        <p:origin x="-558" y="-10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style val="28"/>
  <c:chart>
    <c:autoTitleDeleted val="1"/>
    <c:plotArea>
      <c:layout>
        <c:manualLayout>
          <c:layoutTarget val="inner"/>
          <c:xMode val="edge"/>
          <c:yMode val="edge"/>
          <c:x val="8.7565441361740742E-2"/>
          <c:y val="4.3027283545923917E-2"/>
          <c:w val="0.91243455863825884"/>
          <c:h val="0.81125550241641819"/>
        </c:manualLayout>
      </c:layout>
      <c:barChart>
        <c:barDir val="col"/>
        <c:grouping val="clustered"/>
        <c:ser>
          <c:idx val="1"/>
          <c:order val="1"/>
          <c:cat>
            <c:multiLvlStrRef>
              <c:f>Sheet1!$A$2:$A$7</c:f>
            </c:multiLvlStrRef>
          </c:cat>
          <c:val>
            <c:numRef>
              <c:f>Sheet1!$B$2:$B$7</c:f>
            </c:numRef>
          </c:val>
        </c:ser>
        <c:ser>
          <c:idx val="0"/>
          <c:order val="0"/>
          <c:spPr>
            <a:solidFill>
              <a:schemeClr val="tx1">
                <a:lumMod val="50000"/>
                <a:lumOff val="50000"/>
              </a:schemeClr>
            </a:solidFill>
            <a:scene3d>
              <a:camera prst="orthographicFront"/>
              <a:lightRig rig="chilly" dir="t">
                <a:rot lat="0" lon="0" rev="8400000"/>
              </a:lightRig>
            </a:scene3d>
            <a:sp3d prstMaterial="metal">
              <a:bevelT w="107950" h="127000" prst="angle"/>
              <a:contourClr>
                <a:srgbClr val="000000"/>
              </a:contourClr>
            </a:sp3d>
          </c:spPr>
          <c:dPt>
            <c:idx val="4"/>
            <c:spPr>
              <a:solidFill>
                <a:srgbClr val="FF0000"/>
              </a:solidFill>
              <a:scene3d>
                <a:camera prst="orthographicFront"/>
                <a:lightRig rig="chilly" dir="t">
                  <a:rot lat="0" lon="0" rev="8400000"/>
                </a:lightRig>
              </a:scene3d>
              <a:sp3d prstMaterial="metal">
                <a:bevelT w="107950" h="127000" prst="angle"/>
                <a:contourClr>
                  <a:srgbClr val="000000"/>
                </a:contourClr>
              </a:sp3d>
            </c:spPr>
          </c:dPt>
          <c:cat>
            <c:strRef>
              <c:f>[Book1]Sheet1!$B$1:$F$1</c:f>
              <c:strCache>
                <c:ptCount val="5"/>
                <c:pt idx="0">
                  <c:v>2005年</c:v>
                </c:pt>
                <c:pt idx="1">
                  <c:v>2006年</c:v>
                </c:pt>
                <c:pt idx="2">
                  <c:v>2007年</c:v>
                </c:pt>
                <c:pt idx="3">
                  <c:v>2008年</c:v>
                </c:pt>
                <c:pt idx="4">
                  <c:v>2009年</c:v>
                </c:pt>
              </c:strCache>
            </c:strRef>
          </c:cat>
          <c:val>
            <c:numRef>
              <c:f>[Book1]Sheet1!$B$2:$F$2</c:f>
              <c:numCache>
                <c:formatCode>General</c:formatCode>
                <c:ptCount val="5"/>
                <c:pt idx="0">
                  <c:v>152</c:v>
                </c:pt>
                <c:pt idx="1">
                  <c:v>133</c:v>
                </c:pt>
                <c:pt idx="2">
                  <c:v>149</c:v>
                </c:pt>
                <c:pt idx="3">
                  <c:v>274</c:v>
                </c:pt>
                <c:pt idx="4">
                  <c:v>345</c:v>
                </c:pt>
              </c:numCache>
            </c:numRef>
          </c:val>
        </c:ser>
        <c:gapWidth val="138"/>
        <c:overlap val="23"/>
        <c:axId val="100140544"/>
        <c:axId val="100142080"/>
      </c:barChart>
      <c:catAx>
        <c:axId val="100140544"/>
        <c:scaling>
          <c:orientation val="minMax"/>
        </c:scaling>
        <c:axPos val="b"/>
        <c:tickLblPos val="nextTo"/>
        <c:txPr>
          <a:bodyPr/>
          <a:lstStyle/>
          <a:p>
            <a:pPr>
              <a:defRPr>
                <a:latin typeface="HGP創英角ﾎﾟｯﾌﾟ体" pitchFamily="50" charset="-128"/>
                <a:ea typeface="HGP創英角ﾎﾟｯﾌﾟ体" pitchFamily="50" charset="-128"/>
              </a:defRPr>
            </a:pPr>
            <a:endParaRPr lang="ja-JP"/>
          </a:p>
        </c:txPr>
        <c:crossAx val="100142080"/>
        <c:crosses val="autoZero"/>
        <c:auto val="1"/>
        <c:lblAlgn val="ctr"/>
        <c:lblOffset val="100"/>
      </c:catAx>
      <c:valAx>
        <c:axId val="100142080"/>
        <c:scaling>
          <c:orientation val="minMax"/>
          <c:min val="100"/>
        </c:scaling>
        <c:axPos val="l"/>
        <c:majorGridlines/>
        <c:numFmt formatCode="General" sourceLinked="1"/>
        <c:tickLblPos val="nextTo"/>
        <c:txPr>
          <a:bodyPr/>
          <a:lstStyle/>
          <a:p>
            <a:pPr>
              <a:defRPr>
                <a:latin typeface="HGP創英角ﾎﾟｯﾌﾟ体" pitchFamily="50" charset="-128"/>
                <a:ea typeface="HGP創英角ﾎﾟｯﾌﾟ体" pitchFamily="50" charset="-128"/>
              </a:defRPr>
            </a:pPr>
            <a:endParaRPr lang="ja-JP"/>
          </a:p>
        </c:txPr>
        <c:crossAx val="100140544"/>
        <c:crosses val="autoZero"/>
        <c:crossBetween val="between"/>
      </c:valAx>
      <c:spPr>
        <a:solidFill>
          <a:srgbClr val="0000FF">
            <a:alpha val="81176"/>
          </a:srgbClr>
        </a:solidFill>
        <a:ln w="12700" cap="flat" cmpd="sng" algn="ctr">
          <a:solidFill>
            <a:schemeClr val="accent2">
              <a:shade val="70000"/>
              <a:satMod val="150000"/>
            </a:schemeClr>
          </a:solidFill>
          <a:prstDash val="solid"/>
        </a:ln>
        <a:effectLst>
          <a:outerShdw blurRad="50800" dist="25000" dir="5400000" rotWithShape="0">
            <a:srgbClr val="000000">
              <a:alpha val="40000"/>
            </a:srgbClr>
          </a:outerShdw>
        </a:effectLst>
      </c:spPr>
    </c:plotArea>
    <c:plotVisOnly val="1"/>
  </c:chart>
  <c:txPr>
    <a:bodyPr/>
    <a:lstStyle/>
    <a:p>
      <a:pPr>
        <a:defRPr sz="1800"/>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0.87628</cdr:x>
      <cdr:y>0.27989</cdr:y>
    </cdr:from>
    <cdr:to>
      <cdr:x>0.99107</cdr:x>
      <cdr:y>0.36141</cdr:y>
    </cdr:to>
    <cdr:sp macro="" textlink="">
      <cdr:nvSpPr>
        <cdr:cNvPr id="2" name="テキスト ボックス 1"/>
        <cdr:cNvSpPr txBox="1"/>
      </cdr:nvSpPr>
      <cdr:spPr>
        <a:xfrm xmlns:a="http://schemas.openxmlformats.org/drawingml/2006/main">
          <a:off x="6543692" y="1471610"/>
          <a:ext cx="857256" cy="4286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0.89541</cdr:x>
      <cdr:y>0.04615</cdr:y>
    </cdr:from>
    <cdr:to>
      <cdr:x>0.93368</cdr:x>
      <cdr:y>0.12308</cdr:y>
    </cdr:to>
    <cdr:sp macro="" textlink="">
      <cdr:nvSpPr>
        <cdr:cNvPr id="8" name="星 4 7"/>
        <cdr:cNvSpPr/>
      </cdr:nvSpPr>
      <cdr:spPr>
        <a:xfrm xmlns:a="http://schemas.openxmlformats.org/drawingml/2006/main">
          <a:off x="6686568" y="214314"/>
          <a:ext cx="285752" cy="357190"/>
        </a:xfrm>
        <a:prstGeom xmlns:a="http://schemas.openxmlformats.org/drawingml/2006/main" prst="star4">
          <a:avLst>
            <a:gd name="adj" fmla="val 9378"/>
          </a:avLst>
        </a:prstGeom>
        <a:solidFill xmlns:a="http://schemas.openxmlformats.org/drawingml/2006/main">
          <a:srgbClr val="FE8637"/>
        </a:solidFill>
        <a:ln xmlns:a="http://schemas.openxmlformats.org/drawingml/2006/main" w="25400" cap="flat" cmpd="sng" algn="ctr">
          <a:solidFill>
            <a:srgbClr val="FE8637">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0.82845</cdr:x>
      <cdr:y>0.15385</cdr:y>
    </cdr:from>
    <cdr:to>
      <cdr:x>0.85761</cdr:x>
      <cdr:y>0.20594</cdr:y>
    </cdr:to>
    <cdr:sp macro="" textlink="">
      <cdr:nvSpPr>
        <cdr:cNvPr id="9" name="星 4 8"/>
        <cdr:cNvSpPr/>
      </cdr:nvSpPr>
      <cdr:spPr>
        <a:xfrm xmlns:a="http://schemas.openxmlformats.org/drawingml/2006/main">
          <a:off x="6186502" y="714380"/>
          <a:ext cx="217756" cy="241879"/>
        </a:xfrm>
        <a:prstGeom xmlns:a="http://schemas.openxmlformats.org/drawingml/2006/main" prst="star4">
          <a:avLst/>
        </a:prstGeom>
        <a:solidFill xmlns:a="http://schemas.openxmlformats.org/drawingml/2006/main">
          <a:srgbClr val="FE8637"/>
        </a:solidFill>
        <a:ln xmlns:a="http://schemas.openxmlformats.org/drawingml/2006/main" w="25400" cap="flat" cmpd="sng" algn="ctr">
          <a:solidFill>
            <a:srgbClr val="FE8637">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ja-JP"/>
        </a:p>
      </cdr:txBody>
    </cdr:sp>
  </cdr:relSizeAnchor>
  <cdr:relSizeAnchor xmlns:cdr="http://schemas.openxmlformats.org/drawingml/2006/chartDrawing">
    <cdr:from>
      <cdr:x>0.96238</cdr:x>
      <cdr:y>0.18462</cdr:y>
    </cdr:from>
    <cdr:to>
      <cdr:x>0.99107</cdr:x>
      <cdr:y>0.24615</cdr:y>
    </cdr:to>
    <cdr:sp macro="" textlink="">
      <cdr:nvSpPr>
        <cdr:cNvPr id="10" name="星 4 9"/>
        <cdr:cNvSpPr/>
      </cdr:nvSpPr>
      <cdr:spPr>
        <a:xfrm xmlns:a="http://schemas.openxmlformats.org/drawingml/2006/main">
          <a:off x="7186634" y="857256"/>
          <a:ext cx="214314" cy="285752"/>
        </a:xfrm>
        <a:prstGeom xmlns:a="http://schemas.openxmlformats.org/drawingml/2006/main" prst="star4">
          <a:avLst/>
        </a:prstGeom>
        <a:solidFill xmlns:a="http://schemas.openxmlformats.org/drawingml/2006/main">
          <a:srgbClr val="FE8637"/>
        </a:solidFill>
        <a:ln xmlns:a="http://schemas.openxmlformats.org/drawingml/2006/main" w="25400" cap="flat" cmpd="sng" algn="ctr">
          <a:solidFill>
            <a:srgbClr val="FE8637">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70588-43DF-4911-A27E-CC14A54386D1}" type="datetimeFigureOut">
              <a:rPr kumimoji="1" lang="ja-JP" altLang="en-US" smtClean="0"/>
              <a:pPr/>
              <a:t>2009/11/24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68EED-E0BF-45F8-B559-4F3F87C1018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smtClean="0"/>
          </a:p>
        </p:txBody>
      </p:sp>
      <p:sp>
        <p:nvSpPr>
          <p:cNvPr id="34820"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2E86D18-C79D-426D-8E39-2A07EE3F3D61}" type="slidenum">
              <a:rPr lang="ja-JP" altLang="en-US" sz="1200"/>
              <a:pPr algn="r"/>
              <a:t>1</a:t>
            </a:fld>
            <a:endParaRPr lang="en-US" altLang="ja-JP"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6"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上場</a:t>
            </a:r>
            <a:endParaRPr lang="en-US" altLang="ja-JP" smtClean="0"/>
          </a:p>
          <a:p>
            <a:pPr>
              <a:spcBef>
                <a:spcPct val="0"/>
              </a:spcBef>
            </a:pPr>
            <a:endParaRPr lang="ja-JP" altLang="en-US" smtClean="0"/>
          </a:p>
        </p:txBody>
      </p:sp>
      <p:sp>
        <p:nvSpPr>
          <p:cNvPr id="16387"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1E92FD3-A57D-415F-8D32-F033338EE778}" type="slidenum">
              <a:rPr lang="en-US" altLang="ja-JP" sz="1200">
                <a:latin typeface="Calibri" pitchFamily="34" charset="0"/>
              </a:rPr>
              <a:pPr algn="r"/>
              <a:t>14</a:t>
            </a:fld>
            <a:endParaRPr lang="en-US" altLang="ja-JP"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a:ln/>
        </p:spPr>
      </p:sp>
      <p:sp>
        <p:nvSpPr>
          <p:cNvPr id="50179" name="ノート プレースホルダ 2"/>
          <p:cNvSpPr>
            <a:spLocks noGrp="1"/>
          </p:cNvSpPr>
          <p:nvPr>
            <p:ph type="body" idx="1"/>
          </p:nvPr>
        </p:nvSpPr>
        <p:spPr>
          <a:noFill/>
          <a:ln/>
        </p:spPr>
        <p:txBody>
          <a:bodyPr/>
          <a:lstStyle/>
          <a:p>
            <a:r>
              <a:rPr lang="en-US" altLang="ja-JP" smtClean="0"/>
              <a:t>2012</a:t>
            </a:r>
            <a:r>
              <a:rPr lang="ja-JP" altLang="en-US" smtClean="0"/>
              <a:t>年</a:t>
            </a:r>
          </a:p>
        </p:txBody>
      </p:sp>
      <p:sp>
        <p:nvSpPr>
          <p:cNvPr id="50180" name="スライド番号プレースホルダ 3"/>
          <p:cNvSpPr>
            <a:spLocks noGrp="1"/>
          </p:cNvSpPr>
          <p:nvPr>
            <p:ph type="sldNum" sz="quarter" idx="5"/>
          </p:nvPr>
        </p:nvSpPr>
        <p:spPr>
          <a:noFill/>
        </p:spPr>
        <p:txBody>
          <a:bodyPr/>
          <a:lstStyle/>
          <a:p>
            <a:fld id="{95173498-27C4-46FA-B906-F7C4E0D58E9A}" type="slidenum">
              <a:rPr lang="en-US" altLang="ja-JP" smtClean="0">
                <a:ea typeface="ＭＳ Ｐゴシック" charset="-128"/>
              </a:rPr>
              <a:pPr/>
              <a:t>15</a:t>
            </a:fld>
            <a:endParaRPr lang="en-US" altLang="ja-JP"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9DB098-D591-431E-A375-C21F9D81E73F}" type="slidenum">
              <a:rPr lang="en-US" altLang="ja-JP"/>
              <a:pPr fontAlgn="base">
                <a:spcBef>
                  <a:spcPct val="0"/>
                </a:spcBef>
                <a:spcAft>
                  <a:spcPct val="0"/>
                </a:spcAft>
              </a:pPr>
              <a:t>16</a:t>
            </a:fld>
            <a:endParaRPr lang="en-US" altLang="ja-JP"/>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smtClean="0"/>
              <a:t>個別財務諸表の非開示</a:t>
            </a:r>
          </a:p>
          <a:p>
            <a:pPr>
              <a:spcBef>
                <a:spcPct val="0"/>
              </a:spcBef>
            </a:pPr>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9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94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5BBB57-EF6B-4FA7-AFD9-41A37EB83F58}" type="slidenum">
              <a:rPr lang="ja-JP" altLang="en-US" smtClean="0">
                <a:ea typeface="ＭＳ Ｐゴシック" charset="-128"/>
              </a:rPr>
              <a:pPr/>
              <a:t>26</a:t>
            </a:fld>
            <a:endParaRPr lang="en-US" altLang="ja-JP"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dirty="0" smtClean="0"/>
          </a:p>
        </p:txBody>
      </p:sp>
      <p:sp>
        <p:nvSpPr>
          <p:cNvPr id="35844"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050FD6F-0F20-45D4-A5FE-F560DCC3C119}" type="slidenum">
              <a:rPr lang="ja-JP" altLang="en-US" sz="1200"/>
              <a:pPr algn="r"/>
              <a:t>2</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noFill/>
          <a:ln/>
        </p:spPr>
        <p:txBody>
          <a:bodyPr/>
          <a:lstStyle/>
          <a:p>
            <a:endParaRPr lang="ja-JP" altLang="en-US" smtClean="0"/>
          </a:p>
        </p:txBody>
      </p:sp>
      <p:sp>
        <p:nvSpPr>
          <p:cNvPr id="36868"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D825775-733D-4D34-A9FA-ECB77B465E4E}" type="slidenum">
              <a:rPr lang="ja-JP" altLang="en-US" sz="1200"/>
              <a:pPr algn="r"/>
              <a:t>3</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endParaRPr lang="ja-JP" altLang="en-US" dirty="0" smtClean="0"/>
          </a:p>
        </p:txBody>
      </p:sp>
      <p:sp>
        <p:nvSpPr>
          <p:cNvPr id="37892"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FE37A60-E4C4-42F4-8518-D3F4E18774E0}" type="slidenum">
              <a:rPr lang="ja-JP" altLang="en-US" sz="1200"/>
              <a:pPr algn="r"/>
              <a:t>4</a:t>
            </a:fld>
            <a:endParaRPr lang="en-US" altLang="ja-JP"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smtClean="0"/>
          </a:p>
        </p:txBody>
      </p:sp>
      <p:sp>
        <p:nvSpPr>
          <p:cNvPr id="38916"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7293465-AC2E-4F67-82F1-8842B3F1B9C2}" type="slidenum">
              <a:rPr lang="ja-JP" altLang="en-US" sz="1200"/>
              <a:pPr algn="r"/>
              <a:t>5</a:t>
            </a:fld>
            <a:endParaRPr lang="en-US" altLang="ja-JP"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ln/>
        </p:spPr>
      </p:sp>
      <p:sp>
        <p:nvSpPr>
          <p:cNvPr id="39939" name="ノート プレースホルダ 2"/>
          <p:cNvSpPr>
            <a:spLocks noGrp="1"/>
          </p:cNvSpPr>
          <p:nvPr>
            <p:ph type="body" idx="1"/>
          </p:nvPr>
        </p:nvSpPr>
        <p:spPr>
          <a:noFill/>
          <a:ln/>
        </p:spPr>
        <p:txBody>
          <a:bodyPr/>
          <a:lstStyle/>
          <a:p>
            <a:endParaRPr lang="ja-JP" altLang="en-US" smtClean="0"/>
          </a:p>
        </p:txBody>
      </p:sp>
      <p:sp>
        <p:nvSpPr>
          <p:cNvPr id="39940"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52861AC-0CE5-4235-BBF9-9E13CF969963}" type="slidenum">
              <a:rPr lang="ja-JP" altLang="en-US" sz="1200"/>
              <a:pPr algn="r"/>
              <a:t>6</a:t>
            </a:fld>
            <a:endParaRPr lang="en-US" altLang="ja-JP"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A5F86CED-CBB1-4F76-8590-FC2490EABA74}" type="slidenum">
              <a:rPr lang="en-US" altLang="ja-JP" smtClean="0"/>
              <a:pPr>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p:spPr>
        <p:txBody>
          <a:bodyPr/>
          <a:lstStyle/>
          <a:p>
            <a:endParaRPr lang="ja-JP" altLang="en-US" smtClean="0"/>
          </a:p>
        </p:txBody>
      </p:sp>
      <p:sp>
        <p:nvSpPr>
          <p:cNvPr id="40964" name="スライド番号プレースホルダ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DE69754-55F9-4F8E-9558-1716C6C8221F}" type="slidenum">
              <a:rPr lang="ja-JP" altLang="en-US" sz="1200"/>
              <a:pPr algn="r"/>
              <a:t>8</a:t>
            </a:fld>
            <a:endParaRPr lang="en-US" altLang="ja-JP"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CEF825BE-3F92-41E9-8A4F-27CB1A7CAFF5}" type="slidenum">
              <a:rPr lang="en-US" altLang="ja-JP" smtClean="0">
                <a:ea typeface="ＭＳ Ｐゴシック" charset="-128"/>
              </a:rPr>
              <a:pPr/>
              <a:t>11</a:t>
            </a:fld>
            <a:endParaRPr lang="en-US" altLang="ja-JP" smtClean="0">
              <a:ea typeface="ＭＳ Ｐゴシック" charset="-128"/>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73423EB8-E1B7-4F32-80A1-23D54079BA0E}" type="datetimeFigureOut">
              <a:rPr kumimoji="1" lang="ja-JP" altLang="en-US" smtClean="0"/>
              <a:pPr/>
              <a:t>2009/11/24</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3F4A6360-8D9B-45E1-8DAE-759748DF6FE0}"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38588"/>
            <a:ext cx="8229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2EF3B084-3803-4C42-ABE1-BFA35C166D0C}"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13"/>
          <p:cNvSpPr>
            <a:spLocks noGrp="1"/>
          </p:cNvSpPr>
          <p:nvPr>
            <p:ph type="dt" sz="half" idx="10"/>
          </p:nvPr>
        </p:nvSpPr>
        <p:spPr/>
        <p:txBody>
          <a:bodyPr/>
          <a:lstStyle>
            <a:lvl1pPr>
              <a:defRPr/>
            </a:lvl1pPr>
          </a:lstStyle>
          <a:p>
            <a:pPr>
              <a:defRPr/>
            </a:pPr>
            <a:endParaRPr lang="en-US" altLang="ja-JP"/>
          </a:p>
        </p:txBody>
      </p:sp>
      <p:sp>
        <p:nvSpPr>
          <p:cNvPr id="7"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 22"/>
          <p:cNvSpPr>
            <a:spLocks noGrp="1"/>
          </p:cNvSpPr>
          <p:nvPr>
            <p:ph type="sldNum" sz="quarter" idx="12"/>
          </p:nvPr>
        </p:nvSpPr>
        <p:spPr/>
        <p:txBody>
          <a:bodyPr/>
          <a:lstStyle>
            <a:lvl1pPr>
              <a:defRPr/>
            </a:lvl1pPr>
          </a:lstStyle>
          <a:p>
            <a:pPr>
              <a:defRPr/>
            </a:pPr>
            <a:fld id="{F893824C-6078-4CF2-B031-503482AA077D}"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73423EB8-E1B7-4F32-80A1-23D54079BA0E}" type="datetimeFigureOut">
              <a:rPr kumimoji="1" lang="ja-JP" altLang="en-US" smtClean="0"/>
              <a:pPr/>
              <a:t>2009/11/24</a:t>
            </a:fld>
            <a:endParaRPr kumimoji="1" lang="ja-JP" altLang="en-US"/>
          </a:p>
        </p:txBody>
      </p:sp>
      <p:sp>
        <p:nvSpPr>
          <p:cNvPr id="9" name="スライド番号プレースホルダ 8"/>
          <p:cNvSpPr>
            <a:spLocks noGrp="1"/>
          </p:cNvSpPr>
          <p:nvPr>
            <p:ph type="sldNum" sz="quarter" idx="15"/>
          </p:nvPr>
        </p:nvSpPr>
        <p:spPr/>
        <p:txBody>
          <a:bodyPr rtlCol="0"/>
          <a:lstStyle/>
          <a:p>
            <a:fld id="{3F4A6360-8D9B-45E1-8DAE-759748DF6FE0}" type="slidenum">
              <a:rPr kumimoji="1" lang="ja-JP" altLang="en-US"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38588"/>
            <a:ext cx="8229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2EF3B084-3803-4C42-ABE1-BFA35C166D0C}" type="slidenum">
              <a:rPr lang="en-US" altLang="ja-JP"/>
              <a:pPr>
                <a:defRPr/>
              </a:pPr>
              <a:t>&lt;#&gt;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13"/>
          <p:cNvSpPr>
            <a:spLocks noGrp="1"/>
          </p:cNvSpPr>
          <p:nvPr>
            <p:ph type="dt" sz="half" idx="10"/>
          </p:nvPr>
        </p:nvSpPr>
        <p:spPr/>
        <p:txBody>
          <a:bodyPr/>
          <a:lstStyle>
            <a:lvl1pPr>
              <a:defRPr/>
            </a:lvl1pPr>
          </a:lstStyle>
          <a:p>
            <a:pPr>
              <a:defRPr/>
            </a:pPr>
            <a:endParaRPr lang="en-US" altLang="ja-JP"/>
          </a:p>
        </p:txBody>
      </p:sp>
      <p:sp>
        <p:nvSpPr>
          <p:cNvPr id="7"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 22"/>
          <p:cNvSpPr>
            <a:spLocks noGrp="1"/>
          </p:cNvSpPr>
          <p:nvPr>
            <p:ph type="sldNum" sz="quarter" idx="12"/>
          </p:nvPr>
        </p:nvSpPr>
        <p:spPr/>
        <p:txBody>
          <a:bodyPr/>
          <a:lstStyle>
            <a:lvl1pPr>
              <a:defRPr/>
            </a:lvl1pPr>
          </a:lstStyle>
          <a:p>
            <a:pPr>
              <a:defRPr/>
            </a:pPr>
            <a:fld id="{F893824C-6078-4CF2-B031-503482AA077D}" type="slidenum">
              <a:rPr lang="en-US" altLang="ja-JP"/>
              <a:pPr>
                <a:defRPr/>
              </a:pPr>
              <a:t>&lt;#&gt;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7764621" y="1174097"/>
            <a:ext cx="2286000" cy="381000"/>
          </a:xfrm>
        </p:spPr>
        <p:txBody>
          <a:bodyPr/>
          <a:lstStyle/>
          <a:p>
            <a:fld id="{73423EB8-E1B7-4F32-80A1-23D54079BA0E}" type="datetimeFigureOut">
              <a:rPr kumimoji="1" lang="ja-JP" altLang="en-US" smtClean="0"/>
              <a:pPr/>
              <a:t>2009/11/24</a:t>
            </a:fld>
            <a:endParaRPr kumimoji="1" lang="ja-JP" altLang="en-US"/>
          </a:p>
        </p:txBody>
      </p:sp>
      <p:sp>
        <p:nvSpPr>
          <p:cNvPr id="17" name="フッター プレースホルダ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1325544" y="4928702"/>
            <a:ext cx="609600" cy="517524"/>
          </a:xfrm>
        </p:spPr>
        <p:txBody>
          <a:bodyPr/>
          <a:lstStyle/>
          <a:p>
            <a:fld id="{3F4A6360-8D9B-45E1-8DAE-759748DF6FE0}" type="slidenum">
              <a:rPr kumimoji="1" lang="ja-JP" altLang="en-US"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457200" y="1600200"/>
            <a:ext cx="7467600" cy="487375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73423EB8-E1B7-4F32-80A1-23D54079BA0E}" type="datetimeFigureOut">
              <a:rPr kumimoji="1" lang="ja-JP" altLang="en-US" smtClean="0"/>
              <a:pPr/>
              <a:t>2009/11/24</a:t>
            </a:fld>
            <a:endParaRPr kumimoji="1" lang="ja-JP" altLang="en-US"/>
          </a:p>
        </p:txBody>
      </p:sp>
      <p:sp>
        <p:nvSpPr>
          <p:cNvPr id="9" name="スライド番号プレースホルダ 8"/>
          <p:cNvSpPr>
            <a:spLocks noGrp="1"/>
          </p:cNvSpPr>
          <p:nvPr>
            <p:ph type="sldNum" sz="quarter" idx="15"/>
          </p:nvPr>
        </p:nvSpPr>
        <p:spPr/>
        <p:txBody>
          <a:bodyPr rtlCol="0"/>
          <a:lstStyle/>
          <a:p>
            <a:fld id="{3F4A6360-8D9B-45E1-8DAE-759748DF6FE0}" type="slidenum">
              <a:rPr kumimoji="1" lang="ja-JP" altLang="en-US"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3F4A6360-8D9B-45E1-8DAE-759748DF6FE0}"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7763256" y="1170432"/>
            <a:ext cx="2286000" cy="381000"/>
          </a:xfrm>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340616" y="4928702"/>
            <a:ext cx="609600" cy="517524"/>
          </a:xfrm>
        </p:spPr>
        <p:txBody>
          <a:bodyPr/>
          <a:lstStyle/>
          <a:p>
            <a:fld id="{3F4A6360-8D9B-45E1-8DAE-759748DF6FE0}" type="slidenum">
              <a:rPr kumimoji="1" lang="ja-JP" altLang="en-US" smtClean="0"/>
              <a:pPr/>
              <a:t>&lt;#&gt;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73423EB8-E1B7-4F32-80A1-23D54079BA0E}" type="datetimeFigureOut">
              <a:rPr kumimoji="1" lang="ja-JP" altLang="en-US" smtClean="0"/>
              <a:pPr/>
              <a:t>2009/11/24</a:t>
            </a:fld>
            <a:endParaRPr kumimoji="1" lang="ja-JP" altLang="en-US"/>
          </a:p>
        </p:txBody>
      </p:sp>
      <p:sp>
        <p:nvSpPr>
          <p:cNvPr id="7" name="スライド番号プレースホルダ 6"/>
          <p:cNvSpPr>
            <a:spLocks noGrp="1"/>
          </p:cNvSpPr>
          <p:nvPr>
            <p:ph type="sldNum" sz="quarter" idx="11"/>
          </p:nvPr>
        </p:nvSpPr>
        <p:spPr/>
        <p:txBody>
          <a:bodyPr rtlCol="0"/>
          <a:lstStyle/>
          <a:p>
            <a:fld id="{3F4A6360-8D9B-45E1-8DAE-759748DF6FE0}" type="slidenum">
              <a:rPr kumimoji="1" lang="ja-JP" altLang="en-US"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73423EB8-E1B7-4F32-80A1-23D54079BA0E}" type="datetimeFigureOut">
              <a:rPr kumimoji="1" lang="ja-JP" altLang="en-US" smtClean="0"/>
              <a:pPr/>
              <a:t>2009/11/24</a:t>
            </a:fld>
            <a:endParaRPr kumimoji="1" lang="ja-JP" altLang="en-US"/>
          </a:p>
        </p:txBody>
      </p:sp>
      <p:sp>
        <p:nvSpPr>
          <p:cNvPr id="22" name="スライド番号プレースホルダ 21"/>
          <p:cNvSpPr>
            <a:spLocks noGrp="1"/>
          </p:cNvSpPr>
          <p:nvPr>
            <p:ph type="sldNum" sz="quarter" idx="15"/>
          </p:nvPr>
        </p:nvSpPr>
        <p:spPr/>
        <p:txBody>
          <a:bodyPr rtlCol="0"/>
          <a:lstStyle/>
          <a:p>
            <a:fld id="{3F4A6360-8D9B-45E1-8DAE-759748DF6FE0}" type="slidenum">
              <a:rPr kumimoji="1" lang="ja-JP" altLang="en-US" smtClean="0"/>
              <a:pPr/>
              <a:t>&lt;#&gt;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73423EB8-E1B7-4F32-80A1-23D54079BA0E}" type="datetimeFigureOut">
              <a:rPr kumimoji="1" lang="ja-JP" altLang="en-US" smtClean="0"/>
              <a:pPr/>
              <a:t>2009/11/24</a:t>
            </a:fld>
            <a:endParaRPr kumimoji="1" lang="ja-JP" altLang="en-US"/>
          </a:p>
        </p:txBody>
      </p:sp>
      <p:sp>
        <p:nvSpPr>
          <p:cNvPr id="18" name="スライド番号プレースホルダ 17"/>
          <p:cNvSpPr>
            <a:spLocks noGrp="1"/>
          </p:cNvSpPr>
          <p:nvPr>
            <p:ph type="sldNum" sz="quarter" idx="11"/>
          </p:nvPr>
        </p:nvSpPr>
        <p:spPr/>
        <p:txBody>
          <a:bodyPr rtlCol="0"/>
          <a:lstStyle/>
          <a:p>
            <a:fld id="{3F4A6360-8D9B-45E1-8DAE-759748DF6FE0}" type="slidenum">
              <a:rPr kumimoji="1" lang="ja-JP" altLang="en-US" smtClean="0"/>
              <a:pPr/>
              <a:t>&lt;#&gt;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38588"/>
            <a:ext cx="8229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13"/>
          <p:cNvSpPr>
            <a:spLocks noGrp="1"/>
          </p:cNvSpPr>
          <p:nvPr>
            <p:ph type="dt" sz="half" idx="10"/>
          </p:nvPr>
        </p:nvSpPr>
        <p:spPr/>
        <p:txBody>
          <a:bodyPr/>
          <a:lstStyle>
            <a:lvl1pPr>
              <a:defRPr/>
            </a:lvl1pPr>
          </a:lstStyle>
          <a:p>
            <a:pPr>
              <a:defRPr/>
            </a:pPr>
            <a:endParaRPr lang="en-US" altLang="ja-JP"/>
          </a:p>
        </p:txBody>
      </p:sp>
      <p:sp>
        <p:nvSpPr>
          <p:cNvPr id="6"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22"/>
          <p:cNvSpPr>
            <a:spLocks noGrp="1"/>
          </p:cNvSpPr>
          <p:nvPr>
            <p:ph type="sldNum" sz="quarter" idx="12"/>
          </p:nvPr>
        </p:nvSpPr>
        <p:spPr/>
        <p:txBody>
          <a:bodyPr/>
          <a:lstStyle>
            <a:lvl1pPr>
              <a:defRPr/>
            </a:lvl1pPr>
          </a:lstStyle>
          <a:p>
            <a:pPr>
              <a:defRPr/>
            </a:pPr>
            <a:fld id="{2EF3B084-3803-4C42-ABE1-BFA35C166D0C}" type="slidenum">
              <a:rPr lang="en-US" altLang="ja-JP"/>
              <a:pPr>
                <a:defRPr/>
              </a:pPr>
              <a:t>&lt;#&gt;</a:t>
            </a:fld>
            <a:endParaRPr lang="en-US" altLang="ja-JP"/>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13"/>
          <p:cNvSpPr>
            <a:spLocks noGrp="1"/>
          </p:cNvSpPr>
          <p:nvPr>
            <p:ph type="dt" sz="half" idx="10"/>
          </p:nvPr>
        </p:nvSpPr>
        <p:spPr/>
        <p:txBody>
          <a:bodyPr/>
          <a:lstStyle>
            <a:lvl1pPr>
              <a:defRPr/>
            </a:lvl1pPr>
          </a:lstStyle>
          <a:p>
            <a:pPr>
              <a:defRPr/>
            </a:pPr>
            <a:endParaRPr lang="en-US" altLang="ja-JP"/>
          </a:p>
        </p:txBody>
      </p:sp>
      <p:sp>
        <p:nvSpPr>
          <p:cNvPr id="7" name="フッター プレースホルダ 2"/>
          <p:cNvSpPr>
            <a:spLocks noGrp="1"/>
          </p:cNvSpPr>
          <p:nvPr>
            <p:ph type="ftr" sz="quarter" idx="11"/>
          </p:nvPr>
        </p:nvSpPr>
        <p:spPr/>
        <p:txBody>
          <a:bodyPr/>
          <a:lstStyle>
            <a:lvl1pPr>
              <a:defRPr/>
            </a:lvl1pPr>
          </a:lstStyle>
          <a:p>
            <a:pPr>
              <a:defRPr/>
            </a:pPr>
            <a:endParaRPr lang="en-US" altLang="ja-JP"/>
          </a:p>
        </p:txBody>
      </p:sp>
      <p:sp>
        <p:nvSpPr>
          <p:cNvPr id="8" name="スライド番号プレースホルダ 22"/>
          <p:cNvSpPr>
            <a:spLocks noGrp="1"/>
          </p:cNvSpPr>
          <p:nvPr>
            <p:ph type="sldNum" sz="quarter" idx="12"/>
          </p:nvPr>
        </p:nvSpPr>
        <p:spPr/>
        <p:txBody>
          <a:bodyPr/>
          <a:lstStyle>
            <a:lvl1pPr>
              <a:defRPr/>
            </a:lvl1pPr>
          </a:lstStyle>
          <a:p>
            <a:pPr>
              <a:defRPr/>
            </a:pPr>
            <a:fld id="{F893824C-6078-4CF2-B031-503482AA077D}"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270248" y="1600200"/>
            <a:ext cx="365760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371975" y="2362200"/>
            <a:ext cx="3657600" cy="3886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73423EB8-E1B7-4F32-80A1-23D54079BA0E}" type="datetimeFigureOut">
              <a:rPr kumimoji="1" lang="ja-JP" altLang="en-US" smtClean="0"/>
              <a:pPr/>
              <a:t>2009/11/24</a:t>
            </a:fld>
            <a:endParaRPr kumimoji="1" lang="ja-JP" altLang="en-US"/>
          </a:p>
        </p:txBody>
      </p:sp>
      <p:sp>
        <p:nvSpPr>
          <p:cNvPr id="7" name="スライド番号プレースホルダ 6"/>
          <p:cNvSpPr>
            <a:spLocks noGrp="1"/>
          </p:cNvSpPr>
          <p:nvPr>
            <p:ph type="sldNum" sz="quarter" idx="11"/>
          </p:nvPr>
        </p:nvSpPr>
        <p:spPr/>
        <p:txBody>
          <a:bodyPr rtlCol="0"/>
          <a:lstStyle/>
          <a:p>
            <a:fld id="{3F4A6360-8D9B-45E1-8DAE-759748DF6FE0}" type="slidenum">
              <a:rPr kumimoji="1" lang="ja-JP" altLang="en-US"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3423EB8-E1B7-4F32-80A1-23D54079BA0E}" type="datetimeFigureOut">
              <a:rPr kumimoji="1" lang="ja-JP" altLang="en-US" smtClean="0"/>
              <a:pPr/>
              <a:t>2009/11/24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F4A6360-8D9B-45E1-8DAE-759748DF6FE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304800" y="274320"/>
            <a:ext cx="5638800" cy="6327648"/>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73423EB8-E1B7-4F32-80A1-23D54079BA0E}" type="datetimeFigureOut">
              <a:rPr kumimoji="1" lang="ja-JP" altLang="en-US" smtClean="0"/>
              <a:pPr/>
              <a:t>2009/11/24</a:t>
            </a:fld>
            <a:endParaRPr kumimoji="1" lang="ja-JP" altLang="en-US"/>
          </a:p>
        </p:txBody>
      </p:sp>
      <p:sp>
        <p:nvSpPr>
          <p:cNvPr id="22" name="スライド番号プレースホルダ 21"/>
          <p:cNvSpPr>
            <a:spLocks noGrp="1"/>
          </p:cNvSpPr>
          <p:nvPr>
            <p:ph type="sldNum" sz="quarter" idx="15"/>
          </p:nvPr>
        </p:nvSpPr>
        <p:spPr/>
        <p:txBody>
          <a:bodyPr rtlCol="0"/>
          <a:lstStyle/>
          <a:p>
            <a:fld id="{3F4A6360-8D9B-45E1-8DAE-759748DF6FE0}" type="slidenum">
              <a:rPr kumimoji="1" lang="ja-JP" altLang="en-US" smtClean="0"/>
              <a:pPr/>
              <a:t>&lt;#&gt;</a:t>
            </a:fld>
            <a:endParaRPr kumimoji="1" lang="ja-JP" altLang="en-US"/>
          </a:p>
        </p:txBody>
      </p:sp>
      <p:sp>
        <p:nvSpPr>
          <p:cNvPr id="23" name="フッター プレースホルダ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73423EB8-E1B7-4F32-80A1-23D54079BA0E}" type="datetimeFigureOut">
              <a:rPr kumimoji="1" lang="ja-JP" altLang="en-US" smtClean="0"/>
              <a:pPr/>
              <a:t>2009/11/24</a:t>
            </a:fld>
            <a:endParaRPr kumimoji="1" lang="ja-JP" altLang="en-US"/>
          </a:p>
        </p:txBody>
      </p:sp>
      <p:sp>
        <p:nvSpPr>
          <p:cNvPr id="18" name="スライド番号プレースホルダ 17"/>
          <p:cNvSpPr>
            <a:spLocks noGrp="1"/>
          </p:cNvSpPr>
          <p:nvPr>
            <p:ph type="sldNum" sz="quarter" idx="11"/>
          </p:nvPr>
        </p:nvSpPr>
        <p:spPr/>
        <p:txBody>
          <a:bodyPr rtlCol="0"/>
          <a:lstStyle/>
          <a:p>
            <a:fld id="{3F4A6360-8D9B-45E1-8DAE-759748DF6FE0}" type="slidenum">
              <a:rPr kumimoji="1" lang="ja-JP" altLang="en-US" smtClean="0"/>
              <a:pPr/>
              <a:t>&lt;#&gt;</a:t>
            </a:fld>
            <a:endParaRPr kumimoji="1" lang="ja-JP" altLang="en-US"/>
          </a:p>
        </p:txBody>
      </p:sp>
      <p:sp>
        <p:nvSpPr>
          <p:cNvPr id="21" name="フッター プレースホルダ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3423EB8-E1B7-4F32-80A1-23D54079BA0E}" type="datetimeFigureOut">
              <a:rPr kumimoji="1" lang="ja-JP" altLang="en-US" smtClean="0"/>
              <a:pPr/>
              <a:t>2009/11/24</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F4A6360-8D9B-45E1-8DAE-759748DF6FE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6" r:id="rId12"/>
    <p:sldLayoutId id="2147483687" r:id="rId13"/>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23EB8-E1B7-4F32-80A1-23D54079BA0E}" type="datetimeFigureOut">
              <a:rPr kumimoji="1" lang="ja-JP" altLang="en-US" smtClean="0"/>
              <a:pPr/>
              <a:t>2009/11/24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A6360-8D9B-45E1-8DAE-759748DF6FE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3423EB8-E1B7-4F32-80A1-23D54079BA0E}" type="datetimeFigureOut">
              <a:rPr kumimoji="1" lang="ja-JP" altLang="en-US" smtClean="0"/>
              <a:pPr/>
              <a:t>2009/11/24</a:t>
            </a:fld>
            <a:endParaRPr kumimoji="1" lang="ja-JP" altLang="en-US"/>
          </a:p>
        </p:txBody>
      </p:sp>
      <p:sp>
        <p:nvSpPr>
          <p:cNvPr id="3" name="フッター プレースホル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F4A6360-8D9B-45E1-8DAE-759748DF6FE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Layout" Target="../slideLayouts/slideLayout27.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tags" Target="../tags/tag8.x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28.xml"/><Relationship Id="rId1" Type="http://schemas.openxmlformats.org/officeDocument/2006/relationships/tags" Target="../tags/tag9.x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notesSlide" Target="../notesSlides/notesSlide10.xml"/><Relationship Id="rId7" Type="http://schemas.openxmlformats.org/officeDocument/2006/relationships/image" Target="../media/image26.wmf"/><Relationship Id="rId2" Type="http://schemas.openxmlformats.org/officeDocument/2006/relationships/slideLayout" Target="../slideLayouts/slideLayout33.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8.xml"/><Relationship Id="rId1" Type="http://schemas.openxmlformats.org/officeDocument/2006/relationships/tags" Target="../tags/tag11.xml"/><Relationship Id="rId5" Type="http://schemas.openxmlformats.org/officeDocument/2006/relationships/slide" Target="slide14.xml"/><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33.xml"/><Relationship Id="rId1" Type="http://schemas.openxmlformats.org/officeDocument/2006/relationships/tags" Target="../tags/tag14.xml"/><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7.xml"/><Relationship Id="rId1" Type="http://schemas.openxmlformats.org/officeDocument/2006/relationships/tags" Target="../tags/tag15.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33.xml"/><Relationship Id="rId1" Type="http://schemas.openxmlformats.org/officeDocument/2006/relationships/tags" Target="../tags/tag17.xml"/><Relationship Id="rId5" Type="http://schemas.openxmlformats.org/officeDocument/2006/relationships/image" Target="../media/image34.jpeg"/><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slideLayout" Target="../slideLayouts/slideLayout27.xml"/><Relationship Id="rId1" Type="http://schemas.openxmlformats.org/officeDocument/2006/relationships/tags" Target="../tags/tag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 Id="rId9" Type="http://schemas.openxmlformats.org/officeDocument/2006/relationships/image" Target="../media/image41.gif"/></Relationships>
</file>

<file path=ppt/slides/_rels/slide2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slideLayout" Target="../slideLayouts/slideLayout33.xml"/><Relationship Id="rId1" Type="http://schemas.openxmlformats.org/officeDocument/2006/relationships/tags" Target="../tags/tag19.xml"/><Relationship Id="rId4" Type="http://schemas.openxmlformats.org/officeDocument/2006/relationships/image" Target="../media/image43.gif"/></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28.xml"/><Relationship Id="rId1" Type="http://schemas.openxmlformats.org/officeDocument/2006/relationships/tags" Target="../tags/tag20.xml"/><Relationship Id="rId4" Type="http://schemas.openxmlformats.org/officeDocument/2006/relationships/image" Target="../media/image44.gif"/></Relationships>
</file>

<file path=ppt/slides/_rels/slide2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33.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3.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27.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ctrTitle"/>
          </p:nvPr>
        </p:nvSpPr>
        <p:spPr bwMode="auto">
          <a:xfrm rot="20700000">
            <a:off x="66675" y="3040063"/>
            <a:ext cx="3184525" cy="931862"/>
          </a:xfrm>
        </p:spPr>
        <p:txBody>
          <a:bodyPr wrap="square" lIns="91440" tIns="45720" rIns="91440" bIns="45720" numCol="1" anchorCtr="0" compatLnSpc="1">
            <a:prstTxWarp prst="textNoShape">
              <a:avLst/>
            </a:prstTxWarp>
            <a:normAutofit fontScale="90000"/>
          </a:bodyPr>
          <a:lstStyle/>
          <a:p>
            <a:pPr eaLnBrk="1" hangingPunct="1">
              <a:defRPr/>
            </a:pPr>
            <a:r>
              <a:rPr lang="ja-JP" altLang="en-US" sz="4800" b="1" cap="none" smtClean="0">
                <a:ea typeface="ＭＳ Ｐゴシック" pitchFamily="50" charset="-128"/>
              </a:rPr>
              <a:t>　</a:t>
            </a:r>
            <a:r>
              <a:rPr lang="en-US" altLang="ja-JP" sz="4800" b="1" cap="none" smtClean="0">
                <a:ea typeface="ＭＳ Ｐゴシック" pitchFamily="50" charset="-128"/>
              </a:rPr>
              <a:t/>
            </a:r>
            <a:br>
              <a:rPr lang="en-US" altLang="ja-JP" sz="4800" b="1" cap="none" smtClean="0">
                <a:ea typeface="ＭＳ Ｐゴシック" pitchFamily="50" charset="-128"/>
              </a:rPr>
            </a:br>
            <a:r>
              <a:rPr lang="en-US" altLang="ja-JP" sz="4800" b="1" cap="none" smtClean="0">
                <a:ea typeface="ＭＳ Ｐゴシック" pitchFamily="50" charset="-128"/>
              </a:rPr>
              <a:t/>
            </a:r>
            <a:br>
              <a:rPr lang="en-US" altLang="ja-JP" sz="4800" b="1" cap="none" smtClean="0">
                <a:ea typeface="ＭＳ Ｐゴシック" pitchFamily="50" charset="-128"/>
              </a:rPr>
            </a:br>
            <a:r>
              <a:rPr lang="en-US" altLang="ja-JP" sz="4800" b="1" cap="none" smtClean="0">
                <a:ea typeface="ＭＳ Ｐゴシック" pitchFamily="50" charset="-128"/>
              </a:rPr>
              <a:t/>
            </a:r>
            <a:br>
              <a:rPr lang="en-US" altLang="ja-JP" sz="4800" b="1" cap="none" smtClean="0">
                <a:ea typeface="ＭＳ Ｐゴシック" pitchFamily="50" charset="-128"/>
              </a:rPr>
            </a:br>
            <a:r>
              <a:rPr lang="en-US" altLang="ja-JP" sz="4800" b="1" cap="none" smtClean="0">
                <a:ea typeface="ＭＳ Ｐゴシック" pitchFamily="50" charset="-128"/>
              </a:rPr>
              <a:t/>
            </a:r>
            <a:br>
              <a:rPr lang="en-US" altLang="ja-JP" sz="4800" b="1" cap="none" smtClean="0">
                <a:ea typeface="ＭＳ Ｐゴシック" pitchFamily="50" charset="-128"/>
              </a:rPr>
            </a:br>
            <a:r>
              <a:rPr lang="ja-JP" altLang="en-US" sz="5400" b="1" cap="none" smtClean="0">
                <a:latin typeface="HGP創英角ﾎﾟｯﾌﾟ体" pitchFamily="50" charset="-128"/>
                <a:ea typeface="HGP創英角ﾎﾟｯﾌﾟ体" pitchFamily="50" charset="-128"/>
              </a:rPr>
              <a:t>坂本ゼミ</a:t>
            </a:r>
            <a:r>
              <a:rPr lang="en-US" altLang="ja-JP" sz="4800" b="1" cap="none" smtClean="0">
                <a:ea typeface="ＭＳ Ｐゴシック" pitchFamily="50" charset="-128"/>
              </a:rPr>
              <a:t/>
            </a:r>
            <a:br>
              <a:rPr lang="en-US" altLang="ja-JP" sz="4800" b="1" cap="none" smtClean="0">
                <a:ea typeface="ＭＳ Ｐゴシック" pitchFamily="50" charset="-128"/>
              </a:rPr>
            </a:br>
            <a:r>
              <a:rPr lang="ja-JP" altLang="en-US" sz="4800" b="1" cap="none" smtClean="0">
                <a:ea typeface="ＭＳ Ｐゴシック" pitchFamily="50" charset="-128"/>
              </a:rPr>
              <a:t>　　　　</a:t>
            </a:r>
          </a:p>
        </p:txBody>
      </p:sp>
      <p:sp>
        <p:nvSpPr>
          <p:cNvPr id="3" name="サブタイトル 2"/>
          <p:cNvSpPr>
            <a:spLocks noGrp="1"/>
          </p:cNvSpPr>
          <p:nvPr>
            <p:ph type="subTitle" idx="1"/>
          </p:nvPr>
        </p:nvSpPr>
        <p:spPr>
          <a:xfrm>
            <a:off x="0" y="714356"/>
            <a:ext cx="8786874" cy="1752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eaLnBrk="1" fontAlgn="auto" hangingPunct="1">
              <a:spcAft>
                <a:spcPts val="0"/>
              </a:spcAft>
              <a:buFont typeface="Wingdings"/>
              <a:buNone/>
              <a:defRPr/>
            </a:pPr>
            <a:r>
              <a:rPr lang="ja-JP"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GS創英角ﾎﾟｯﾌﾟ体" pitchFamily="50" charset="-128"/>
                <a:ea typeface="HGS創英角ﾎﾟｯﾌﾟ体" pitchFamily="50" charset="-128"/>
              </a:rPr>
              <a:t>会計基準の国際的統合化と税務</a:t>
            </a:r>
            <a:endParaRPr lang="en-US" altLang="ja-JP"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HGS創英角ﾎﾟｯﾌﾟ体" pitchFamily="50" charset="-128"/>
              <a:ea typeface="HGS創英角ﾎﾟｯﾌﾟ体" pitchFamily="50" charset="-128"/>
            </a:endParaRPr>
          </a:p>
          <a:p>
            <a:pPr marL="0" indent="0" eaLnBrk="1" fontAlgn="auto" hangingPunct="1">
              <a:spcAft>
                <a:spcPts val="0"/>
              </a:spcAft>
              <a:buFont typeface="Wingdings"/>
              <a:buNone/>
              <a:defRPr/>
            </a:pPr>
            <a:endParaRPr lang="en-US" altLang="ja-JP" sz="1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テキスト ボックス 3"/>
          <p:cNvSpPr txBox="1"/>
          <p:nvPr/>
        </p:nvSpPr>
        <p:spPr>
          <a:xfrm rot="20700000">
            <a:off x="1935234" y="3321504"/>
            <a:ext cx="3778048" cy="1461939"/>
          </a:xfrm>
          <a:prstGeom prst="rect">
            <a:avLst/>
          </a:prstGeom>
          <a:noFill/>
        </p:spPr>
        <p:txBody>
          <a:bodyPr>
            <a:spAutoFit/>
          </a:bodyPr>
          <a:lstStyle/>
          <a:p>
            <a:pPr>
              <a:defRPr/>
            </a:pPr>
            <a:r>
              <a:rPr lang="ja-JP" altLang="en-US" dirty="0">
                <a:latin typeface="Arial" pitchFamily="34" charset="0"/>
              </a:rPr>
              <a:t>　</a:t>
            </a:r>
            <a:r>
              <a:rPr lang="ja-JP" altLang="en-US" sz="48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オープンゼミ</a:t>
            </a:r>
            <a:r>
              <a:rPr lang="en-US" altLang="ja-JP" sz="41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
            </a:r>
            <a:br>
              <a:rPr lang="en-US" altLang="ja-JP" sz="41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br>
            <a:r>
              <a:rPr lang="ja-JP" altLang="en-US" sz="41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　　　　　　　　　</a:t>
            </a:r>
          </a:p>
        </p:txBody>
      </p:sp>
      <p:sp>
        <p:nvSpPr>
          <p:cNvPr id="5" name="テキスト ボックス 4"/>
          <p:cNvSpPr txBox="1"/>
          <p:nvPr/>
        </p:nvSpPr>
        <p:spPr>
          <a:xfrm rot="20700000">
            <a:off x="4332502" y="3391192"/>
            <a:ext cx="4882772" cy="1569660"/>
          </a:xfrm>
          <a:prstGeom prst="rect">
            <a:avLst/>
          </a:prstGeom>
          <a:noFill/>
        </p:spPr>
        <p:txBody>
          <a:bodyPr>
            <a:spAutoFit/>
          </a:bodyPr>
          <a:lstStyle/>
          <a:p>
            <a:pPr>
              <a:defRPr/>
            </a:pPr>
            <a:r>
              <a:rPr lang="en-US" altLang="ja-JP" sz="4800" dirty="0">
                <a:latin typeface="Arial" pitchFamily="34" charset="0"/>
              </a:rPr>
              <a:t/>
            </a:r>
            <a:br>
              <a:rPr lang="en-US" altLang="ja-JP" sz="4800" dirty="0">
                <a:latin typeface="Arial" pitchFamily="34" charset="0"/>
              </a:rPr>
            </a:br>
            <a:r>
              <a:rPr lang="ja-JP" altLang="en-US" sz="4800" b="1" cap="all"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はじまるよ～♪</a:t>
            </a:r>
          </a:p>
        </p:txBody>
      </p:sp>
      <p:pic>
        <p:nvPicPr>
          <p:cNvPr id="8198" name="Picture 2" descr="C:\Users\07bc139k\AppData\Local\Microsoft\Internet Explorer\Temporary Internet Files\Content.IE5\AYCAQFTV\MCj04272610000[1].wmf"/>
          <p:cNvPicPr>
            <a:picLocks noChangeAspect="1" noChangeArrowheads="1"/>
          </p:cNvPicPr>
          <p:nvPr/>
        </p:nvPicPr>
        <p:blipFill>
          <a:blip r:embed="rId3" cstate="print"/>
          <a:srcRect/>
          <a:stretch>
            <a:fillRect/>
          </a:stretch>
        </p:blipFill>
        <p:spPr bwMode="auto">
          <a:xfrm>
            <a:off x="2500313" y="4929188"/>
            <a:ext cx="1655762" cy="1628775"/>
          </a:xfrm>
          <a:prstGeom prst="rect">
            <a:avLst/>
          </a:prstGeom>
          <a:noFill/>
          <a:ln w="9525">
            <a:noFill/>
            <a:miter lim="800000"/>
            <a:headEnd/>
            <a:tailEnd/>
          </a:ln>
        </p:spPr>
      </p:pic>
    </p:spTree>
  </p:cSld>
  <p:clrMapOvr>
    <a:masterClrMapping/>
  </p:clrMapOvr>
  <p:transition advTm="889">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円/楕円 10"/>
          <p:cNvSpPr/>
          <p:nvPr/>
        </p:nvSpPr>
        <p:spPr>
          <a:xfrm>
            <a:off x="0" y="1571625"/>
            <a:ext cx="4786313" cy="2428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 name="正方形/長方形 4"/>
          <p:cNvSpPr/>
          <p:nvPr/>
        </p:nvSpPr>
        <p:spPr>
          <a:xfrm>
            <a:off x="785813" y="2000250"/>
            <a:ext cx="3286125" cy="1643063"/>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4400" dirty="0" smtClean="0">
                <a:solidFill>
                  <a:schemeClr val="tx1"/>
                </a:solidFill>
                <a:latin typeface="HGS創英角ﾎﾟｯﾌﾟ体" pitchFamily="50" charset="-128"/>
                <a:ea typeface="HGS創英角ﾎﾟｯﾌﾟ体" pitchFamily="50" charset="-128"/>
              </a:rPr>
              <a:t>　任意</a:t>
            </a:r>
            <a:r>
              <a:rPr lang="ja-JP" altLang="en-US" sz="4400" dirty="0">
                <a:solidFill>
                  <a:schemeClr val="tx1"/>
                </a:solidFill>
                <a:latin typeface="HGS創英角ﾎﾟｯﾌﾟ体" pitchFamily="50" charset="-128"/>
                <a:ea typeface="HGS創英角ﾎﾟｯﾌﾟ体" pitchFamily="50" charset="-128"/>
              </a:rPr>
              <a:t>適用</a:t>
            </a:r>
          </a:p>
        </p:txBody>
      </p:sp>
      <p:sp>
        <p:nvSpPr>
          <p:cNvPr id="6" name="正方形/長方形 5"/>
          <p:cNvSpPr/>
          <p:nvPr/>
        </p:nvSpPr>
        <p:spPr>
          <a:xfrm>
            <a:off x="5000625" y="1928813"/>
            <a:ext cx="3143250" cy="164306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4400" dirty="0" smtClean="0">
                <a:solidFill>
                  <a:schemeClr val="tx1"/>
                </a:solidFill>
                <a:latin typeface="HGS創英角ﾎﾟｯﾌﾟ体" pitchFamily="50" charset="-128"/>
                <a:ea typeface="HGS創英角ﾎﾟｯﾌﾟ体" pitchFamily="50" charset="-128"/>
              </a:rPr>
              <a:t>　強制</a:t>
            </a:r>
            <a:r>
              <a:rPr lang="ja-JP" altLang="en-US" sz="4400" dirty="0">
                <a:solidFill>
                  <a:schemeClr val="tx1"/>
                </a:solidFill>
                <a:latin typeface="HGS創英角ﾎﾟｯﾌﾟ体" pitchFamily="50" charset="-128"/>
                <a:ea typeface="HGS創英角ﾎﾟｯﾌﾟ体" pitchFamily="50" charset="-128"/>
              </a:rPr>
              <a:t>適用</a:t>
            </a:r>
          </a:p>
        </p:txBody>
      </p:sp>
      <p:sp>
        <p:nvSpPr>
          <p:cNvPr id="7" name="下矢印 6"/>
          <p:cNvSpPr/>
          <p:nvPr/>
        </p:nvSpPr>
        <p:spPr>
          <a:xfrm>
            <a:off x="1785938" y="3714750"/>
            <a:ext cx="928687" cy="1357313"/>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 name="テキスト ボックス 7"/>
          <p:cNvSpPr txBox="1">
            <a:spLocks noChangeArrowheads="1"/>
          </p:cNvSpPr>
          <p:nvPr/>
        </p:nvSpPr>
        <p:spPr bwMode="auto">
          <a:xfrm>
            <a:off x="214313" y="5000625"/>
            <a:ext cx="5000625" cy="830263"/>
          </a:xfrm>
          <a:prstGeom prst="rect">
            <a:avLst/>
          </a:prstGeom>
          <a:noFill/>
          <a:ln w="9525">
            <a:noFill/>
            <a:miter lim="800000"/>
            <a:headEnd/>
            <a:tailEnd/>
          </a:ln>
        </p:spPr>
        <p:txBody>
          <a:bodyPr>
            <a:spAutoFit/>
          </a:bodyPr>
          <a:lstStyle/>
          <a:p>
            <a:r>
              <a:rPr lang="en-US" altLang="ja-JP" sz="4800">
                <a:latin typeface="HGS創英角ﾎﾟｯﾌﾟ体" pitchFamily="50" charset="-128"/>
                <a:ea typeface="HGS創英角ﾎﾟｯﾌﾟ体" pitchFamily="50" charset="-128"/>
              </a:rPr>
              <a:t>IFRS or </a:t>
            </a:r>
            <a:r>
              <a:rPr lang="ja-JP" altLang="en-US" sz="4800">
                <a:latin typeface="HGS創英角ﾎﾟｯﾌﾟ体" pitchFamily="50" charset="-128"/>
                <a:ea typeface="HGS創英角ﾎﾟｯﾌﾟ体" pitchFamily="50" charset="-128"/>
              </a:rPr>
              <a:t>日本基準</a:t>
            </a:r>
          </a:p>
        </p:txBody>
      </p:sp>
      <p:sp>
        <p:nvSpPr>
          <p:cNvPr id="9" name="下矢印 8"/>
          <p:cNvSpPr/>
          <p:nvPr/>
        </p:nvSpPr>
        <p:spPr>
          <a:xfrm>
            <a:off x="6143625" y="3643313"/>
            <a:ext cx="928688" cy="142875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 name="テキスト ボックス 9"/>
          <p:cNvSpPr txBox="1">
            <a:spLocks noChangeArrowheads="1"/>
          </p:cNvSpPr>
          <p:nvPr/>
        </p:nvSpPr>
        <p:spPr bwMode="auto">
          <a:xfrm>
            <a:off x="4929188" y="5000625"/>
            <a:ext cx="3500437" cy="830263"/>
          </a:xfrm>
          <a:prstGeom prst="rect">
            <a:avLst/>
          </a:prstGeom>
          <a:noFill/>
          <a:ln w="9525">
            <a:noFill/>
            <a:miter lim="800000"/>
            <a:headEnd/>
            <a:tailEnd/>
          </a:ln>
        </p:spPr>
        <p:txBody>
          <a:bodyPr>
            <a:spAutoFit/>
          </a:bodyPr>
          <a:lstStyle/>
          <a:p>
            <a:pPr algn="ctr"/>
            <a:r>
              <a:rPr lang="en-US" altLang="ja-JP" sz="4800">
                <a:latin typeface="HGS創英角ﾎﾟｯﾌﾟ体" pitchFamily="50" charset="-128"/>
                <a:ea typeface="HGS創英角ﾎﾟｯﾌﾟ体" pitchFamily="50" charset="-128"/>
              </a:rPr>
              <a:t>IFRS</a:t>
            </a:r>
            <a:endParaRPr lang="ja-JP" altLang="en-US" sz="4800">
              <a:latin typeface="HGS創英角ﾎﾟｯﾌﾟ体" pitchFamily="50" charset="-128"/>
              <a:ea typeface="HGS創英角ﾎﾟｯﾌﾟ体" pitchFamily="50" charset="-128"/>
            </a:endParaRPr>
          </a:p>
        </p:txBody>
      </p:sp>
      <p:sp>
        <p:nvSpPr>
          <p:cNvPr id="9225" name="テキスト ボックス 11"/>
          <p:cNvSpPr txBox="1">
            <a:spLocks noChangeArrowheads="1"/>
          </p:cNvSpPr>
          <p:nvPr/>
        </p:nvSpPr>
        <p:spPr bwMode="auto">
          <a:xfrm>
            <a:off x="214313" y="285750"/>
            <a:ext cx="8072437" cy="584200"/>
          </a:xfrm>
          <a:prstGeom prst="rect">
            <a:avLst/>
          </a:prstGeom>
          <a:noFill/>
          <a:ln w="9525">
            <a:noFill/>
            <a:miter lim="800000"/>
            <a:headEnd/>
            <a:tailEnd/>
          </a:ln>
        </p:spPr>
        <p:txBody>
          <a:bodyPr>
            <a:spAutoFit/>
          </a:bodyPr>
          <a:lstStyle/>
          <a:p>
            <a:pPr algn="l"/>
            <a:r>
              <a:rPr lang="ja-JP" altLang="en-US" sz="3200"/>
              <a:t>・任意適用と強制適用の選択</a:t>
            </a:r>
            <a:endParaRPr lang="en-US" altLang="ja-JP" sz="3200"/>
          </a:p>
        </p:txBody>
      </p:sp>
      <p:pic>
        <p:nvPicPr>
          <p:cNvPr id="9226" name="Picture 10" descr="C:\Program Files\Microsoft Office\MEDIA\CAGCAT10\j0292020.wmf"/>
          <p:cNvPicPr>
            <a:picLocks noChangeAspect="1" noChangeArrowheads="1"/>
          </p:cNvPicPr>
          <p:nvPr/>
        </p:nvPicPr>
        <p:blipFill>
          <a:blip r:embed="rId3" cstate="print"/>
          <a:srcRect/>
          <a:stretch>
            <a:fillRect/>
          </a:stretch>
        </p:blipFill>
        <p:spPr bwMode="auto">
          <a:xfrm>
            <a:off x="500063" y="2857500"/>
            <a:ext cx="4071937" cy="3781425"/>
          </a:xfrm>
          <a:prstGeom prst="rect">
            <a:avLst/>
          </a:prstGeom>
          <a:noFill/>
          <a:ln w="9525">
            <a:noFill/>
            <a:miter lim="800000"/>
            <a:headEnd/>
            <a:tailEnd/>
          </a:ln>
        </p:spPr>
      </p:pic>
      <p:sp>
        <p:nvSpPr>
          <p:cNvPr id="12" name="円形吹き出し 11"/>
          <p:cNvSpPr/>
          <p:nvPr/>
        </p:nvSpPr>
        <p:spPr>
          <a:xfrm>
            <a:off x="3357554" y="928670"/>
            <a:ext cx="5572164" cy="3000375"/>
          </a:xfrm>
          <a:prstGeom prst="wedgeEllipseCallout">
            <a:avLst>
              <a:gd name="adj1" fmla="val -60649"/>
              <a:gd name="adj2" fmla="val 35539"/>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a:solidFill>
                  <a:schemeClr val="tx1"/>
                </a:solidFill>
                <a:latin typeface="HGP創英角ﾎﾟｯﾌﾟ体" pitchFamily="50" charset="-128"/>
                <a:ea typeface="HGP創英角ﾎﾟｯﾌﾟ体" pitchFamily="50" charset="-128"/>
              </a:rPr>
              <a:t>金融庁の対応に</a:t>
            </a:r>
            <a:r>
              <a:rPr lang="ja-JP" altLang="en-US" sz="2800" dirty="0" smtClean="0">
                <a:solidFill>
                  <a:schemeClr val="tx1"/>
                </a:solidFill>
                <a:latin typeface="HGP創英角ﾎﾟｯﾌﾟ体" pitchFamily="50" charset="-128"/>
                <a:ea typeface="HGP創英角ﾎﾟｯﾌﾟ体" pitchFamily="50" charset="-128"/>
              </a:rPr>
              <a:t>ついて、説明</a:t>
            </a:r>
            <a:r>
              <a:rPr lang="ja-JP" altLang="en-US" sz="2800" dirty="0">
                <a:solidFill>
                  <a:schemeClr val="tx1"/>
                </a:solidFill>
                <a:latin typeface="HGP創英角ﾎﾟｯﾌﾟ体" pitchFamily="50" charset="-128"/>
                <a:ea typeface="HGP創英角ﾎﾟｯﾌﾟ体" pitchFamily="50" charset="-128"/>
              </a:rPr>
              <a:t>しよう！！</a:t>
            </a:r>
          </a:p>
        </p:txBody>
      </p:sp>
      <p:sp>
        <p:nvSpPr>
          <p:cNvPr id="13" name="テキスト ボックス 12"/>
          <p:cNvSpPr txBox="1">
            <a:spLocks noChangeArrowheads="1"/>
          </p:cNvSpPr>
          <p:nvPr/>
        </p:nvSpPr>
        <p:spPr bwMode="auto">
          <a:xfrm>
            <a:off x="785813" y="1071563"/>
            <a:ext cx="3500437" cy="523875"/>
          </a:xfrm>
          <a:prstGeom prst="rect">
            <a:avLst/>
          </a:prstGeom>
          <a:noFill/>
          <a:ln w="9525">
            <a:noFill/>
            <a:miter lim="800000"/>
            <a:headEnd/>
            <a:tailEnd/>
          </a:ln>
        </p:spPr>
        <p:txBody>
          <a:bodyPr>
            <a:spAutoFit/>
          </a:bodyPr>
          <a:lstStyle/>
          <a:p>
            <a:r>
              <a:rPr lang="ja-JP" altLang="en-US" sz="2800" dirty="0">
                <a:latin typeface="HGP創英角ﾎﾟｯﾌﾟ体" pitchFamily="50" charset="-128"/>
                <a:ea typeface="HGP創英角ﾎﾟｯﾌﾟ体" pitchFamily="50" charset="-128"/>
              </a:rPr>
              <a:t>２０１０年　３月期</a:t>
            </a:r>
          </a:p>
        </p:txBody>
      </p:sp>
      <p:sp>
        <p:nvSpPr>
          <p:cNvPr id="14" name="テキスト ボックス 13"/>
          <p:cNvSpPr txBox="1">
            <a:spLocks noChangeArrowheads="1"/>
          </p:cNvSpPr>
          <p:nvPr/>
        </p:nvSpPr>
        <p:spPr bwMode="auto">
          <a:xfrm>
            <a:off x="5214971" y="1071563"/>
            <a:ext cx="4143375" cy="523875"/>
          </a:xfrm>
          <a:prstGeom prst="rect">
            <a:avLst/>
          </a:prstGeom>
          <a:noFill/>
          <a:ln w="9525">
            <a:noFill/>
            <a:miter lim="800000"/>
            <a:headEnd/>
            <a:tailEnd/>
          </a:ln>
        </p:spPr>
        <p:txBody>
          <a:bodyPr>
            <a:spAutoFit/>
          </a:bodyPr>
          <a:lstStyle/>
          <a:p>
            <a:r>
              <a:rPr lang="ja-JP" altLang="en-US" sz="2800" dirty="0">
                <a:latin typeface="HGP創英角ﾎﾟｯﾌﾟ体" pitchFamily="50" charset="-128"/>
                <a:ea typeface="HGP創英角ﾎﾟｯﾌﾟ体" pitchFamily="50" charset="-128"/>
              </a:rPr>
              <a:t>２０１２年</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22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500"/>
                            </p:stCondLst>
                            <p:childTnLst>
                              <p:par>
                                <p:cTn id="28" presetID="14" presetClass="entr" presetSubtype="1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2000"/>
                                        <p:tgtEl>
                                          <p:spTgt spid="1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P spid="8" grpId="0"/>
      <p:bldP spid="9" grpId="0" animBg="1"/>
      <p:bldP spid="10" grpId="0"/>
      <p:bldP spid="12"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type="subTitle" idx="1"/>
          </p:nvPr>
        </p:nvSpPr>
        <p:spPr>
          <a:xfrm>
            <a:off x="0" y="357166"/>
            <a:ext cx="7885113" cy="647700"/>
          </a:xfrm>
        </p:spPr>
        <p:txBody>
          <a:bodyPr/>
          <a:lstStyle/>
          <a:p>
            <a:pPr eaLnBrk="1" hangingPunct="1"/>
            <a:r>
              <a:rPr lang="ja-JP" altLang="en-US" dirty="0" smtClean="0">
                <a:ea typeface="HG創英角ﾎﾟｯﾌﾟ体" pitchFamily="49" charset="-128"/>
              </a:rPr>
              <a:t>　</a:t>
            </a:r>
            <a:r>
              <a:rPr lang="ja-JP" altLang="en-US" sz="2800" dirty="0" smtClean="0">
                <a:solidFill>
                  <a:schemeClr val="tx1"/>
                </a:solidFill>
                <a:ea typeface="HG創英角ﾎﾟｯﾌﾟ体" pitchFamily="49" charset="-128"/>
              </a:rPr>
              <a:t>・中間報告における</a:t>
            </a:r>
            <a:r>
              <a:rPr lang="ja-JP" altLang="en-US" sz="2800" dirty="0" smtClean="0">
                <a:solidFill>
                  <a:schemeClr val="tx1"/>
                </a:solidFill>
                <a:ea typeface="HG創英角ﾎﾟｯﾌﾟ体" pitchFamily="49" charset="-128"/>
              </a:rPr>
              <a:t>方向性　～連結先行～</a:t>
            </a:r>
            <a:endParaRPr lang="en-US" altLang="ja-JP" sz="2800" dirty="0" smtClean="0">
              <a:solidFill>
                <a:schemeClr val="tx1"/>
              </a:solidFill>
              <a:ea typeface="HG創英角ﾎﾟｯﾌﾟ体" pitchFamily="49" charset="-128"/>
            </a:endParaRPr>
          </a:p>
        </p:txBody>
      </p:sp>
      <p:sp>
        <p:nvSpPr>
          <p:cNvPr id="10243" name="AutoShape 24"/>
          <p:cNvSpPr>
            <a:spLocks noChangeArrowheads="1"/>
          </p:cNvSpPr>
          <p:nvPr/>
        </p:nvSpPr>
        <p:spPr bwMode="auto">
          <a:xfrm>
            <a:off x="285750" y="1357313"/>
            <a:ext cx="3571875" cy="3500437"/>
          </a:xfrm>
          <a:prstGeom prst="horizontalScroll">
            <a:avLst>
              <a:gd name="adj" fmla="val 12500"/>
            </a:avLst>
          </a:prstGeom>
          <a:solidFill>
            <a:srgbClr val="CCFFFF"/>
          </a:solidFill>
          <a:ln w="9525">
            <a:solidFill>
              <a:schemeClr val="tx1"/>
            </a:solidFill>
            <a:round/>
            <a:headEnd/>
            <a:tailEnd/>
          </a:ln>
        </p:spPr>
        <p:txBody>
          <a:bodyPr wrap="none" anchor="ctr"/>
          <a:lstStyle/>
          <a:p>
            <a:r>
              <a:rPr lang="ja-JP" altLang="en-US" sz="5400" dirty="0">
                <a:latin typeface="HGP創英角ﾎﾟｯﾌﾟ体" pitchFamily="50" charset="-128"/>
                <a:ea typeface="HGP創英角ﾎﾟｯﾌﾟ体" pitchFamily="50" charset="-128"/>
              </a:rPr>
              <a:t>連結</a:t>
            </a:r>
          </a:p>
          <a:p>
            <a:r>
              <a:rPr lang="ja-JP" altLang="en-US" sz="5400" dirty="0">
                <a:latin typeface="HGP創英角ﾎﾟｯﾌﾟ体" pitchFamily="50" charset="-128"/>
                <a:ea typeface="HGP創英角ﾎﾟｯﾌﾟ体" pitchFamily="50" charset="-128"/>
              </a:rPr>
              <a:t>財務諸表</a:t>
            </a:r>
          </a:p>
        </p:txBody>
      </p:sp>
      <p:sp>
        <p:nvSpPr>
          <p:cNvPr id="10244" name="AutoShape 25"/>
          <p:cNvSpPr>
            <a:spLocks noChangeArrowheads="1"/>
          </p:cNvSpPr>
          <p:nvPr/>
        </p:nvSpPr>
        <p:spPr bwMode="auto">
          <a:xfrm>
            <a:off x="4857750" y="1214438"/>
            <a:ext cx="3714750" cy="3357562"/>
          </a:xfrm>
          <a:prstGeom prst="horizontalScroll">
            <a:avLst>
              <a:gd name="adj" fmla="val 12500"/>
            </a:avLst>
          </a:prstGeom>
          <a:solidFill>
            <a:srgbClr val="FFFF99"/>
          </a:solidFill>
          <a:ln w="9525">
            <a:solidFill>
              <a:schemeClr val="tx1"/>
            </a:solidFill>
            <a:round/>
            <a:headEnd/>
            <a:tailEnd/>
          </a:ln>
        </p:spPr>
        <p:txBody>
          <a:bodyPr wrap="none" anchor="ctr"/>
          <a:lstStyle/>
          <a:p>
            <a:r>
              <a:rPr lang="ja-JP" altLang="en-US" sz="5400" dirty="0">
                <a:latin typeface="HGP創英角ﾎﾟｯﾌﾟ体" pitchFamily="50" charset="-128"/>
                <a:ea typeface="HGP創英角ﾎﾟｯﾌﾟ体" pitchFamily="50" charset="-128"/>
              </a:rPr>
              <a:t>個別</a:t>
            </a:r>
          </a:p>
          <a:p>
            <a:r>
              <a:rPr lang="ja-JP" altLang="en-US" sz="5400" dirty="0">
                <a:latin typeface="HGP創英角ﾎﾟｯﾌﾟ体" pitchFamily="50" charset="-128"/>
                <a:ea typeface="HGP創英角ﾎﾟｯﾌﾟ体" pitchFamily="50" charset="-128"/>
              </a:rPr>
              <a:t>財務諸表</a:t>
            </a:r>
          </a:p>
        </p:txBody>
      </p:sp>
      <p:sp>
        <p:nvSpPr>
          <p:cNvPr id="21" name="四角形吹き出し 20"/>
          <p:cNvSpPr/>
          <p:nvPr/>
        </p:nvSpPr>
        <p:spPr>
          <a:xfrm>
            <a:off x="357158" y="5000636"/>
            <a:ext cx="3643312" cy="1143000"/>
          </a:xfrm>
          <a:prstGeom prst="wedgeRectCallout">
            <a:avLst>
              <a:gd name="adj1" fmla="val -6580"/>
              <a:gd name="adj2" fmla="val -136017"/>
            </a:avLst>
          </a:prstGeom>
          <a:solidFill>
            <a:srgbClr val="FBB3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chemeClr val="tx1"/>
              </a:solidFill>
              <a:latin typeface="HGP創英角ﾎﾟｯﾌﾟ体" pitchFamily="50" charset="-128"/>
              <a:ea typeface="HGP創英角ﾎﾟｯﾌﾟ体" pitchFamily="50" charset="-128"/>
            </a:endParaRPr>
          </a:p>
        </p:txBody>
      </p:sp>
      <p:sp>
        <p:nvSpPr>
          <p:cNvPr id="22" name="四角形吹き出し 21"/>
          <p:cNvSpPr/>
          <p:nvPr/>
        </p:nvSpPr>
        <p:spPr>
          <a:xfrm>
            <a:off x="5143500" y="4929188"/>
            <a:ext cx="3500438" cy="1214437"/>
          </a:xfrm>
          <a:prstGeom prst="wedgeRectCallout">
            <a:avLst>
              <a:gd name="adj1" fmla="val 129"/>
              <a:gd name="adj2" fmla="val -140142"/>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endParaRPr lang="ja-JP" altLang="en-US" dirty="0">
              <a:solidFill>
                <a:schemeClr val="tx1"/>
              </a:solidFill>
              <a:latin typeface="HGP創英角ﾎﾟｯﾌﾟ体" pitchFamily="50" charset="-128"/>
              <a:ea typeface="HGP創英角ﾎﾟｯﾌﾟ体" pitchFamily="50" charset="-128"/>
            </a:endParaRPr>
          </a:p>
        </p:txBody>
      </p:sp>
      <p:sp>
        <p:nvSpPr>
          <p:cNvPr id="23" name="テキスト ボックス 22"/>
          <p:cNvSpPr txBox="1">
            <a:spLocks noChangeArrowheads="1"/>
          </p:cNvSpPr>
          <p:nvPr/>
        </p:nvSpPr>
        <p:spPr bwMode="auto">
          <a:xfrm>
            <a:off x="-500063" y="5286375"/>
            <a:ext cx="5357813" cy="584200"/>
          </a:xfrm>
          <a:prstGeom prst="rect">
            <a:avLst/>
          </a:prstGeom>
          <a:noFill/>
          <a:ln w="9525">
            <a:noFill/>
            <a:miter lim="800000"/>
            <a:headEnd/>
            <a:tailEnd/>
          </a:ln>
        </p:spPr>
        <p:txBody>
          <a:bodyPr>
            <a:spAutoFit/>
          </a:bodyPr>
          <a:lstStyle/>
          <a:p>
            <a:pPr algn="ctr"/>
            <a:r>
              <a:rPr lang="ja-JP" altLang="en-US" sz="3200" dirty="0">
                <a:latin typeface="HGP創英角ﾎﾟｯﾌﾟ体" pitchFamily="50" charset="-128"/>
                <a:ea typeface="HGP創英角ﾎﾟｯﾌﾟ体" pitchFamily="50" charset="-128"/>
              </a:rPr>
              <a:t>情報開示メイン</a:t>
            </a:r>
          </a:p>
        </p:txBody>
      </p:sp>
      <p:sp>
        <p:nvSpPr>
          <p:cNvPr id="2057" name="Text Box 9"/>
          <p:cNvSpPr txBox="1">
            <a:spLocks noChangeArrowheads="1"/>
          </p:cNvSpPr>
          <p:nvPr/>
        </p:nvSpPr>
        <p:spPr bwMode="auto">
          <a:xfrm>
            <a:off x="285720" y="5214950"/>
            <a:ext cx="4143375" cy="708025"/>
          </a:xfrm>
          <a:prstGeom prst="rect">
            <a:avLst/>
          </a:prstGeom>
          <a:noFill/>
          <a:ln w="9525">
            <a:noFill/>
            <a:miter lim="800000"/>
            <a:headEnd/>
            <a:tailEnd/>
          </a:ln>
        </p:spPr>
        <p:txBody>
          <a:bodyPr>
            <a:spAutoFit/>
          </a:bodyPr>
          <a:lstStyle/>
          <a:p>
            <a:pPr algn="l">
              <a:spcBef>
                <a:spcPct val="50000"/>
              </a:spcBef>
            </a:pPr>
            <a:r>
              <a:rPr lang="en-US" altLang="ja-JP" sz="4000" b="1" dirty="0" err="1">
                <a:latin typeface="HGP創英角ﾎﾟｯﾌﾟ体" pitchFamily="50" charset="-128"/>
                <a:ea typeface="HGP創英角ﾎﾟｯﾌﾟ体" pitchFamily="50" charset="-128"/>
              </a:rPr>
              <a:t>IFRS</a:t>
            </a:r>
            <a:r>
              <a:rPr lang="en-US" altLang="ja-JP" sz="4000" dirty="0" err="1">
                <a:latin typeface="HGP創英角ﾎﾟｯﾌﾟ体" pitchFamily="50" charset="-128"/>
                <a:ea typeface="HGP創英角ﾎﾟｯﾌﾟ体" pitchFamily="50" charset="-128"/>
              </a:rPr>
              <a:t>or</a:t>
            </a:r>
            <a:r>
              <a:rPr lang="ja-JP" altLang="en-US" sz="4000" dirty="0">
                <a:latin typeface="HGP創英角ﾎﾟｯﾌﾟ体" pitchFamily="50" charset="-128"/>
                <a:ea typeface="HGP創英角ﾎﾟｯﾌﾟ体" pitchFamily="50" charset="-128"/>
              </a:rPr>
              <a:t>日本基準</a:t>
            </a:r>
          </a:p>
        </p:txBody>
      </p:sp>
      <p:sp>
        <p:nvSpPr>
          <p:cNvPr id="24" name="テキスト ボックス 23"/>
          <p:cNvSpPr txBox="1">
            <a:spLocks noChangeArrowheads="1"/>
          </p:cNvSpPr>
          <p:nvPr/>
        </p:nvSpPr>
        <p:spPr bwMode="auto">
          <a:xfrm>
            <a:off x="4357688" y="5286375"/>
            <a:ext cx="5214937" cy="523875"/>
          </a:xfrm>
          <a:prstGeom prst="rect">
            <a:avLst/>
          </a:prstGeom>
          <a:noFill/>
          <a:ln w="9525">
            <a:noFill/>
            <a:miter lim="800000"/>
            <a:headEnd/>
            <a:tailEnd/>
          </a:ln>
        </p:spPr>
        <p:txBody>
          <a:bodyPr>
            <a:spAutoFit/>
          </a:bodyPr>
          <a:lstStyle/>
          <a:p>
            <a:pPr algn="ctr"/>
            <a:r>
              <a:rPr lang="ja-JP" altLang="en-US" sz="2800" dirty="0">
                <a:latin typeface="HGP創英角ﾎﾟｯﾌﾟ体" pitchFamily="50" charset="-128"/>
                <a:ea typeface="HGP創英角ﾎﾟｯﾌﾟ体" pitchFamily="50" charset="-128"/>
              </a:rPr>
              <a:t>配当・税計算メイン</a:t>
            </a:r>
          </a:p>
        </p:txBody>
      </p:sp>
      <p:sp>
        <p:nvSpPr>
          <p:cNvPr id="2058" name="Text Box 10"/>
          <p:cNvSpPr txBox="1">
            <a:spLocks noChangeArrowheads="1"/>
          </p:cNvSpPr>
          <p:nvPr/>
        </p:nvSpPr>
        <p:spPr bwMode="auto">
          <a:xfrm>
            <a:off x="5913438" y="5214950"/>
            <a:ext cx="3230562" cy="646112"/>
          </a:xfrm>
          <a:prstGeom prst="rect">
            <a:avLst/>
          </a:prstGeom>
          <a:noFill/>
          <a:ln w="9525">
            <a:noFill/>
            <a:miter lim="800000"/>
            <a:headEnd/>
            <a:tailEnd/>
          </a:ln>
        </p:spPr>
        <p:txBody>
          <a:bodyPr>
            <a:spAutoFit/>
          </a:bodyPr>
          <a:lstStyle/>
          <a:p>
            <a:pPr algn="l">
              <a:spcBef>
                <a:spcPct val="50000"/>
              </a:spcBef>
            </a:pPr>
            <a:r>
              <a:rPr lang="ja-JP" altLang="en-US" sz="3600" b="1" dirty="0">
                <a:latin typeface="HGP創英角ﾎﾟｯﾌﾟ体" pitchFamily="50" charset="-128"/>
                <a:ea typeface="HGP創英角ﾎﾟｯﾌﾟ体" pitchFamily="50" charset="-128"/>
              </a:rPr>
              <a:t>日本基準</a:t>
            </a:r>
            <a:endParaRPr lang="en-US" altLang="ja-JP" sz="3600" b="1" dirty="0">
              <a:latin typeface="HGP創英角ﾎﾟｯﾌﾟ体" pitchFamily="50" charset="-128"/>
              <a:ea typeface="HGP創英角ﾎﾟｯﾌﾟ体" pitchFamily="50" charset="-128"/>
            </a:endParaRPr>
          </a:p>
        </p:txBody>
      </p:sp>
      <p:pic>
        <p:nvPicPr>
          <p:cNvPr id="1026" name="Picture 2" descr="C:\Program Files\Microsoft Office\MEDIA\CAGCAT10\j0240719.wmf"/>
          <p:cNvPicPr>
            <a:picLocks noChangeAspect="1" noChangeArrowheads="1"/>
          </p:cNvPicPr>
          <p:nvPr/>
        </p:nvPicPr>
        <p:blipFill>
          <a:blip r:embed="rId4"/>
          <a:srcRect/>
          <a:stretch>
            <a:fillRect/>
          </a:stretch>
        </p:blipFill>
        <p:spPr bwMode="auto">
          <a:xfrm>
            <a:off x="5786446" y="2714620"/>
            <a:ext cx="2367966" cy="3716572"/>
          </a:xfrm>
          <a:prstGeom prst="rect">
            <a:avLst/>
          </a:prstGeom>
          <a:noFill/>
        </p:spPr>
      </p:pic>
      <p:sp>
        <p:nvSpPr>
          <p:cNvPr id="16" name="円形吹き出し 15"/>
          <p:cNvSpPr/>
          <p:nvPr/>
        </p:nvSpPr>
        <p:spPr>
          <a:xfrm>
            <a:off x="0" y="1071546"/>
            <a:ext cx="5000628" cy="3643338"/>
          </a:xfrm>
          <a:prstGeom prst="wedgeEllipseCallout">
            <a:avLst>
              <a:gd name="adj1" fmla="val 71703"/>
              <a:gd name="adj2" fmla="val 2307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HGS創英角ﾎﾟｯﾌﾟ体" pitchFamily="50" charset="-128"/>
                <a:ea typeface="HGS創英角ﾎﾟｯﾌﾟ体" pitchFamily="50" charset="-128"/>
              </a:rPr>
              <a:t>金融庁が提示する</a:t>
            </a:r>
            <a:endParaRPr kumimoji="1" lang="en-US" altLang="ja-JP" sz="3200" dirty="0" smtClean="0">
              <a:solidFill>
                <a:schemeClr val="tx1"/>
              </a:solidFill>
              <a:latin typeface="HGS創英角ﾎﾟｯﾌﾟ体" pitchFamily="50" charset="-128"/>
              <a:ea typeface="HGS創英角ﾎﾟｯﾌﾟ体" pitchFamily="50" charset="-128"/>
            </a:endParaRPr>
          </a:p>
          <a:p>
            <a:pPr algn="ctr"/>
            <a:r>
              <a:rPr lang="ja-JP" altLang="en-US" sz="4400" dirty="0" smtClean="0">
                <a:solidFill>
                  <a:schemeClr val="tx1"/>
                </a:solidFill>
                <a:latin typeface="HGS創英角ﾎﾟｯﾌﾟ体" pitchFamily="50" charset="-128"/>
                <a:ea typeface="HGS創英角ﾎﾟｯﾌﾟ体" pitchFamily="50" charset="-128"/>
              </a:rPr>
              <a:t>連結</a:t>
            </a:r>
            <a:r>
              <a:rPr lang="ja-JP" altLang="en-US" sz="4400" dirty="0" smtClean="0">
                <a:solidFill>
                  <a:schemeClr val="tx1"/>
                </a:solidFill>
                <a:latin typeface="HGS創英角ﾎﾟｯﾌﾟ体" pitchFamily="50" charset="-128"/>
                <a:ea typeface="HGS創英角ﾎﾟｯﾌﾟ体" pitchFamily="50" charset="-128"/>
              </a:rPr>
              <a:t>先行</a:t>
            </a:r>
            <a:endParaRPr lang="en-US" altLang="ja-JP" sz="4400" dirty="0" smtClean="0">
              <a:solidFill>
                <a:schemeClr val="tx1"/>
              </a:solidFill>
              <a:latin typeface="HGS創英角ﾎﾟｯﾌﾟ体" pitchFamily="50" charset="-128"/>
              <a:ea typeface="HGS創英角ﾎﾟｯﾌﾟ体" pitchFamily="50" charset="-128"/>
            </a:endParaRPr>
          </a:p>
          <a:p>
            <a:pPr algn="ctr"/>
            <a:r>
              <a:rPr lang="ja-JP" altLang="en-US" sz="3200" dirty="0" smtClean="0">
                <a:solidFill>
                  <a:schemeClr val="tx1"/>
                </a:solidFill>
                <a:latin typeface="HGS創英角ﾎﾟｯﾌﾟ体" pitchFamily="50" charset="-128"/>
                <a:ea typeface="HGS創英角ﾎﾟｯﾌﾟ体" pitchFamily="50" charset="-128"/>
              </a:rPr>
              <a:t>とは何でしょう？</a:t>
            </a:r>
            <a:endParaRPr kumimoji="1" lang="ja-JP" altLang="en-US" sz="3200" dirty="0">
              <a:solidFill>
                <a:schemeClr val="tx1"/>
              </a:solidFill>
              <a:latin typeface="HGS創英角ﾎﾟｯﾌﾟ体" pitchFamily="50" charset="-128"/>
              <a:ea typeface="HGS創英角ﾎﾟｯﾌﾟ体" pitchFamily="50" charset="-128"/>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grpId="0" nodeType="clickEffect">
                                  <p:stCondLst>
                                    <p:cond delay="0"/>
                                  </p:stCondLst>
                                  <p:childTnLst>
                                    <p:anim calcmode="lin" valueType="num">
                                      <p:cBhvr>
                                        <p:cTn id="26" dur="500"/>
                                        <p:tgtEl>
                                          <p:spTgt spid="23"/>
                                        </p:tgtEl>
                                        <p:attrNameLst>
                                          <p:attrName>ppt_w</p:attrName>
                                        </p:attrNameLst>
                                      </p:cBhvr>
                                      <p:tavLst>
                                        <p:tav tm="0">
                                          <p:val>
                                            <p:strVal val="ppt_w"/>
                                          </p:val>
                                        </p:tav>
                                        <p:tav tm="100000">
                                          <p:val>
                                            <p:fltVal val="0"/>
                                          </p:val>
                                        </p:tav>
                                      </p:tavLst>
                                    </p:anim>
                                    <p:anim calcmode="lin" valueType="num">
                                      <p:cBhvr>
                                        <p:cTn id="27" dur="500"/>
                                        <p:tgtEl>
                                          <p:spTgt spid="23"/>
                                        </p:tgtEl>
                                        <p:attrNameLst>
                                          <p:attrName>ppt_h</p:attrName>
                                        </p:attrNameLst>
                                      </p:cBhvr>
                                      <p:tavLst>
                                        <p:tav tm="0">
                                          <p:val>
                                            <p:strVal val="ppt_h"/>
                                          </p:val>
                                        </p:tav>
                                        <p:tav tm="100000">
                                          <p:val>
                                            <p:fltVal val="0"/>
                                          </p:val>
                                        </p:tav>
                                      </p:tavLst>
                                    </p:anim>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53" presetClass="exit" presetSubtype="0" fill="hold" grpId="0" nodeType="withEffect">
                                  <p:stCondLst>
                                    <p:cond delay="0"/>
                                  </p:stCondLst>
                                  <p:childTnLst>
                                    <p:anim calcmode="lin" valueType="num">
                                      <p:cBhvr>
                                        <p:cTn id="31" dur="500"/>
                                        <p:tgtEl>
                                          <p:spTgt spid="24"/>
                                        </p:tgtEl>
                                        <p:attrNameLst>
                                          <p:attrName>ppt_w</p:attrName>
                                        </p:attrNameLst>
                                      </p:cBhvr>
                                      <p:tavLst>
                                        <p:tav tm="0">
                                          <p:val>
                                            <p:strVal val="ppt_w"/>
                                          </p:val>
                                        </p:tav>
                                        <p:tav tm="100000">
                                          <p:val>
                                            <p:fltVal val="0"/>
                                          </p:val>
                                        </p:tav>
                                      </p:tavLst>
                                    </p:anim>
                                    <p:anim calcmode="lin" valueType="num">
                                      <p:cBhvr>
                                        <p:cTn id="32" dur="500"/>
                                        <p:tgtEl>
                                          <p:spTgt spid="24"/>
                                        </p:tgtEl>
                                        <p:attrNameLst>
                                          <p:attrName>ppt_h</p:attrName>
                                        </p:attrNameLst>
                                      </p:cBhvr>
                                      <p:tavLst>
                                        <p:tav tm="0">
                                          <p:val>
                                            <p:strVal val="ppt_h"/>
                                          </p:val>
                                        </p:tav>
                                        <p:tav tm="100000">
                                          <p:val>
                                            <p:fltVal val="0"/>
                                          </p:val>
                                        </p:tav>
                                      </p:tavLst>
                                    </p:anim>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par>
                                <p:cTn id="35" presetID="53" presetClass="entr" presetSubtype="0" fill="hold" grpId="0" nodeType="withEffect">
                                  <p:stCondLst>
                                    <p:cond delay="0"/>
                                  </p:stCondLst>
                                  <p:childTnLst>
                                    <p:set>
                                      <p:cBhvr>
                                        <p:cTn id="36" dur="1" fill="hold">
                                          <p:stCondLst>
                                            <p:cond delay="0"/>
                                          </p:stCondLst>
                                        </p:cTn>
                                        <p:tgtEl>
                                          <p:spTgt spid="2057"/>
                                        </p:tgtEl>
                                        <p:attrNameLst>
                                          <p:attrName>style.visibility</p:attrName>
                                        </p:attrNameLst>
                                      </p:cBhvr>
                                      <p:to>
                                        <p:strVal val="visible"/>
                                      </p:to>
                                    </p:set>
                                    <p:anim calcmode="lin" valueType="num">
                                      <p:cBhvr>
                                        <p:cTn id="37" dur="500" fill="hold"/>
                                        <p:tgtEl>
                                          <p:spTgt spid="2057"/>
                                        </p:tgtEl>
                                        <p:attrNameLst>
                                          <p:attrName>ppt_w</p:attrName>
                                        </p:attrNameLst>
                                      </p:cBhvr>
                                      <p:tavLst>
                                        <p:tav tm="0">
                                          <p:val>
                                            <p:fltVal val="0"/>
                                          </p:val>
                                        </p:tav>
                                        <p:tav tm="100000">
                                          <p:val>
                                            <p:strVal val="#ppt_w"/>
                                          </p:val>
                                        </p:tav>
                                      </p:tavLst>
                                    </p:anim>
                                    <p:anim calcmode="lin" valueType="num">
                                      <p:cBhvr>
                                        <p:cTn id="38" dur="500" fill="hold"/>
                                        <p:tgtEl>
                                          <p:spTgt spid="2057"/>
                                        </p:tgtEl>
                                        <p:attrNameLst>
                                          <p:attrName>ppt_h</p:attrName>
                                        </p:attrNameLst>
                                      </p:cBhvr>
                                      <p:tavLst>
                                        <p:tav tm="0">
                                          <p:val>
                                            <p:fltVal val="0"/>
                                          </p:val>
                                        </p:tav>
                                        <p:tav tm="100000">
                                          <p:val>
                                            <p:strVal val="#ppt_h"/>
                                          </p:val>
                                        </p:tav>
                                      </p:tavLst>
                                    </p:anim>
                                    <p:animEffect transition="in" filter="fade">
                                      <p:cBhvr>
                                        <p:cTn id="39" dur="500"/>
                                        <p:tgtEl>
                                          <p:spTgt spid="2057"/>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058"/>
                                        </p:tgtEl>
                                        <p:attrNameLst>
                                          <p:attrName>style.visibility</p:attrName>
                                        </p:attrNameLst>
                                      </p:cBhvr>
                                      <p:to>
                                        <p:strVal val="visible"/>
                                      </p:to>
                                    </p:set>
                                    <p:anim calcmode="lin" valueType="num">
                                      <p:cBhvr>
                                        <p:cTn id="42" dur="500" fill="hold"/>
                                        <p:tgtEl>
                                          <p:spTgt spid="2058"/>
                                        </p:tgtEl>
                                        <p:attrNameLst>
                                          <p:attrName>ppt_w</p:attrName>
                                        </p:attrNameLst>
                                      </p:cBhvr>
                                      <p:tavLst>
                                        <p:tav tm="0">
                                          <p:val>
                                            <p:fltVal val="0"/>
                                          </p:val>
                                        </p:tav>
                                        <p:tav tm="100000">
                                          <p:val>
                                            <p:strVal val="#ppt_w"/>
                                          </p:val>
                                        </p:tav>
                                      </p:tavLst>
                                    </p:anim>
                                    <p:anim calcmode="lin" valueType="num">
                                      <p:cBhvr>
                                        <p:cTn id="43" dur="500" fill="hold"/>
                                        <p:tgtEl>
                                          <p:spTgt spid="2058"/>
                                        </p:tgtEl>
                                        <p:attrNameLst>
                                          <p:attrName>ppt_h</p:attrName>
                                        </p:attrNameLst>
                                      </p:cBhvr>
                                      <p:tavLst>
                                        <p:tav tm="0">
                                          <p:val>
                                            <p:fltVal val="0"/>
                                          </p:val>
                                        </p:tav>
                                        <p:tav tm="100000">
                                          <p:val>
                                            <p:strVal val="#ppt_h"/>
                                          </p:val>
                                        </p:tav>
                                      </p:tavLst>
                                    </p:anim>
                                    <p:animEffect transition="in" filter="fade">
                                      <p:cBhvr>
                                        <p:cTn id="44"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21" grpId="0" animBg="1"/>
      <p:bldP spid="22" grpId="0" animBg="1"/>
      <p:bldP spid="23" grpId="0"/>
      <p:bldP spid="23" grpId="1"/>
      <p:bldP spid="2057" grpId="0"/>
      <p:bldP spid="24" grpId="0"/>
      <p:bldP spid="24" grpId="1"/>
      <p:bldP spid="2058"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defRPr/>
            </a:pPr>
            <a:r>
              <a:rPr lang="ja-JP" altLang="en-US" dirty="0" smtClean="0">
                <a:solidFill>
                  <a:schemeClr val="tx1"/>
                </a:solidFill>
                <a:latin typeface="HGS創英角ﾎﾟｯﾌﾟ体" pitchFamily="50" charset="-128"/>
                <a:ea typeface="HGS創英角ﾎﾟｯﾌﾟ体" pitchFamily="50" charset="-128"/>
              </a:rPr>
              <a:t>・金融庁が連結先行を提唱する理由</a:t>
            </a:r>
            <a:endParaRPr lang="ja-JP" altLang="en-US" dirty="0">
              <a:solidFill>
                <a:schemeClr val="tx1"/>
              </a:solidFill>
              <a:latin typeface="HGS創英角ﾎﾟｯﾌﾟ体" pitchFamily="50" charset="-128"/>
              <a:ea typeface="HGS創英角ﾎﾟｯﾌﾟ体" pitchFamily="50" charset="-128"/>
            </a:endParaRPr>
          </a:p>
        </p:txBody>
      </p:sp>
      <p:sp>
        <p:nvSpPr>
          <p:cNvPr id="4" name="テキスト ボックス 3"/>
          <p:cNvSpPr txBox="1">
            <a:spLocks noChangeArrowheads="1"/>
          </p:cNvSpPr>
          <p:nvPr/>
        </p:nvSpPr>
        <p:spPr bwMode="auto">
          <a:xfrm>
            <a:off x="0" y="1857375"/>
            <a:ext cx="6500813" cy="708025"/>
          </a:xfrm>
          <a:prstGeom prst="rect">
            <a:avLst/>
          </a:prstGeom>
          <a:noFill/>
          <a:ln w="9525">
            <a:noFill/>
            <a:miter lim="800000"/>
            <a:headEnd/>
            <a:tailEnd/>
          </a:ln>
        </p:spPr>
        <p:txBody>
          <a:bodyPr>
            <a:spAutoFit/>
          </a:bodyPr>
          <a:lstStyle/>
          <a:p>
            <a:r>
              <a:rPr lang="ja-JP" altLang="en-US" sz="4000" dirty="0">
                <a:latin typeface="HGP創英角ﾎﾟｯﾌﾟ体" pitchFamily="50" charset="-128"/>
                <a:ea typeface="HGP創英角ﾎﾟｯﾌﾟ体" pitchFamily="50" charset="-128"/>
              </a:rPr>
              <a:t>①国内諸法規の変遷</a:t>
            </a:r>
            <a:endParaRPr lang="ja-JP" altLang="en-US" sz="1200" dirty="0">
              <a:latin typeface="HGP創英角ﾎﾟｯﾌﾟ体" pitchFamily="50" charset="-128"/>
              <a:ea typeface="HGP創英角ﾎﾟｯﾌﾟ体" pitchFamily="50" charset="-128"/>
            </a:endParaRPr>
          </a:p>
        </p:txBody>
      </p:sp>
      <p:sp>
        <p:nvSpPr>
          <p:cNvPr id="5" name="テキスト ボックス 4"/>
          <p:cNvSpPr txBox="1">
            <a:spLocks noChangeArrowheads="1"/>
          </p:cNvSpPr>
          <p:nvPr/>
        </p:nvSpPr>
        <p:spPr bwMode="auto">
          <a:xfrm>
            <a:off x="0" y="4286250"/>
            <a:ext cx="8715375" cy="708025"/>
          </a:xfrm>
          <a:prstGeom prst="rect">
            <a:avLst/>
          </a:prstGeom>
          <a:noFill/>
          <a:ln w="9525">
            <a:noFill/>
            <a:miter lim="800000"/>
            <a:headEnd/>
            <a:tailEnd/>
          </a:ln>
        </p:spPr>
        <p:txBody>
          <a:bodyPr>
            <a:spAutoFit/>
          </a:bodyPr>
          <a:lstStyle/>
          <a:p>
            <a:r>
              <a:rPr lang="ja-JP" altLang="en-US" sz="4000" dirty="0">
                <a:latin typeface="HGP創英角ﾎﾟｯﾌﾟ体" pitchFamily="50" charset="-128"/>
                <a:ea typeface="HGP創英角ﾎﾟｯﾌﾟ体" pitchFamily="50" charset="-128"/>
              </a:rPr>
              <a:t>②適用区分から考えられる合理性</a:t>
            </a:r>
          </a:p>
        </p:txBody>
      </p:sp>
      <p:sp>
        <p:nvSpPr>
          <p:cNvPr id="6" name="テキスト ボックス 5"/>
          <p:cNvSpPr txBox="1">
            <a:spLocks noChangeArrowheads="1"/>
          </p:cNvSpPr>
          <p:nvPr/>
        </p:nvSpPr>
        <p:spPr bwMode="auto">
          <a:xfrm>
            <a:off x="428625" y="2714625"/>
            <a:ext cx="6215063" cy="1016000"/>
          </a:xfrm>
          <a:prstGeom prst="rect">
            <a:avLst/>
          </a:prstGeom>
          <a:noFill/>
          <a:ln w="9525">
            <a:noFill/>
            <a:miter lim="800000"/>
            <a:headEnd/>
            <a:tailEnd/>
          </a:ln>
        </p:spPr>
        <p:txBody>
          <a:bodyPr>
            <a:spAutoFit/>
          </a:bodyPr>
          <a:lstStyle/>
          <a:p>
            <a:r>
              <a:rPr lang="ja-JP" altLang="en-US" sz="2000" dirty="0">
                <a:latin typeface="HGP創英角ﾎﾟｯﾌﾟ体" pitchFamily="50" charset="-128"/>
                <a:ea typeface="HGP創英角ﾎﾟｯﾌﾟ体" pitchFamily="50" charset="-128"/>
              </a:rPr>
              <a:t>→　結論：会社法、金商法一元化の流れに反する</a:t>
            </a:r>
            <a:endParaRPr lang="en-US" altLang="ja-JP" sz="2000" dirty="0">
              <a:latin typeface="HGP創英角ﾎﾟｯﾌﾟ体" pitchFamily="50" charset="-128"/>
              <a:ea typeface="HGP創英角ﾎﾟｯﾌﾟ体" pitchFamily="50" charset="-128"/>
            </a:endParaRPr>
          </a:p>
          <a:p>
            <a:endParaRPr lang="en-US" altLang="ja-JP" sz="2000" dirty="0">
              <a:latin typeface="HGP創英角ﾎﾟｯﾌﾟ体" pitchFamily="50" charset="-128"/>
              <a:ea typeface="HGP創英角ﾎﾟｯﾌﾟ体" pitchFamily="50" charset="-128"/>
            </a:endParaRPr>
          </a:p>
          <a:p>
            <a:r>
              <a:rPr lang="ja-JP" altLang="en-US" sz="2000" dirty="0" smtClean="0">
                <a:latin typeface="HGP創英角ﾎﾟｯﾌﾟ体" pitchFamily="50" charset="-128"/>
                <a:ea typeface="HGP創英角ﾎﾟｯﾌﾟ体" pitchFamily="50" charset="-128"/>
              </a:rPr>
              <a:t>　　 論文の１１</a:t>
            </a:r>
            <a:r>
              <a:rPr lang="ja-JP" altLang="en-US" sz="2000" dirty="0">
                <a:latin typeface="HGP創英角ﾎﾟｯﾌﾟ体" pitchFamily="50" charset="-128"/>
                <a:ea typeface="HGP創英角ﾎﾟｯﾌﾟ体" pitchFamily="50" charset="-128"/>
              </a:rPr>
              <a:t>～</a:t>
            </a:r>
            <a:r>
              <a:rPr lang="ja-JP" altLang="en-US" sz="2000" dirty="0" smtClean="0">
                <a:latin typeface="HGP創英角ﾎﾟｯﾌﾟ体" pitchFamily="50" charset="-128"/>
                <a:ea typeface="HGP創英角ﾎﾟｯﾌﾟ体" pitchFamily="50" charset="-128"/>
              </a:rPr>
              <a:t>１２ページ</a:t>
            </a:r>
            <a:r>
              <a:rPr lang="ja-JP" altLang="en-US" sz="2000" dirty="0">
                <a:latin typeface="HGP創英角ﾎﾟｯﾌﾟ体" pitchFamily="50" charset="-128"/>
                <a:ea typeface="HGP創英角ﾎﾟｯﾌﾟ体" pitchFamily="50" charset="-128"/>
              </a:rPr>
              <a:t>を参照してください！</a:t>
            </a:r>
          </a:p>
        </p:txBody>
      </p:sp>
      <p:pic>
        <p:nvPicPr>
          <p:cNvPr id="30722" name="Picture 2" descr="C:\Program Files\Microsoft Office\MEDIA\CAGCAT10\j0234687.gif"/>
          <p:cNvPicPr>
            <a:picLocks noChangeAspect="1" noChangeArrowheads="1" noCrop="1"/>
          </p:cNvPicPr>
          <p:nvPr/>
        </p:nvPicPr>
        <p:blipFill>
          <a:blip r:embed="rId3" cstate="print"/>
          <a:srcRect/>
          <a:stretch>
            <a:fillRect/>
          </a:stretch>
        </p:blipFill>
        <p:spPr bwMode="auto">
          <a:xfrm>
            <a:off x="6500813" y="2786063"/>
            <a:ext cx="1928812" cy="1136650"/>
          </a:xfrm>
          <a:prstGeom prst="rect">
            <a:avLst/>
          </a:prstGeom>
          <a:noFill/>
          <a:ln w="9525">
            <a:noFill/>
            <a:miter lim="800000"/>
            <a:headEnd/>
            <a:tailEnd/>
          </a:ln>
        </p:spPr>
      </p:pic>
      <p:pic>
        <p:nvPicPr>
          <p:cNvPr id="11271" name="Picture 3" descr="C:\Users\鈴木健介\AppData\Local\Microsoft\Windows\Temporary Internet Files\Content.IE5\NRUPO160\MCj04198660000[1].wmf"/>
          <p:cNvPicPr>
            <a:picLocks noChangeAspect="1" noChangeArrowheads="1"/>
          </p:cNvPicPr>
          <p:nvPr/>
        </p:nvPicPr>
        <p:blipFill>
          <a:blip r:embed="rId4" cstate="print"/>
          <a:srcRect/>
          <a:stretch>
            <a:fillRect/>
          </a:stretch>
        </p:blipFill>
        <p:spPr bwMode="auto">
          <a:xfrm>
            <a:off x="6643688" y="5072063"/>
            <a:ext cx="1336675" cy="17859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iterate type="lt">
                                    <p:tmPct val="0"/>
                                  </p:iterate>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307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4" presetClass="emph" presetSubtype="0" fill="hold" grpId="1" nodeType="click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5"/>
                                        </p:tgtEl>
                                        <p:attrNameLst>
                                          <p:attrName>ppt_x</p:attrName>
                                          <p:attrName>ppt_y</p:attrName>
                                        </p:attrNameLst>
                                      </p:cBhvr>
                                    </p:animMotion>
                                    <p:animRot by="1500000">
                                      <p:cBhvr>
                                        <p:cTn id="32" dur="125" fill="hold">
                                          <p:stCondLst>
                                            <p:cond delay="0"/>
                                          </p:stCondLst>
                                        </p:cTn>
                                        <p:tgtEl>
                                          <p:spTgt spid="5"/>
                                        </p:tgtEl>
                                        <p:attrNameLst>
                                          <p:attrName>r</p:attrName>
                                        </p:attrNameLst>
                                      </p:cBhvr>
                                    </p:animRot>
                                    <p:animRot by="-1500000">
                                      <p:cBhvr>
                                        <p:cTn id="33" dur="125" fill="hold">
                                          <p:stCondLst>
                                            <p:cond delay="125"/>
                                          </p:stCondLst>
                                        </p:cTn>
                                        <p:tgtEl>
                                          <p:spTgt spid="5"/>
                                        </p:tgtEl>
                                        <p:attrNameLst>
                                          <p:attrName>r</p:attrName>
                                        </p:attrNameLst>
                                      </p:cBhvr>
                                    </p:animRot>
                                    <p:animRot by="-1500000">
                                      <p:cBhvr>
                                        <p:cTn id="34" dur="125" fill="hold">
                                          <p:stCondLst>
                                            <p:cond delay="250"/>
                                          </p:stCondLst>
                                        </p:cTn>
                                        <p:tgtEl>
                                          <p:spTgt spid="5"/>
                                        </p:tgtEl>
                                        <p:attrNameLst>
                                          <p:attrName>r</p:attrName>
                                        </p:attrNameLst>
                                      </p:cBhvr>
                                    </p:animRot>
                                    <p:animRot by="1500000">
                                      <p:cBhvr>
                                        <p:cTn id="35"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395288" y="0"/>
            <a:ext cx="8229600" cy="1168400"/>
          </a:xfrm>
        </p:spPr>
        <p:txBody>
          <a:bodyPr/>
          <a:lstStyle/>
          <a:p>
            <a:pPr eaLnBrk="1" fontAlgn="auto" hangingPunct="1">
              <a:spcAft>
                <a:spcPts val="0"/>
              </a:spcAft>
              <a:defRPr/>
            </a:pPr>
            <a:r>
              <a:rPr lang="ja-JP" altLang="en-US" sz="3200" dirty="0" smtClean="0">
                <a:solidFill>
                  <a:schemeClr val="tx1"/>
                </a:solidFill>
                <a:latin typeface="HGS創英角ﾎﾟｯﾌﾟ体" pitchFamily="50" charset="-128"/>
                <a:ea typeface="HGS創英角ﾎﾟｯﾌﾟ体" pitchFamily="50" charset="-128"/>
              </a:rPr>
              <a:t>・会計基準の適用区分</a:t>
            </a:r>
          </a:p>
        </p:txBody>
      </p:sp>
      <p:sp>
        <p:nvSpPr>
          <p:cNvPr id="12291" name="正方形/長方形 5"/>
          <p:cNvSpPr>
            <a:spLocks noChangeArrowheads="1"/>
          </p:cNvSpPr>
          <p:nvPr/>
        </p:nvSpPr>
        <p:spPr bwMode="auto">
          <a:xfrm>
            <a:off x="785786" y="1785926"/>
            <a:ext cx="6715125" cy="4214812"/>
          </a:xfrm>
          <a:prstGeom prst="rect">
            <a:avLst/>
          </a:prstGeom>
          <a:solidFill>
            <a:srgbClr val="99FF66"/>
          </a:solidFill>
          <a:ln w="9525" algn="ctr">
            <a:solidFill>
              <a:schemeClr val="tx1"/>
            </a:solidFill>
            <a:round/>
            <a:headEnd/>
            <a:tailEnd/>
          </a:ln>
        </p:spPr>
        <p:txBody>
          <a:bodyPr wrap="none" anchor="ctr"/>
          <a:lstStyle/>
          <a:p>
            <a:endParaRPr lang="ja-JP" altLang="en-US"/>
          </a:p>
        </p:txBody>
      </p:sp>
      <p:cxnSp>
        <p:nvCxnSpPr>
          <p:cNvPr id="12292" name="直線コネクタ 7"/>
          <p:cNvCxnSpPr>
            <a:cxnSpLocks noChangeShapeType="1"/>
          </p:cNvCxnSpPr>
          <p:nvPr/>
        </p:nvCxnSpPr>
        <p:spPr bwMode="auto">
          <a:xfrm>
            <a:off x="785813" y="2857500"/>
            <a:ext cx="6715125" cy="1588"/>
          </a:xfrm>
          <a:prstGeom prst="line">
            <a:avLst/>
          </a:prstGeom>
          <a:noFill/>
          <a:ln w="9525" algn="ctr">
            <a:solidFill>
              <a:schemeClr val="tx1"/>
            </a:solidFill>
            <a:round/>
            <a:headEnd/>
            <a:tailEnd/>
          </a:ln>
        </p:spPr>
      </p:cxnSp>
      <p:cxnSp>
        <p:nvCxnSpPr>
          <p:cNvPr id="12293" name="直線コネクタ 9"/>
          <p:cNvCxnSpPr>
            <a:cxnSpLocks noChangeShapeType="1"/>
          </p:cNvCxnSpPr>
          <p:nvPr/>
        </p:nvCxnSpPr>
        <p:spPr bwMode="auto">
          <a:xfrm rot="5400000">
            <a:off x="105569" y="3893344"/>
            <a:ext cx="4216400" cy="1588"/>
          </a:xfrm>
          <a:prstGeom prst="line">
            <a:avLst/>
          </a:prstGeom>
          <a:noFill/>
          <a:ln w="9525" algn="ctr">
            <a:solidFill>
              <a:schemeClr val="tx1"/>
            </a:solidFill>
            <a:round/>
            <a:headEnd/>
            <a:tailEnd/>
          </a:ln>
        </p:spPr>
      </p:cxnSp>
      <p:cxnSp>
        <p:nvCxnSpPr>
          <p:cNvPr id="12294" name="直線コネクタ 11"/>
          <p:cNvCxnSpPr>
            <a:cxnSpLocks noChangeShapeType="1"/>
          </p:cNvCxnSpPr>
          <p:nvPr/>
        </p:nvCxnSpPr>
        <p:spPr bwMode="auto">
          <a:xfrm>
            <a:off x="785813" y="4429125"/>
            <a:ext cx="6715125" cy="1588"/>
          </a:xfrm>
          <a:prstGeom prst="line">
            <a:avLst/>
          </a:prstGeom>
          <a:noFill/>
          <a:ln w="9525" algn="ctr">
            <a:solidFill>
              <a:schemeClr val="tx1"/>
            </a:solidFill>
            <a:round/>
            <a:headEnd/>
            <a:tailEnd/>
          </a:ln>
        </p:spPr>
      </p:cxnSp>
      <p:cxnSp>
        <p:nvCxnSpPr>
          <p:cNvPr id="12295" name="直線コネクタ 13"/>
          <p:cNvCxnSpPr>
            <a:cxnSpLocks noChangeShapeType="1"/>
          </p:cNvCxnSpPr>
          <p:nvPr/>
        </p:nvCxnSpPr>
        <p:spPr bwMode="auto">
          <a:xfrm rot="5400000">
            <a:off x="2750344" y="3893344"/>
            <a:ext cx="4216400" cy="1588"/>
          </a:xfrm>
          <a:prstGeom prst="line">
            <a:avLst/>
          </a:prstGeom>
          <a:noFill/>
          <a:ln w="9525" algn="ctr">
            <a:solidFill>
              <a:schemeClr val="tx1"/>
            </a:solidFill>
            <a:round/>
            <a:headEnd/>
            <a:tailEnd/>
          </a:ln>
        </p:spPr>
      </p:cxnSp>
      <p:sp>
        <p:nvSpPr>
          <p:cNvPr id="15" name="テキスト ボックス 14"/>
          <p:cNvSpPr txBox="1">
            <a:spLocks noChangeArrowheads="1"/>
          </p:cNvSpPr>
          <p:nvPr/>
        </p:nvSpPr>
        <p:spPr bwMode="auto">
          <a:xfrm>
            <a:off x="2714625" y="2071688"/>
            <a:ext cx="1643063" cy="523875"/>
          </a:xfrm>
          <a:prstGeom prst="rect">
            <a:avLst/>
          </a:prstGeom>
          <a:noFill/>
          <a:ln w="9525">
            <a:noFill/>
            <a:miter lim="800000"/>
            <a:headEnd/>
            <a:tailEnd/>
          </a:ln>
        </p:spPr>
        <p:txBody>
          <a:bodyPr>
            <a:spAutoFit/>
          </a:bodyPr>
          <a:lstStyle/>
          <a:p>
            <a:r>
              <a:rPr lang="ja-JP" altLang="en-US" sz="2800" dirty="0">
                <a:latin typeface="HGP創英角ﾎﾟｯﾌﾟ体" pitchFamily="50" charset="-128"/>
                <a:ea typeface="HGP創英角ﾎﾟｯﾌﾟ体" pitchFamily="50" charset="-128"/>
              </a:rPr>
              <a:t>上場企業</a:t>
            </a:r>
          </a:p>
        </p:txBody>
      </p:sp>
      <p:sp>
        <p:nvSpPr>
          <p:cNvPr id="16" name="テキスト ボックス 15"/>
          <p:cNvSpPr txBox="1">
            <a:spLocks noChangeArrowheads="1"/>
          </p:cNvSpPr>
          <p:nvPr/>
        </p:nvSpPr>
        <p:spPr bwMode="auto">
          <a:xfrm>
            <a:off x="5072063" y="2071688"/>
            <a:ext cx="2286000" cy="523875"/>
          </a:xfrm>
          <a:prstGeom prst="rect">
            <a:avLst/>
          </a:prstGeom>
          <a:noFill/>
          <a:ln w="9525">
            <a:noFill/>
            <a:miter lim="800000"/>
            <a:headEnd/>
            <a:tailEnd/>
          </a:ln>
        </p:spPr>
        <p:txBody>
          <a:bodyPr>
            <a:spAutoFit/>
          </a:bodyPr>
          <a:lstStyle/>
          <a:p>
            <a:r>
              <a:rPr lang="ja-JP" altLang="en-US" sz="2800" dirty="0">
                <a:latin typeface="HGP創英角ﾎﾟｯﾌﾟ体" pitchFamily="50" charset="-128"/>
                <a:ea typeface="HGP創英角ﾎﾟｯﾌﾟ体" pitchFamily="50" charset="-128"/>
              </a:rPr>
              <a:t>非上場企業</a:t>
            </a:r>
          </a:p>
        </p:txBody>
      </p:sp>
      <p:cxnSp>
        <p:nvCxnSpPr>
          <p:cNvPr id="12298" name="直線コネクタ 17"/>
          <p:cNvCxnSpPr>
            <a:cxnSpLocks noChangeShapeType="1"/>
          </p:cNvCxnSpPr>
          <p:nvPr/>
        </p:nvCxnSpPr>
        <p:spPr bwMode="auto">
          <a:xfrm>
            <a:off x="785813" y="1785938"/>
            <a:ext cx="1428750" cy="1071562"/>
          </a:xfrm>
          <a:prstGeom prst="line">
            <a:avLst/>
          </a:prstGeom>
          <a:noFill/>
          <a:ln w="9525" algn="ctr">
            <a:solidFill>
              <a:schemeClr val="tx1"/>
            </a:solidFill>
            <a:round/>
            <a:headEnd/>
            <a:tailEnd/>
          </a:ln>
        </p:spPr>
      </p:cxnSp>
      <p:sp>
        <p:nvSpPr>
          <p:cNvPr id="19" name="テキスト ボックス 18"/>
          <p:cNvSpPr txBox="1">
            <a:spLocks noChangeArrowheads="1"/>
          </p:cNvSpPr>
          <p:nvPr/>
        </p:nvSpPr>
        <p:spPr bwMode="auto">
          <a:xfrm>
            <a:off x="714348" y="3214686"/>
            <a:ext cx="1571625" cy="830262"/>
          </a:xfrm>
          <a:prstGeom prst="rect">
            <a:avLst/>
          </a:prstGeom>
          <a:noFill/>
          <a:ln w="9525">
            <a:noFill/>
            <a:miter lim="800000"/>
            <a:headEnd/>
            <a:tailEnd/>
          </a:ln>
        </p:spPr>
        <p:txBody>
          <a:bodyPr>
            <a:spAutoFit/>
          </a:bodyPr>
          <a:lstStyle/>
          <a:p>
            <a:pPr algn="ctr"/>
            <a:r>
              <a:rPr lang="ja-JP" altLang="en-US" sz="2400" dirty="0">
                <a:latin typeface="HGP創英角ﾎﾟｯﾌﾟ体" pitchFamily="50" charset="-128"/>
                <a:ea typeface="HGP創英角ﾎﾟｯﾌﾟ体" pitchFamily="50" charset="-128"/>
              </a:rPr>
              <a:t>連結</a:t>
            </a:r>
            <a:endParaRPr lang="en-US" altLang="ja-JP" sz="2400" dirty="0">
              <a:latin typeface="HGP創英角ﾎﾟｯﾌﾟ体" pitchFamily="50" charset="-128"/>
              <a:ea typeface="HGP創英角ﾎﾟｯﾌﾟ体" pitchFamily="50" charset="-128"/>
            </a:endParaRPr>
          </a:p>
          <a:p>
            <a:pPr algn="ctr"/>
            <a:r>
              <a:rPr lang="ja-JP" altLang="en-US" sz="2400" dirty="0">
                <a:latin typeface="HGP創英角ﾎﾟｯﾌﾟ体" pitchFamily="50" charset="-128"/>
                <a:ea typeface="HGP創英角ﾎﾟｯﾌﾟ体" pitchFamily="50" charset="-128"/>
              </a:rPr>
              <a:t>財務諸表</a:t>
            </a:r>
          </a:p>
        </p:txBody>
      </p:sp>
      <p:sp>
        <p:nvSpPr>
          <p:cNvPr id="25" name="テキスト ボックス 24"/>
          <p:cNvSpPr txBox="1">
            <a:spLocks noChangeArrowheads="1"/>
          </p:cNvSpPr>
          <p:nvPr/>
        </p:nvSpPr>
        <p:spPr bwMode="auto">
          <a:xfrm>
            <a:off x="785786" y="4786322"/>
            <a:ext cx="1500187" cy="830262"/>
          </a:xfrm>
          <a:prstGeom prst="rect">
            <a:avLst/>
          </a:prstGeom>
          <a:noFill/>
          <a:ln w="9525">
            <a:noFill/>
            <a:miter lim="800000"/>
            <a:headEnd/>
            <a:tailEnd/>
          </a:ln>
        </p:spPr>
        <p:txBody>
          <a:bodyPr>
            <a:spAutoFit/>
          </a:bodyPr>
          <a:lstStyle/>
          <a:p>
            <a:pPr algn="ctr"/>
            <a:r>
              <a:rPr lang="ja-JP" altLang="en-US" sz="2400" dirty="0">
                <a:latin typeface="HGP創英角ﾎﾟｯﾌﾟ体" pitchFamily="50" charset="-128"/>
                <a:ea typeface="HGP創英角ﾎﾟｯﾌﾟ体" pitchFamily="50" charset="-128"/>
              </a:rPr>
              <a:t>個別</a:t>
            </a:r>
            <a:endParaRPr lang="en-US" altLang="ja-JP" sz="2400" dirty="0">
              <a:latin typeface="HGP創英角ﾎﾟｯﾌﾟ体" pitchFamily="50" charset="-128"/>
              <a:ea typeface="HGP創英角ﾎﾟｯﾌﾟ体" pitchFamily="50" charset="-128"/>
            </a:endParaRPr>
          </a:p>
          <a:p>
            <a:pPr algn="ctr"/>
            <a:r>
              <a:rPr lang="ja-JP" altLang="en-US" sz="2400" dirty="0">
                <a:latin typeface="HGP創英角ﾎﾟｯﾌﾟ体" pitchFamily="50" charset="-128"/>
                <a:ea typeface="HGP創英角ﾎﾟｯﾌﾟ体" pitchFamily="50" charset="-128"/>
              </a:rPr>
              <a:t>財務諸表</a:t>
            </a:r>
          </a:p>
        </p:txBody>
      </p:sp>
      <p:sp>
        <p:nvSpPr>
          <p:cNvPr id="27" name="テキスト ボックス 26"/>
          <p:cNvSpPr txBox="1">
            <a:spLocks noChangeArrowheads="1"/>
          </p:cNvSpPr>
          <p:nvPr/>
        </p:nvSpPr>
        <p:spPr bwMode="auto">
          <a:xfrm>
            <a:off x="2214546" y="2928934"/>
            <a:ext cx="3040063" cy="584775"/>
          </a:xfrm>
          <a:prstGeom prst="rect">
            <a:avLst/>
          </a:prstGeom>
          <a:noFill/>
          <a:ln w="9525">
            <a:noFill/>
            <a:miter lim="800000"/>
            <a:headEnd/>
            <a:tailEnd/>
          </a:ln>
        </p:spPr>
        <p:txBody>
          <a:bodyPr>
            <a:spAutoFit/>
          </a:bodyPr>
          <a:lstStyle/>
          <a:p>
            <a:r>
              <a:rPr lang="en-US" altLang="ja-JP" sz="3200" dirty="0" smtClean="0">
                <a:latin typeface="HGS創英角ﾎﾟｯﾌﾟ体" pitchFamily="50" charset="-128"/>
                <a:ea typeface="HGS創英角ﾎﾟｯﾌﾟ体" pitchFamily="50" charset="-128"/>
              </a:rPr>
              <a:t>IFRS</a:t>
            </a:r>
            <a:r>
              <a:rPr lang="en-US" altLang="ja-JP" sz="2400" dirty="0">
                <a:latin typeface="HGS創英角ﾎﾟｯﾌﾟ体" pitchFamily="50" charset="-128"/>
                <a:ea typeface="HGS創英角ﾎﾟｯﾌﾟ体" pitchFamily="50" charset="-128"/>
              </a:rPr>
              <a:t>or </a:t>
            </a:r>
            <a:r>
              <a:rPr lang="ja-JP" altLang="en-US" sz="2400" dirty="0">
                <a:latin typeface="HGS創英角ﾎﾟｯﾌﾟ体" pitchFamily="50" charset="-128"/>
                <a:ea typeface="HGS創英角ﾎﾟｯﾌﾟ体" pitchFamily="50" charset="-128"/>
              </a:rPr>
              <a:t>日本基準</a:t>
            </a:r>
          </a:p>
        </p:txBody>
      </p:sp>
      <p:sp>
        <p:nvSpPr>
          <p:cNvPr id="28" name="テキスト ボックス 27"/>
          <p:cNvSpPr txBox="1">
            <a:spLocks noChangeArrowheads="1"/>
          </p:cNvSpPr>
          <p:nvPr/>
        </p:nvSpPr>
        <p:spPr bwMode="auto">
          <a:xfrm>
            <a:off x="5000625" y="2928938"/>
            <a:ext cx="2286000" cy="646112"/>
          </a:xfrm>
          <a:prstGeom prst="rect">
            <a:avLst/>
          </a:prstGeom>
          <a:noFill/>
          <a:ln w="9525">
            <a:noFill/>
            <a:miter lim="800000"/>
            <a:headEnd/>
            <a:tailEnd/>
          </a:ln>
        </p:spPr>
        <p:txBody>
          <a:bodyPr>
            <a:spAutoFit/>
          </a:bodyPr>
          <a:lstStyle/>
          <a:p>
            <a:r>
              <a:rPr lang="ja-JP" altLang="en-US" sz="3600">
                <a:latin typeface="HGS創英角ﾎﾟｯﾌﾟ体" pitchFamily="50" charset="-128"/>
                <a:ea typeface="HGS創英角ﾎﾟｯﾌﾟ体" pitchFamily="50" charset="-128"/>
              </a:rPr>
              <a:t>日本基準</a:t>
            </a:r>
          </a:p>
        </p:txBody>
      </p:sp>
      <p:sp>
        <p:nvSpPr>
          <p:cNvPr id="30" name="テキスト ボックス 29"/>
          <p:cNvSpPr txBox="1">
            <a:spLocks noChangeArrowheads="1"/>
          </p:cNvSpPr>
          <p:nvPr/>
        </p:nvSpPr>
        <p:spPr bwMode="auto">
          <a:xfrm>
            <a:off x="5072063" y="4572000"/>
            <a:ext cx="2286000" cy="646113"/>
          </a:xfrm>
          <a:prstGeom prst="rect">
            <a:avLst/>
          </a:prstGeom>
          <a:noFill/>
          <a:ln w="9525">
            <a:noFill/>
            <a:miter lim="800000"/>
            <a:headEnd/>
            <a:tailEnd/>
          </a:ln>
        </p:spPr>
        <p:txBody>
          <a:bodyPr>
            <a:spAutoFit/>
          </a:bodyPr>
          <a:lstStyle/>
          <a:p>
            <a:r>
              <a:rPr lang="ja-JP" altLang="en-US" sz="3600">
                <a:latin typeface="HGS創英角ﾎﾟｯﾌﾟ体" pitchFamily="50" charset="-128"/>
                <a:ea typeface="HGS創英角ﾎﾟｯﾌﾟ体" pitchFamily="50" charset="-128"/>
              </a:rPr>
              <a:t>日本基準</a:t>
            </a:r>
          </a:p>
        </p:txBody>
      </p:sp>
      <p:sp>
        <p:nvSpPr>
          <p:cNvPr id="31" name="テキスト ボックス 30"/>
          <p:cNvSpPr txBox="1">
            <a:spLocks noChangeArrowheads="1"/>
          </p:cNvSpPr>
          <p:nvPr/>
        </p:nvSpPr>
        <p:spPr bwMode="auto">
          <a:xfrm>
            <a:off x="2714625" y="3643313"/>
            <a:ext cx="1857375" cy="584200"/>
          </a:xfrm>
          <a:prstGeom prst="rect">
            <a:avLst/>
          </a:prstGeom>
          <a:noFill/>
          <a:ln w="9525">
            <a:noFill/>
            <a:miter lim="800000"/>
            <a:headEnd/>
            <a:tailEnd/>
          </a:ln>
        </p:spPr>
        <p:txBody>
          <a:bodyPr>
            <a:spAutoFit/>
          </a:bodyPr>
          <a:lstStyle/>
          <a:p>
            <a:r>
              <a:rPr lang="en-US" altLang="ja-JP" sz="3200" dirty="0">
                <a:latin typeface="HGS創英角ﾎﾟｯﾌﾟ体" pitchFamily="50" charset="-128"/>
                <a:ea typeface="HGS創英角ﾎﾟｯﾌﾟ体" pitchFamily="50" charset="-128"/>
              </a:rPr>
              <a:t>3,900</a:t>
            </a:r>
            <a:r>
              <a:rPr lang="ja-JP" altLang="en-US" sz="3200" dirty="0">
                <a:latin typeface="HGS創英角ﾎﾟｯﾌﾟ体" pitchFamily="50" charset="-128"/>
                <a:ea typeface="HGS創英角ﾎﾟｯﾌﾟ体" pitchFamily="50" charset="-128"/>
              </a:rPr>
              <a:t>社</a:t>
            </a:r>
          </a:p>
        </p:txBody>
      </p:sp>
      <p:sp>
        <p:nvSpPr>
          <p:cNvPr id="32" name="テキスト ボックス 31"/>
          <p:cNvSpPr txBox="1">
            <a:spLocks noChangeArrowheads="1"/>
          </p:cNvSpPr>
          <p:nvPr/>
        </p:nvSpPr>
        <p:spPr bwMode="auto">
          <a:xfrm>
            <a:off x="2714625" y="5286375"/>
            <a:ext cx="1928813" cy="584200"/>
          </a:xfrm>
          <a:prstGeom prst="rect">
            <a:avLst/>
          </a:prstGeom>
          <a:noFill/>
          <a:ln w="9525">
            <a:noFill/>
            <a:miter lim="800000"/>
            <a:headEnd/>
            <a:tailEnd/>
          </a:ln>
        </p:spPr>
        <p:txBody>
          <a:bodyPr>
            <a:spAutoFit/>
          </a:bodyPr>
          <a:lstStyle/>
          <a:p>
            <a:r>
              <a:rPr lang="en-US" altLang="ja-JP" sz="3200">
                <a:latin typeface="HGS創英角ﾎﾟｯﾌﾟ体" pitchFamily="50" charset="-128"/>
                <a:ea typeface="HGS創英角ﾎﾟｯﾌﾟ体" pitchFamily="50" charset="-128"/>
              </a:rPr>
              <a:t>3,900</a:t>
            </a:r>
            <a:r>
              <a:rPr lang="ja-JP" altLang="en-US" sz="3200">
                <a:latin typeface="HGS創英角ﾎﾟｯﾌﾟ体" pitchFamily="50" charset="-128"/>
                <a:ea typeface="HGS創英角ﾎﾟｯﾌﾟ体" pitchFamily="50" charset="-128"/>
              </a:rPr>
              <a:t>社</a:t>
            </a:r>
          </a:p>
        </p:txBody>
      </p:sp>
      <p:sp>
        <p:nvSpPr>
          <p:cNvPr id="33" name="テキスト ボックス 32"/>
          <p:cNvSpPr txBox="1">
            <a:spLocks noChangeArrowheads="1"/>
          </p:cNvSpPr>
          <p:nvPr/>
        </p:nvSpPr>
        <p:spPr bwMode="auto">
          <a:xfrm>
            <a:off x="5143500" y="3714750"/>
            <a:ext cx="2214563" cy="584200"/>
          </a:xfrm>
          <a:prstGeom prst="rect">
            <a:avLst/>
          </a:prstGeom>
          <a:noFill/>
          <a:ln w="9525">
            <a:noFill/>
            <a:miter lim="800000"/>
            <a:headEnd/>
            <a:tailEnd/>
          </a:ln>
        </p:spPr>
        <p:txBody>
          <a:bodyPr>
            <a:spAutoFit/>
          </a:bodyPr>
          <a:lstStyle/>
          <a:p>
            <a:r>
              <a:rPr lang="en-US" altLang="ja-JP" sz="3200">
                <a:latin typeface="HGS創英角ﾎﾟｯﾌﾟ体" pitchFamily="50" charset="-128"/>
                <a:ea typeface="HGS創英角ﾎﾟｯﾌﾟ体" pitchFamily="50" charset="-128"/>
              </a:rPr>
              <a:t>1,000</a:t>
            </a:r>
            <a:r>
              <a:rPr lang="ja-JP" altLang="en-US" sz="3200">
                <a:latin typeface="HGS創英角ﾎﾟｯﾌﾟ体" pitchFamily="50" charset="-128"/>
                <a:ea typeface="HGS創英角ﾎﾟｯﾌﾟ体" pitchFamily="50" charset="-128"/>
              </a:rPr>
              <a:t>社</a:t>
            </a:r>
          </a:p>
        </p:txBody>
      </p:sp>
      <p:sp>
        <p:nvSpPr>
          <p:cNvPr id="34" name="テキスト ボックス 33"/>
          <p:cNvSpPr txBox="1">
            <a:spLocks noChangeArrowheads="1"/>
          </p:cNvSpPr>
          <p:nvPr/>
        </p:nvSpPr>
        <p:spPr bwMode="auto">
          <a:xfrm>
            <a:off x="5214938" y="5286375"/>
            <a:ext cx="2071687" cy="584200"/>
          </a:xfrm>
          <a:prstGeom prst="rect">
            <a:avLst/>
          </a:prstGeom>
          <a:noFill/>
          <a:ln w="9525">
            <a:noFill/>
            <a:miter lim="800000"/>
            <a:headEnd/>
            <a:tailEnd/>
          </a:ln>
        </p:spPr>
        <p:txBody>
          <a:bodyPr>
            <a:spAutoFit/>
          </a:bodyPr>
          <a:lstStyle/>
          <a:p>
            <a:r>
              <a:rPr lang="en-US" altLang="ja-JP" sz="3200">
                <a:latin typeface="HGS創英角ﾎﾟｯﾌﾟ体" pitchFamily="50" charset="-128"/>
                <a:ea typeface="HGS創英角ﾎﾟｯﾌﾟ体" pitchFamily="50" charset="-128"/>
              </a:rPr>
              <a:t>250</a:t>
            </a:r>
            <a:r>
              <a:rPr lang="ja-JP" altLang="en-US" sz="3200">
                <a:latin typeface="HGS創英角ﾎﾟｯﾌﾟ体" pitchFamily="50" charset="-128"/>
                <a:ea typeface="HGS創英角ﾎﾟｯﾌﾟ体" pitchFamily="50" charset="-128"/>
              </a:rPr>
              <a:t>万社</a:t>
            </a:r>
          </a:p>
        </p:txBody>
      </p:sp>
      <p:sp>
        <p:nvSpPr>
          <p:cNvPr id="22" name="テキスト ボックス 21"/>
          <p:cNvSpPr txBox="1">
            <a:spLocks noChangeArrowheads="1"/>
          </p:cNvSpPr>
          <p:nvPr/>
        </p:nvSpPr>
        <p:spPr bwMode="auto">
          <a:xfrm>
            <a:off x="2500313" y="4643438"/>
            <a:ext cx="2143125" cy="646112"/>
          </a:xfrm>
          <a:prstGeom prst="rect">
            <a:avLst/>
          </a:prstGeom>
          <a:noFill/>
          <a:ln w="9525">
            <a:noFill/>
            <a:miter lim="800000"/>
            <a:headEnd/>
            <a:tailEnd/>
          </a:ln>
        </p:spPr>
        <p:txBody>
          <a:bodyPr>
            <a:spAutoFit/>
          </a:bodyPr>
          <a:lstStyle/>
          <a:p>
            <a:r>
              <a:rPr lang="ja-JP" altLang="en-US" sz="3600" dirty="0">
                <a:latin typeface="HGP創英角ﾎﾟｯﾌﾟ体" pitchFamily="50" charset="-128"/>
                <a:ea typeface="HGP創英角ﾎﾟｯﾌﾟ体" pitchFamily="50" charset="-128"/>
              </a:rPr>
              <a:t>日本基準</a:t>
            </a:r>
          </a:p>
        </p:txBody>
      </p:sp>
      <p:sp>
        <p:nvSpPr>
          <p:cNvPr id="36" name="正方形/長方形 35"/>
          <p:cNvSpPr/>
          <p:nvPr/>
        </p:nvSpPr>
        <p:spPr>
          <a:xfrm>
            <a:off x="4786313" y="1643063"/>
            <a:ext cx="2786062" cy="45005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solidFill>
                <a:srgbClr val="FF0000"/>
              </a:solidFill>
            </a:endParaRPr>
          </a:p>
        </p:txBody>
      </p:sp>
      <p:sp>
        <p:nvSpPr>
          <p:cNvPr id="37" name="正方形/長方形 36"/>
          <p:cNvSpPr/>
          <p:nvPr/>
        </p:nvSpPr>
        <p:spPr>
          <a:xfrm>
            <a:off x="714375" y="4357688"/>
            <a:ext cx="6929438" cy="1714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5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strips(upRight)">
                                      <p:cBhvr>
                                        <p:cTn id="10" dur="500"/>
                                        <p:tgtEl>
                                          <p:spTgt spid="16"/>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trips(upRight)">
                                      <p:cBhvr>
                                        <p:cTn id="13" dur="500"/>
                                        <p:tgtEl>
                                          <p:spTgt spid="19"/>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upRigh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ppt_w</p:attrName>
                                        </p:attrNameLst>
                                      </p:cBhvr>
                                      <p:tavLst>
                                        <p:tav tm="0">
                                          <p:val>
                                            <p:fltVal val="0"/>
                                          </p:val>
                                        </p:tav>
                                        <p:tav tm="100000">
                                          <p:val>
                                            <p:strVal val="#ppt_w"/>
                                          </p:val>
                                        </p:tav>
                                      </p:tavLst>
                                    </p:anim>
                                    <p:anim calcmode="lin" valueType="num">
                                      <p:cBhvr>
                                        <p:cTn id="37" dur="500" fill="hold"/>
                                        <p:tgtEl>
                                          <p:spTgt spid="30"/>
                                        </p:tgtEl>
                                        <p:attrNameLst>
                                          <p:attrName>ppt_h</p:attrName>
                                        </p:attrNameLst>
                                      </p:cBhvr>
                                      <p:tavLst>
                                        <p:tav tm="0">
                                          <p:val>
                                            <p:fltVal val="0"/>
                                          </p:val>
                                        </p:tav>
                                        <p:tav tm="100000">
                                          <p:val>
                                            <p:strVal val="#ppt_h"/>
                                          </p:val>
                                        </p:tav>
                                      </p:tavLst>
                                    </p:anim>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strips(downRight)">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strips(downRight)">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900" decel="100000" fill="hold"/>
                                        <p:tgtEl>
                                          <p:spTgt spid="31"/>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900" decel="100000" fill="hold"/>
                                        <p:tgtEl>
                                          <p:spTgt spid="3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0"/>
                                        <p:tgtEl>
                                          <p:spTgt spid="33"/>
                                        </p:tgtEl>
                                      </p:cBhvr>
                                    </p:animEffect>
                                    <p:anim calcmode="lin" valueType="num">
                                      <p:cBhvr>
                                        <p:cTn id="66" dur="1000" fill="hold"/>
                                        <p:tgtEl>
                                          <p:spTgt spid="33"/>
                                        </p:tgtEl>
                                        <p:attrNameLst>
                                          <p:attrName>ppt_x</p:attrName>
                                        </p:attrNameLst>
                                      </p:cBhvr>
                                      <p:tavLst>
                                        <p:tav tm="0">
                                          <p:val>
                                            <p:strVal val="#ppt_x"/>
                                          </p:val>
                                        </p:tav>
                                        <p:tav tm="100000">
                                          <p:val>
                                            <p:strVal val="#ppt_x"/>
                                          </p:val>
                                        </p:tav>
                                      </p:tavLst>
                                    </p:anim>
                                    <p:anim calcmode="lin" valueType="num">
                                      <p:cBhvr>
                                        <p:cTn id="67" dur="900" decel="100000" fill="hold"/>
                                        <p:tgtEl>
                                          <p:spTgt spid="33"/>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900" decel="100000" fill="hold"/>
                                        <p:tgtEl>
                                          <p:spTgt spid="3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5" grpId="0"/>
      <p:bldP spid="27" grpId="0"/>
      <p:bldP spid="28" grpId="0"/>
      <p:bldP spid="30" grpId="0"/>
      <p:bldP spid="31" grpId="0"/>
      <p:bldP spid="32" grpId="0"/>
      <p:bldP spid="33" grpId="0"/>
      <p:bldP spid="34" grpId="0"/>
      <p:bldP spid="22" grpId="0"/>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59" name="Group 139"/>
          <p:cNvGraphicFramePr>
            <a:graphicFrameLocks noGrp="1"/>
          </p:cNvGraphicFramePr>
          <p:nvPr/>
        </p:nvGraphicFramePr>
        <p:xfrm>
          <a:off x="1214414" y="1857364"/>
          <a:ext cx="6357982" cy="4345006"/>
        </p:xfrm>
        <a:graphic>
          <a:graphicData uri="http://schemas.openxmlformats.org/drawingml/2006/table">
            <a:tbl>
              <a:tblPr/>
              <a:tblGrid>
                <a:gridCol w="2076752"/>
                <a:gridCol w="2164976"/>
                <a:gridCol w="2116254"/>
              </a:tblGrid>
              <a:tr h="1329588">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上場</a:t>
                      </a:r>
                      <a:endParaRPr kumimoji="1" lang="en-US" altLang="ja-JP"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企業</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非上場</a:t>
                      </a:r>
                      <a:endParaRPr kumimoji="1" lang="en-US" altLang="ja-JP"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企業</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1436310">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連結</a:t>
                      </a:r>
                      <a:endParaRPr kumimoji="1" lang="en-US" altLang="ja-JP"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財務諸表</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en-US" altLang="ja-JP"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IFRS</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endParaRPr kumimoji="1" lang="en-US" altLang="ja-JP"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1579108">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個別</a:t>
                      </a:r>
                      <a:endParaRPr kumimoji="1" lang="en-US" altLang="ja-JP"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財務諸表</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endParaRPr kumimoji="1" lang="en-US" altLang="ja-JP"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endParaRPr kumimoji="1" lang="en-US" altLang="ja-JP"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30868" name="Group 148"/>
          <p:cNvGraphicFramePr>
            <a:graphicFrameLocks noGrp="1"/>
          </p:cNvGraphicFramePr>
          <p:nvPr>
            <p:ph sz="half" idx="4294967295"/>
          </p:nvPr>
        </p:nvGraphicFramePr>
        <p:xfrm>
          <a:off x="1214414" y="1857366"/>
          <a:ext cx="6411360" cy="4362057"/>
        </p:xfrm>
        <a:graphic>
          <a:graphicData uri="http://schemas.openxmlformats.org/drawingml/2006/table">
            <a:tbl>
              <a:tblPr/>
              <a:tblGrid>
                <a:gridCol w="2087562"/>
                <a:gridCol w="2160588"/>
                <a:gridCol w="2163210"/>
              </a:tblGrid>
              <a:tr h="1242752">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endParaRPr kumimoji="1" lang="ja-JP" altLang="en-US" sz="1800" b="1"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200" b="1"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上場</a:t>
                      </a:r>
                      <a:endParaRPr kumimoji="1" lang="en-US" altLang="ja-JP" sz="3200" b="1"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200" b="1"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200" b="1"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非上場</a:t>
                      </a:r>
                      <a:endParaRPr kumimoji="1" lang="en-US" altLang="ja-JP" sz="3200" b="1"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200" b="1"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1574884">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連結</a:t>
                      </a:r>
                      <a:endParaRPr kumimoji="1" lang="en-US" altLang="ja-JP"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財務諸表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ja-JP"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IFRS</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en-US" altLang="ja-JP" sz="24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Or</a:t>
                      </a: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1544421">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個別</a:t>
                      </a:r>
                      <a:endParaRPr kumimoji="1" lang="en-US" altLang="ja-JP"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6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財務諸表</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
                          <a:schemeClr val="accent1"/>
                        </a:buClr>
                        <a:buSzPct val="70000"/>
                        <a:buFont typeface="Wingdings" pitchFamily="2" charset="2"/>
                        <a:buNone/>
                        <a:tabLst/>
                      </a:pPr>
                      <a:r>
                        <a:rPr kumimoji="1" lang="ja-JP" altLang="en-US" sz="32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bl>
          </a:graphicData>
        </a:graphic>
      </p:graphicFrame>
      <p:sp>
        <p:nvSpPr>
          <p:cNvPr id="51" name="タイトル 50"/>
          <p:cNvSpPr>
            <a:spLocks noGrp="1"/>
          </p:cNvSpPr>
          <p:nvPr>
            <p:ph type="title" idx="4294967295"/>
          </p:nvPr>
        </p:nvSpPr>
        <p:spPr>
          <a:xfrm>
            <a:off x="3071802" y="857250"/>
            <a:ext cx="3024187" cy="714375"/>
          </a:xfrm>
        </p:spPr>
        <p:txBody>
          <a:bodyPr>
            <a:normAutofit fontScale="90000"/>
          </a:bodyPr>
          <a:lstStyle/>
          <a:p>
            <a:r>
              <a:rPr lang="ja-JP" altLang="en-US" sz="4800" dirty="0" smtClean="0">
                <a:latin typeface="HG創英角ﾎﾟｯﾌﾟ体" pitchFamily="49" charset="-128"/>
                <a:ea typeface="HG創英角ﾎﾟｯﾌﾟ体" pitchFamily="49" charset="-128"/>
              </a:rPr>
              <a:t>連結先行</a:t>
            </a:r>
          </a:p>
        </p:txBody>
      </p:sp>
      <p:sp>
        <p:nvSpPr>
          <p:cNvPr id="15361" name="テキスト ボックス 17"/>
          <p:cNvSpPr txBox="1">
            <a:spLocks noChangeArrowheads="1"/>
          </p:cNvSpPr>
          <p:nvPr/>
        </p:nvSpPr>
        <p:spPr bwMode="auto">
          <a:xfrm>
            <a:off x="285750" y="142875"/>
            <a:ext cx="6858000" cy="646113"/>
          </a:xfrm>
          <a:prstGeom prst="rect">
            <a:avLst/>
          </a:prstGeom>
          <a:noFill/>
          <a:ln w="9525">
            <a:noFill/>
            <a:miter lim="800000"/>
            <a:headEnd/>
            <a:tailEnd/>
          </a:ln>
        </p:spPr>
        <p:txBody>
          <a:bodyPr>
            <a:spAutoFit/>
          </a:bodyPr>
          <a:lstStyle/>
          <a:p>
            <a:r>
              <a:rPr lang="ja-JP" altLang="en-US" sz="3600" dirty="0">
                <a:latin typeface="HG創英角ﾎﾟｯﾌﾟ体" pitchFamily="49" charset="-128"/>
                <a:ea typeface="HG創英角ﾎﾟｯﾌﾟ体" pitchFamily="49" charset="-128"/>
              </a:rPr>
              <a:t>第３部　　連結先行と連単分離</a:t>
            </a:r>
          </a:p>
        </p:txBody>
      </p:sp>
      <p:sp>
        <p:nvSpPr>
          <p:cNvPr id="52" name="テキスト ボックス 51"/>
          <p:cNvSpPr txBox="1">
            <a:spLocks noChangeArrowheads="1"/>
          </p:cNvSpPr>
          <p:nvPr/>
        </p:nvSpPr>
        <p:spPr bwMode="auto">
          <a:xfrm>
            <a:off x="3357563" y="785813"/>
            <a:ext cx="3167062" cy="830262"/>
          </a:xfrm>
          <a:prstGeom prst="rect">
            <a:avLst/>
          </a:prstGeom>
          <a:noFill/>
          <a:ln w="9525">
            <a:noFill/>
            <a:miter lim="800000"/>
            <a:headEnd/>
            <a:tailEnd/>
          </a:ln>
        </p:spPr>
        <p:txBody>
          <a:bodyPr>
            <a:spAutoFit/>
          </a:bodyPr>
          <a:lstStyle/>
          <a:p>
            <a:r>
              <a:rPr lang="ja-JP" altLang="en-US" sz="4800">
                <a:latin typeface="HG創英角ﾎﾟｯﾌﾟ体" pitchFamily="49" charset="-128"/>
                <a:ea typeface="HG創英角ﾎﾟｯﾌﾟ体" pitchFamily="49" charset="-128"/>
              </a:rPr>
              <a:t>連単分離</a:t>
            </a:r>
          </a:p>
        </p:txBody>
      </p:sp>
      <p:pic>
        <p:nvPicPr>
          <p:cNvPr id="10" name="図 9" descr="EU.png"/>
          <p:cNvPicPr>
            <a:picLocks noChangeAspect="1"/>
          </p:cNvPicPr>
          <p:nvPr/>
        </p:nvPicPr>
        <p:blipFill>
          <a:blip r:embed="rId4" cstate="print"/>
          <a:srcRect/>
          <a:stretch>
            <a:fillRect/>
          </a:stretch>
        </p:blipFill>
        <p:spPr bwMode="auto">
          <a:xfrm>
            <a:off x="428625" y="428625"/>
            <a:ext cx="4075113" cy="2714625"/>
          </a:xfrm>
          <a:prstGeom prst="rect">
            <a:avLst/>
          </a:prstGeom>
          <a:noFill/>
          <a:ln w="9525">
            <a:noFill/>
            <a:miter lim="800000"/>
            <a:headEnd/>
            <a:tailEnd/>
          </a:ln>
        </p:spPr>
      </p:pic>
      <p:sp>
        <p:nvSpPr>
          <p:cNvPr id="12" name="円形吹き出し 11"/>
          <p:cNvSpPr/>
          <p:nvPr/>
        </p:nvSpPr>
        <p:spPr>
          <a:xfrm>
            <a:off x="5357813" y="857250"/>
            <a:ext cx="3786187" cy="3000375"/>
          </a:xfrm>
          <a:prstGeom prst="wedgeEllipseCallout">
            <a:avLst>
              <a:gd name="adj1" fmla="val -66829"/>
              <a:gd name="adj2" fmla="val -3326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1"/>
                </a:solidFill>
                <a:latin typeface="HG創英角ﾎﾟｯﾌﾟ体" pitchFamily="49" charset="-128"/>
                <a:ea typeface="HG創英角ﾎﾟｯﾌﾟ体" pitchFamily="49" charset="-128"/>
              </a:rPr>
              <a:t>上場企業に対して</a:t>
            </a:r>
            <a:endParaRPr lang="en-US" altLang="ja-JP" sz="2400" dirty="0">
              <a:solidFill>
                <a:schemeClr val="tx1"/>
              </a:solidFill>
              <a:latin typeface="HG創英角ﾎﾟｯﾌﾟ体" pitchFamily="49" charset="-128"/>
              <a:ea typeface="HG創英角ﾎﾟｯﾌﾟ体" pitchFamily="49" charset="-128"/>
            </a:endParaRPr>
          </a:p>
          <a:p>
            <a:pPr algn="ctr" fontAlgn="auto">
              <a:spcBef>
                <a:spcPts val="0"/>
              </a:spcBef>
              <a:spcAft>
                <a:spcPts val="0"/>
              </a:spcAft>
              <a:defRPr/>
            </a:pPr>
            <a:r>
              <a:rPr lang="ja-JP" altLang="en-US" sz="2400" dirty="0">
                <a:solidFill>
                  <a:schemeClr val="tx1"/>
                </a:solidFill>
                <a:latin typeface="HG創英角ﾎﾟｯﾌﾟ体" pitchFamily="49" charset="-128"/>
                <a:ea typeface="HG創英角ﾎﾟｯﾌﾟ体" pitchFamily="49" charset="-128"/>
              </a:rPr>
              <a:t>連結は</a:t>
            </a:r>
            <a:r>
              <a:rPr lang="en-US" altLang="ja-JP" sz="2400" dirty="0">
                <a:solidFill>
                  <a:schemeClr val="tx1"/>
                </a:solidFill>
                <a:latin typeface="HG創英角ﾎﾟｯﾌﾟ体" pitchFamily="49" charset="-128"/>
                <a:ea typeface="HG創英角ﾎﾟｯﾌﾟ体" pitchFamily="49" charset="-128"/>
              </a:rPr>
              <a:t>IFRS</a:t>
            </a:r>
            <a:r>
              <a:rPr lang="ja-JP" altLang="en-US" sz="2400" dirty="0">
                <a:solidFill>
                  <a:schemeClr val="tx1"/>
                </a:solidFill>
                <a:latin typeface="HG創英角ﾎﾟｯﾌﾟ体" pitchFamily="49" charset="-128"/>
                <a:ea typeface="HG創英角ﾎﾟｯﾌﾟ体" pitchFamily="49" charset="-128"/>
              </a:rPr>
              <a:t>強制だけど、個別はお前たちに任せるよ！</a:t>
            </a:r>
          </a:p>
        </p:txBody>
      </p:sp>
      <p:pic>
        <p:nvPicPr>
          <p:cNvPr id="13" name="図 12" descr="france.png"/>
          <p:cNvPicPr>
            <a:picLocks noChangeAspect="1"/>
          </p:cNvPicPr>
          <p:nvPr/>
        </p:nvPicPr>
        <p:blipFill>
          <a:blip r:embed="rId5" cstate="print"/>
          <a:srcRect/>
          <a:stretch>
            <a:fillRect/>
          </a:stretch>
        </p:blipFill>
        <p:spPr bwMode="auto">
          <a:xfrm>
            <a:off x="4500562" y="5072074"/>
            <a:ext cx="2000250" cy="1328737"/>
          </a:xfrm>
          <a:prstGeom prst="rect">
            <a:avLst/>
          </a:prstGeom>
          <a:noFill/>
          <a:ln w="9525">
            <a:noFill/>
            <a:miter lim="800000"/>
            <a:headEnd/>
            <a:tailEnd/>
          </a:ln>
        </p:spPr>
      </p:pic>
      <p:pic>
        <p:nvPicPr>
          <p:cNvPr id="15" name="図 14" descr="ドイツ.png"/>
          <p:cNvPicPr>
            <a:picLocks noChangeAspect="1"/>
          </p:cNvPicPr>
          <p:nvPr/>
        </p:nvPicPr>
        <p:blipFill>
          <a:blip r:embed="rId6" cstate="print"/>
          <a:srcRect/>
          <a:stretch>
            <a:fillRect/>
          </a:stretch>
        </p:blipFill>
        <p:spPr bwMode="auto">
          <a:xfrm>
            <a:off x="6786578" y="5072074"/>
            <a:ext cx="2000250" cy="1323975"/>
          </a:xfrm>
          <a:prstGeom prst="rect">
            <a:avLst/>
          </a:prstGeom>
          <a:noFill/>
          <a:ln w="9525">
            <a:noFill/>
            <a:miter lim="800000"/>
            <a:headEnd/>
            <a:tailEnd/>
          </a:ln>
        </p:spPr>
      </p:pic>
      <p:sp>
        <p:nvSpPr>
          <p:cNvPr id="16" name="円形吹き出し 15"/>
          <p:cNvSpPr/>
          <p:nvPr/>
        </p:nvSpPr>
        <p:spPr>
          <a:xfrm>
            <a:off x="0" y="3500438"/>
            <a:ext cx="3771900" cy="1827212"/>
          </a:xfrm>
          <a:prstGeom prst="wedgeEllipseCallout">
            <a:avLst>
              <a:gd name="adj1" fmla="val 55439"/>
              <a:gd name="adj2" fmla="val 44396"/>
            </a:avLst>
          </a:prstGeom>
          <a:solidFill>
            <a:srgbClr val="43CE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800" dirty="0">
                <a:solidFill>
                  <a:schemeClr val="tx1"/>
                </a:solidFill>
                <a:latin typeface="HG創英角ﾎﾟｯﾌﾟ体" pitchFamily="49" charset="-128"/>
                <a:ea typeface="HG創英角ﾎﾟｯﾌﾟ体" pitchFamily="49" charset="-128"/>
              </a:rPr>
              <a:t>じゃ僕達個別は自国基準にする～♪</a:t>
            </a:r>
          </a:p>
        </p:txBody>
      </p:sp>
      <p:sp>
        <p:nvSpPr>
          <p:cNvPr id="14" name="正方形/長方形 13"/>
          <p:cNvSpPr/>
          <p:nvPr/>
        </p:nvSpPr>
        <p:spPr>
          <a:xfrm>
            <a:off x="3286116" y="3071810"/>
            <a:ext cx="2214579" cy="1500198"/>
          </a:xfrm>
          <a:prstGeom prst="rect">
            <a:avLst/>
          </a:prstGeom>
          <a:solidFill>
            <a:schemeClr val="accent1">
              <a:alpha val="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四角形吹き出し 23"/>
          <p:cNvSpPr/>
          <p:nvPr/>
        </p:nvSpPr>
        <p:spPr>
          <a:xfrm>
            <a:off x="1357313" y="1857375"/>
            <a:ext cx="2643187" cy="857250"/>
          </a:xfrm>
          <a:prstGeom prst="wedgeRectCallout">
            <a:avLst>
              <a:gd name="adj1" fmla="val 40073"/>
              <a:gd name="adj2" fmla="val 10606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3600" dirty="0">
                <a:solidFill>
                  <a:schemeClr val="tx1"/>
                </a:solidFill>
                <a:latin typeface="HG創英角ﾎﾟｯﾌﾟ体" pitchFamily="49" charset="-128"/>
                <a:ea typeface="HG創英角ﾎﾟｯﾌﾟ体" pitchFamily="49" charset="-128"/>
              </a:rPr>
              <a:t>強制適用</a:t>
            </a:r>
          </a:p>
        </p:txBody>
      </p:sp>
      <p:sp>
        <p:nvSpPr>
          <p:cNvPr id="19" name="正方形/長方形 18"/>
          <p:cNvSpPr/>
          <p:nvPr/>
        </p:nvSpPr>
        <p:spPr>
          <a:xfrm>
            <a:off x="3286117" y="4615262"/>
            <a:ext cx="2214578" cy="1599820"/>
          </a:xfrm>
          <a:prstGeom prst="rect">
            <a:avLst/>
          </a:prstGeom>
          <a:solidFill>
            <a:schemeClr val="accent1">
              <a:alpha val="0"/>
            </a:schemeClr>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ローチャート: 処理 16"/>
          <p:cNvSpPr/>
          <p:nvPr/>
        </p:nvSpPr>
        <p:spPr>
          <a:xfrm rot="19931145">
            <a:off x="1008929" y="2931455"/>
            <a:ext cx="7278688" cy="214630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4400" dirty="0">
                <a:solidFill>
                  <a:schemeClr val="tx1"/>
                </a:solidFill>
                <a:ea typeface="HG創英角ﾎﾟｯﾌﾟ体" pitchFamily="49" charset="-128"/>
              </a:rPr>
              <a:t>連結先行の状態を継続していけなくなる可能性がある</a:t>
            </a:r>
          </a:p>
        </p:txBody>
      </p:sp>
      <p:sp>
        <p:nvSpPr>
          <p:cNvPr id="22" name="円形吹き出し 21"/>
          <p:cNvSpPr/>
          <p:nvPr/>
        </p:nvSpPr>
        <p:spPr>
          <a:xfrm>
            <a:off x="357158" y="1000108"/>
            <a:ext cx="4271963" cy="2214562"/>
          </a:xfrm>
          <a:prstGeom prst="wedgeEllipseCallout">
            <a:avLst>
              <a:gd name="adj1" fmla="val 50256"/>
              <a:gd name="adj2" fmla="val 432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dirty="0">
                <a:solidFill>
                  <a:schemeClr val="tx1"/>
                </a:solidFill>
                <a:latin typeface="HG創英角ﾎﾟｯﾌﾟ体" pitchFamily="49" charset="-128"/>
                <a:ea typeface="HG創英角ﾎﾟｯﾌﾟ体" pitchFamily="49" charset="-128"/>
              </a:rPr>
              <a:t>上場企業の個別</a:t>
            </a:r>
            <a:endParaRPr lang="en-US" altLang="ja-JP" sz="2400" dirty="0">
              <a:solidFill>
                <a:schemeClr val="tx1"/>
              </a:solidFill>
              <a:latin typeface="HG創英角ﾎﾟｯﾌﾟ体" pitchFamily="49" charset="-128"/>
              <a:ea typeface="HG創英角ﾎﾟｯﾌﾟ体" pitchFamily="49" charset="-128"/>
            </a:endParaRPr>
          </a:p>
          <a:p>
            <a:pPr algn="ctr" fontAlgn="auto">
              <a:spcBef>
                <a:spcPts val="0"/>
              </a:spcBef>
              <a:spcAft>
                <a:spcPts val="0"/>
              </a:spcAft>
              <a:defRPr/>
            </a:pPr>
            <a:r>
              <a:rPr lang="ja-JP" altLang="en-US" sz="2400" dirty="0">
                <a:solidFill>
                  <a:schemeClr val="tx1"/>
                </a:solidFill>
                <a:latin typeface="HG創英角ﾎﾟｯﾌﾟ体" pitchFamily="49" charset="-128"/>
                <a:ea typeface="HG創英角ﾎﾟｯﾌﾟ体" pitchFamily="49" charset="-128"/>
              </a:rPr>
              <a:t>財務諸表に国内基準が入ることによる</a:t>
            </a:r>
            <a:endParaRPr lang="en-US" altLang="ja-JP" sz="2400" dirty="0">
              <a:solidFill>
                <a:schemeClr val="tx1"/>
              </a:solidFill>
              <a:latin typeface="HG創英角ﾎﾟｯﾌﾟ体" pitchFamily="49" charset="-128"/>
              <a:ea typeface="HG創英角ﾎﾟｯﾌﾟ体" pitchFamily="49" charset="-128"/>
            </a:endParaRPr>
          </a:p>
          <a:p>
            <a:pPr algn="ctr" fontAlgn="auto">
              <a:spcBef>
                <a:spcPts val="0"/>
              </a:spcBef>
              <a:spcAft>
                <a:spcPts val="0"/>
              </a:spcAft>
              <a:defRPr/>
            </a:pPr>
            <a:r>
              <a:rPr lang="ja-JP" altLang="en-US" sz="2400" dirty="0">
                <a:solidFill>
                  <a:schemeClr val="tx1"/>
                </a:solidFill>
                <a:latin typeface="HG創英角ﾎﾟｯﾌﾟ体" pitchFamily="49" charset="-128"/>
                <a:ea typeface="HG創英角ﾎﾟｯﾌﾟ体" pitchFamily="49" charset="-128"/>
              </a:rPr>
              <a:t>問題点が存在する。</a:t>
            </a:r>
          </a:p>
        </p:txBody>
      </p:sp>
      <p:pic>
        <p:nvPicPr>
          <p:cNvPr id="23" name="Picture 42" descr="C:\Program Files\Microsoft Office\MEDIA\CAGCAT10\j0301252.wmf"/>
          <p:cNvPicPr>
            <a:picLocks noChangeAspect="1" noChangeArrowheads="1"/>
          </p:cNvPicPr>
          <p:nvPr/>
        </p:nvPicPr>
        <p:blipFill>
          <a:blip r:embed="rId7" cstate="print"/>
          <a:srcRect/>
          <a:stretch>
            <a:fillRect/>
          </a:stretch>
        </p:blipFill>
        <p:spPr bwMode="auto">
          <a:xfrm>
            <a:off x="4763163" y="2214554"/>
            <a:ext cx="3674398" cy="3143248"/>
          </a:xfrm>
          <a:prstGeom prst="rect">
            <a:avLst/>
          </a:prstGeom>
          <a:noFill/>
          <a:ln w="9525">
            <a:noFill/>
            <a:miter lim="800000"/>
            <a:headEnd/>
            <a:tailEnd/>
          </a:ln>
        </p:spPr>
      </p:pic>
      <p:sp>
        <p:nvSpPr>
          <p:cNvPr id="20" name="動作設定ボタン : 進む/次へ 19">
            <a:hlinkClick r:id="rId8" action="ppaction://hlinksldjump" highlightClick="1"/>
          </p:cNvPr>
          <p:cNvSpPr/>
          <p:nvPr/>
        </p:nvSpPr>
        <p:spPr>
          <a:xfrm>
            <a:off x="3857620" y="3286124"/>
            <a:ext cx="1571604" cy="1000108"/>
          </a:xfrm>
          <a:prstGeom prst="actionButtonForwardNex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xit" presetSubtype="12" fill="hold" grpId="0" nodeType="clickEffect">
                                  <p:stCondLst>
                                    <p:cond delay="0"/>
                                  </p:stCondLst>
                                  <p:childTnLst>
                                    <p:animEffect transition="out" filter="strips(downLeft)">
                                      <p:cBhvr>
                                        <p:cTn id="22" dur="500"/>
                                        <p:tgtEl>
                                          <p:spTgt spid="51"/>
                                        </p:tgtEl>
                                      </p:cBhvr>
                                    </p:animEffect>
                                    <p:set>
                                      <p:cBhvr>
                                        <p:cTn id="23" dur="1" fill="hold">
                                          <p:stCondLst>
                                            <p:cond delay="499"/>
                                          </p:stCondLst>
                                        </p:cTn>
                                        <p:tgtEl>
                                          <p:spTgt spid="51"/>
                                        </p:tgtEl>
                                        <p:attrNameLst>
                                          <p:attrName>style.visibility</p:attrName>
                                        </p:attrNameLst>
                                      </p:cBhvr>
                                      <p:to>
                                        <p:strVal val="hidden"/>
                                      </p:to>
                                    </p:set>
                                  </p:childTnLst>
                                </p:cTn>
                              </p:par>
                              <p:par>
                                <p:cTn id="24" presetID="19" presetClass="exit" presetSubtype="10" fill="hold" nodeType="withEffect">
                                  <p:stCondLst>
                                    <p:cond delay="0"/>
                                  </p:stCondLst>
                                  <p:childTnLst>
                                    <p:anim calcmode="lin" valueType="num">
                                      <p:cBhvr>
                                        <p:cTn id="25" dur="1000"/>
                                        <p:tgtEl>
                                          <p:spTgt spid="30868"/>
                                        </p:tgtEl>
                                        <p:attrNameLst>
                                          <p:attrName>ppt_h</p:attrName>
                                        </p:attrNameLst>
                                      </p:cBhvr>
                                      <p:tavLst>
                                        <p:tav tm="0">
                                          <p:val>
                                            <p:strVal val="ppt_h"/>
                                          </p:val>
                                        </p:tav>
                                        <p:tav tm="100000">
                                          <p:val>
                                            <p:strVal val="ppt_h"/>
                                          </p:val>
                                        </p:tav>
                                      </p:tavLst>
                                    </p:anim>
                                    <p:anim calcmode="lin" valueType="num">
                                      <p:cBhvr>
                                        <p:cTn id="26" dur="1000"/>
                                        <p:tgtEl>
                                          <p:spTgt spid="3086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7" dur="1" fill="hold">
                                          <p:stCondLst>
                                            <p:cond delay="999"/>
                                          </p:stCondLst>
                                        </p:cTn>
                                        <p:tgtEl>
                                          <p:spTgt spid="30868"/>
                                        </p:tgtEl>
                                        <p:attrNameLst>
                                          <p:attrName>style.visibility</p:attrName>
                                        </p:attrNameLst>
                                      </p:cBhvr>
                                      <p:to>
                                        <p:strVal val="hidden"/>
                                      </p:to>
                                    </p:set>
                                  </p:childTnLst>
                                </p:cTn>
                              </p:par>
                            </p:childTnLst>
                          </p:cTn>
                        </p:par>
                        <p:par>
                          <p:cTn id="28" fill="hold">
                            <p:stCondLst>
                              <p:cond delay="1000"/>
                            </p:stCondLst>
                            <p:childTnLst>
                              <p:par>
                                <p:cTn id="29" presetID="19" presetClass="entr" presetSubtype="10" fill="hold" nodeType="afterEffect">
                                  <p:stCondLst>
                                    <p:cond delay="0"/>
                                  </p:stCondLst>
                                  <p:childTnLst>
                                    <p:set>
                                      <p:cBhvr>
                                        <p:cTn id="30" dur="1" fill="hold">
                                          <p:stCondLst>
                                            <p:cond delay="0"/>
                                          </p:stCondLst>
                                        </p:cTn>
                                        <p:tgtEl>
                                          <p:spTgt spid="30859"/>
                                        </p:tgtEl>
                                        <p:attrNameLst>
                                          <p:attrName>style.visibility</p:attrName>
                                        </p:attrNameLst>
                                      </p:cBhvr>
                                      <p:to>
                                        <p:strVal val="visible"/>
                                      </p:to>
                                    </p:set>
                                    <p:anim calcmode="lin" valueType="num">
                                      <p:cBhvr>
                                        <p:cTn id="31" dur="1000" fill="hold"/>
                                        <p:tgtEl>
                                          <p:spTgt spid="30859"/>
                                        </p:tgtEl>
                                        <p:attrNameLst>
                                          <p:attrName>ppt_w</p:attrName>
                                        </p:attrNameLst>
                                      </p:cBhvr>
                                      <p:tavLst>
                                        <p:tav tm="0" fmla="#ppt_w*sin(2.5*pi*$)">
                                          <p:val>
                                            <p:fltVal val="0"/>
                                          </p:val>
                                        </p:tav>
                                        <p:tav tm="100000">
                                          <p:val>
                                            <p:fltVal val="1"/>
                                          </p:val>
                                        </p:tav>
                                      </p:tavLst>
                                    </p:anim>
                                    <p:anim calcmode="lin" valueType="num">
                                      <p:cBhvr>
                                        <p:cTn id="32" dur="1000" fill="hold"/>
                                        <p:tgtEl>
                                          <p:spTgt spid="30859"/>
                                        </p:tgtEl>
                                        <p:attrNameLst>
                                          <p:attrName>ppt_h</p:attrName>
                                        </p:attrNameLst>
                                      </p:cBhvr>
                                      <p:tavLst>
                                        <p:tav tm="0">
                                          <p:val>
                                            <p:strVal val="#ppt_h"/>
                                          </p:val>
                                        </p:tav>
                                        <p:tav tm="100000">
                                          <p:val>
                                            <p:strVal val="#ppt_h"/>
                                          </p:val>
                                        </p:tav>
                                      </p:tavLst>
                                    </p:anim>
                                  </p:childTnLst>
                                </p:cTn>
                              </p:par>
                              <p:par>
                                <p:cTn id="33" presetID="9"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strips(upRight)">
                                      <p:cBhvr>
                                        <p:cTn id="53" dur="500"/>
                                        <p:tgtEl>
                                          <p:spTgt spid="5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24"/>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30859"/>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0868"/>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52"/>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14"/>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19"/>
                                        </p:tgtEl>
                                        <p:attrNameLst>
                                          <p:attrName>style.visibility</p:attrName>
                                        </p:attrNameLst>
                                      </p:cBhvr>
                                      <p:to>
                                        <p:strVal val="hidden"/>
                                      </p:to>
                                    </p:set>
                                  </p:childTnLst>
                                </p:cTn>
                              </p:par>
                            </p:childTnLst>
                          </p:cTn>
                        </p:par>
                        <p:par>
                          <p:cTn id="68" fill="hold">
                            <p:stCondLst>
                              <p:cond delay="0"/>
                            </p:stCondLst>
                            <p:childTnLst>
                              <p:par>
                                <p:cTn id="69" presetID="52"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Scale>
                                      <p:cBhvr>
                                        <p:cTn id="71"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10"/>
                                        </p:tgtEl>
                                        <p:attrNameLst>
                                          <p:attrName>ppt_x</p:attrName>
                                          <p:attrName>ppt_y</p:attrName>
                                        </p:attrNameLst>
                                      </p:cBhvr>
                                    </p:animMotion>
                                    <p:animEffect transition="in" filter="fade">
                                      <p:cBhvr>
                                        <p:cTn id="73" dur="1000"/>
                                        <p:tgtEl>
                                          <p:spTgt spid="10"/>
                                        </p:tgtEl>
                                      </p:cBhvr>
                                    </p:animEffect>
                                  </p:childTnLst>
                                </p:cTn>
                              </p:par>
                              <p:par>
                                <p:cTn id="74" presetID="10" presetClass="exit" presetSubtype="0" fill="hold" grpId="1" nodeType="withEffect">
                                  <p:stCondLst>
                                    <p:cond delay="0"/>
                                  </p:stCondLst>
                                  <p:childTnLst>
                                    <p:animEffect transition="out" filter="fade">
                                      <p:cBhvr>
                                        <p:cTn id="75" dur="1000"/>
                                        <p:tgtEl>
                                          <p:spTgt spid="15361"/>
                                        </p:tgtEl>
                                      </p:cBhvr>
                                    </p:animEffect>
                                    <p:set>
                                      <p:cBhvr>
                                        <p:cTn id="76" dur="1" fill="hold">
                                          <p:stCondLst>
                                            <p:cond delay="999"/>
                                          </p:stCondLst>
                                        </p:cTn>
                                        <p:tgtEl>
                                          <p:spTgt spid="1536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Effect transition="in" filter="fade">
                                      <p:cBhvr>
                                        <p:cTn id="83" dur="500"/>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39" presetClass="entr" presetSubtype="0" accel="100000" fill="hold" nodeType="click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p:cTn id="88"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89"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90"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91" dur="500" fill="hold"/>
                                        <p:tgtEl>
                                          <p:spTgt spid="13"/>
                                        </p:tgtEl>
                                        <p:attrNameLst>
                                          <p:attrName>ppt_y</p:attrName>
                                        </p:attrNameLst>
                                      </p:cBhvr>
                                      <p:tavLst>
                                        <p:tav tm="0">
                                          <p:val>
                                            <p:strVal val="#ppt_y"/>
                                          </p:val>
                                        </p:tav>
                                        <p:tav tm="100000">
                                          <p:val>
                                            <p:strVal val="#ppt_y"/>
                                          </p:val>
                                        </p:tav>
                                      </p:tavLst>
                                    </p:anim>
                                  </p:childTnLst>
                                </p:cTn>
                              </p:par>
                              <p:par>
                                <p:cTn id="92" presetID="39" presetClass="entr" presetSubtype="0" accel="100000"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 calcmode="lin" valueType="num">
                                      <p:cBhvr>
                                        <p:cTn id="94"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95"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96"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97" dur="500" fill="hold"/>
                                        <p:tgtEl>
                                          <p:spTgt spid="15"/>
                                        </p:tgtEl>
                                        <p:attrNameLst>
                                          <p:attrName>ppt_y</p:attrName>
                                        </p:attrNameLst>
                                      </p:cBhvr>
                                      <p:tavLst>
                                        <p:tav tm="0">
                                          <p:val>
                                            <p:strVal val="#ppt_y"/>
                                          </p:val>
                                        </p:tav>
                                        <p:tav tm="100000">
                                          <p:val>
                                            <p:strVal val="#ppt_y"/>
                                          </p:val>
                                        </p:tav>
                                      </p:tavLst>
                                    </p:anim>
                                  </p:childTnLst>
                                </p:cTn>
                              </p:par>
                            </p:childTnLst>
                          </p:cTn>
                        </p:par>
                        <p:par>
                          <p:cTn id="98" fill="hold">
                            <p:stCondLst>
                              <p:cond delay="500"/>
                            </p:stCondLst>
                            <p:childTnLst>
                              <p:par>
                                <p:cTn id="99" presetID="53"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p:cTn id="101" dur="500" fill="hold"/>
                                        <p:tgtEl>
                                          <p:spTgt spid="16"/>
                                        </p:tgtEl>
                                        <p:attrNameLst>
                                          <p:attrName>ppt_w</p:attrName>
                                        </p:attrNameLst>
                                      </p:cBhvr>
                                      <p:tavLst>
                                        <p:tav tm="0">
                                          <p:val>
                                            <p:fltVal val="0"/>
                                          </p:val>
                                        </p:tav>
                                        <p:tav tm="100000">
                                          <p:val>
                                            <p:strVal val="#ppt_w"/>
                                          </p:val>
                                        </p:tav>
                                      </p:tavLst>
                                    </p:anim>
                                    <p:anim calcmode="lin" valueType="num">
                                      <p:cBhvr>
                                        <p:cTn id="102" dur="500" fill="hold"/>
                                        <p:tgtEl>
                                          <p:spTgt spid="16"/>
                                        </p:tgtEl>
                                        <p:attrNameLst>
                                          <p:attrName>ppt_h</p:attrName>
                                        </p:attrNameLst>
                                      </p:cBhvr>
                                      <p:tavLst>
                                        <p:tav tm="0">
                                          <p:val>
                                            <p:fltVal val="0"/>
                                          </p:val>
                                        </p:tav>
                                        <p:tav tm="100000">
                                          <p:val>
                                            <p:strVal val="#ppt_h"/>
                                          </p:val>
                                        </p:tav>
                                      </p:tavLst>
                                    </p:anim>
                                    <p:animEffect transition="in" filter="fade">
                                      <p:cBhvr>
                                        <p:cTn id="103" dur="500"/>
                                        <p:tgtEl>
                                          <p:spTgt spid="16"/>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xit" presetSubtype="0" fill="hold" nodeType="clickEffect">
                                  <p:stCondLst>
                                    <p:cond delay="0"/>
                                  </p:stCondLst>
                                  <p:childTnLst>
                                    <p:set>
                                      <p:cBhvr>
                                        <p:cTn id="107" dur="1" fill="hold">
                                          <p:stCondLst>
                                            <p:cond delay="0"/>
                                          </p:stCondLst>
                                        </p:cTn>
                                        <p:tgtEl>
                                          <p:spTgt spid="10"/>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16"/>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13"/>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5"/>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2"/>
                                        </p:tgtEl>
                                        <p:attrNameLst>
                                          <p:attrName>style.visibility</p:attrName>
                                        </p:attrNameLst>
                                      </p:cBhvr>
                                      <p:to>
                                        <p:strVal val="hidden"/>
                                      </p:to>
                                    </p:set>
                                  </p:childTnLst>
                                </p:cTn>
                              </p:par>
                              <p:par>
                                <p:cTn id="116" presetID="50" presetClass="entr" presetSubtype="0" decel="100000"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p:cTn id="118" dur="1000" fill="hold"/>
                                        <p:tgtEl>
                                          <p:spTgt spid="22"/>
                                        </p:tgtEl>
                                        <p:attrNameLst>
                                          <p:attrName>ppt_w</p:attrName>
                                        </p:attrNameLst>
                                      </p:cBhvr>
                                      <p:tavLst>
                                        <p:tav tm="0">
                                          <p:val>
                                            <p:strVal val="#ppt_w+.3"/>
                                          </p:val>
                                        </p:tav>
                                        <p:tav tm="100000">
                                          <p:val>
                                            <p:strVal val="#ppt_w"/>
                                          </p:val>
                                        </p:tav>
                                      </p:tavLst>
                                    </p:anim>
                                    <p:anim calcmode="lin" valueType="num">
                                      <p:cBhvr>
                                        <p:cTn id="119" dur="1000" fill="hold"/>
                                        <p:tgtEl>
                                          <p:spTgt spid="22"/>
                                        </p:tgtEl>
                                        <p:attrNameLst>
                                          <p:attrName>ppt_h</p:attrName>
                                        </p:attrNameLst>
                                      </p:cBhvr>
                                      <p:tavLst>
                                        <p:tav tm="0">
                                          <p:val>
                                            <p:strVal val="#ppt_h"/>
                                          </p:val>
                                        </p:tav>
                                        <p:tav tm="100000">
                                          <p:val>
                                            <p:strVal val="#ppt_h"/>
                                          </p:val>
                                        </p:tav>
                                      </p:tavLst>
                                    </p:anim>
                                    <p:animEffect transition="in" filter="fade">
                                      <p:cBhvr>
                                        <p:cTn id="120" dur="1000"/>
                                        <p:tgtEl>
                                          <p:spTgt spid="22"/>
                                        </p:tgtEl>
                                      </p:cBhvr>
                                    </p:animEffect>
                                  </p:childTnLst>
                                </p:cTn>
                              </p:par>
                            </p:childTnLst>
                          </p:cTn>
                        </p:par>
                        <p:par>
                          <p:cTn id="121" fill="hold">
                            <p:stCondLst>
                              <p:cond delay="1000"/>
                            </p:stCondLst>
                            <p:childTnLst>
                              <p:par>
                                <p:cTn id="122" presetID="53"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p:cTn id="124" dur="500" fill="hold"/>
                                        <p:tgtEl>
                                          <p:spTgt spid="23"/>
                                        </p:tgtEl>
                                        <p:attrNameLst>
                                          <p:attrName>ppt_w</p:attrName>
                                        </p:attrNameLst>
                                      </p:cBhvr>
                                      <p:tavLst>
                                        <p:tav tm="0">
                                          <p:val>
                                            <p:fltVal val="0"/>
                                          </p:val>
                                        </p:tav>
                                        <p:tav tm="100000">
                                          <p:val>
                                            <p:strVal val="#ppt_w"/>
                                          </p:val>
                                        </p:tav>
                                      </p:tavLst>
                                    </p:anim>
                                    <p:anim calcmode="lin" valueType="num">
                                      <p:cBhvr>
                                        <p:cTn id="125" dur="500" fill="hold"/>
                                        <p:tgtEl>
                                          <p:spTgt spid="23"/>
                                        </p:tgtEl>
                                        <p:attrNameLst>
                                          <p:attrName>ppt_h</p:attrName>
                                        </p:attrNameLst>
                                      </p:cBhvr>
                                      <p:tavLst>
                                        <p:tav tm="0">
                                          <p:val>
                                            <p:fltVal val="0"/>
                                          </p:val>
                                        </p:tav>
                                        <p:tav tm="100000">
                                          <p:val>
                                            <p:strVal val="#ppt_h"/>
                                          </p:val>
                                        </p:tav>
                                      </p:tavLst>
                                    </p:anim>
                                    <p:animEffect transition="in" filter="fade">
                                      <p:cBhvr>
                                        <p:cTn id="126" dur="500"/>
                                        <p:tgtEl>
                                          <p:spTgt spid="23"/>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xit" presetSubtype="10" fill="hold" grpId="0" nodeType="clickEffect">
                                  <p:stCondLst>
                                    <p:cond delay="0"/>
                                  </p:stCondLst>
                                  <p:childTnLst>
                                    <p:animEffect transition="out" filter="blinds(horizontal)">
                                      <p:cBhvr>
                                        <p:cTn id="130" dur="500"/>
                                        <p:tgtEl>
                                          <p:spTgt spid="15361"/>
                                        </p:tgtEl>
                                      </p:cBhvr>
                                    </p:animEffect>
                                    <p:set>
                                      <p:cBhvr>
                                        <p:cTn id="131" dur="1" fill="hold">
                                          <p:stCondLst>
                                            <p:cond delay="499"/>
                                          </p:stCondLst>
                                        </p:cTn>
                                        <p:tgtEl>
                                          <p:spTgt spid="153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5361" grpId="0"/>
      <p:bldP spid="15361" grpId="1"/>
      <p:bldP spid="52" grpId="0"/>
      <p:bldP spid="52" grpId="1"/>
      <p:bldP spid="12" grpId="0" animBg="1"/>
      <p:bldP spid="12" grpId="1" animBg="1"/>
      <p:bldP spid="16" grpId="0" animBg="1"/>
      <p:bldP spid="16" grpId="1" animBg="1"/>
      <p:bldP spid="14" grpId="0" animBg="1"/>
      <p:bldP spid="14" grpId="1" animBg="1"/>
      <p:bldP spid="24" grpId="0" animBg="1"/>
      <p:bldP spid="24" grpId="1" animBg="1"/>
      <p:bldP spid="19" grpId="0" animBg="1"/>
      <p:bldP spid="19" grpId="1" animBg="1"/>
      <p:bldP spid="17" grpId="0" animBg="1"/>
      <p:bldP spid="17" grpId="1" animBg="1"/>
      <p:bldP spid="22" grpId="0"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14290"/>
            <a:ext cx="7715274" cy="911225"/>
          </a:xfrm>
        </p:spPr>
        <p:txBody>
          <a:bodyPr/>
          <a:lstStyle/>
          <a:p>
            <a:pPr eaLnBrk="1" fontAlgn="auto" hangingPunct="1">
              <a:spcAft>
                <a:spcPts val="0"/>
              </a:spcAft>
              <a:defRPr/>
            </a:pPr>
            <a:r>
              <a:rPr lang="ja-JP" altLang="en-US" sz="4200" dirty="0" smtClean="0">
                <a:solidFill>
                  <a:schemeClr val="tx1"/>
                </a:solidFill>
                <a:ea typeface="HG創英角ﾎﾟｯﾌﾟ体" pitchFamily="49" charset="-128"/>
              </a:rPr>
              <a:t>２０１２年</a:t>
            </a:r>
            <a:r>
              <a:rPr lang="ja-JP" altLang="en-US" sz="4200" dirty="0" smtClean="0">
                <a:ea typeface="HG創英角ﾎﾟｯﾌﾟ体" pitchFamily="49" charset="-128"/>
              </a:rPr>
              <a:t>まで</a:t>
            </a:r>
            <a:r>
              <a:rPr lang="ja-JP" altLang="en-US" sz="4200" dirty="0" smtClean="0">
                <a:solidFill>
                  <a:schemeClr val="tx1"/>
                </a:solidFill>
                <a:ea typeface="HG創英角ﾎﾟｯﾌﾟ体" pitchFamily="49" charset="-128"/>
              </a:rPr>
              <a:t>に</a:t>
            </a:r>
            <a:r>
              <a:rPr lang="en-US" altLang="ja-JP" sz="4200" dirty="0" smtClean="0">
                <a:solidFill>
                  <a:schemeClr val="tx1"/>
                </a:solidFill>
                <a:latin typeface="HG創英角ﾎﾟｯﾌﾟ体" pitchFamily="49" charset="-128"/>
                <a:ea typeface="HG創英角ﾎﾟｯﾌﾟ体" pitchFamily="49" charset="-128"/>
              </a:rPr>
              <a:t>IFRS</a:t>
            </a:r>
            <a:r>
              <a:rPr lang="ja-JP" altLang="en-US" sz="4200" dirty="0" smtClean="0">
                <a:solidFill>
                  <a:schemeClr val="tx1"/>
                </a:solidFill>
                <a:ea typeface="HG創英角ﾎﾟｯﾌﾟ体" pitchFamily="49" charset="-128"/>
              </a:rPr>
              <a:t>強制適用</a:t>
            </a:r>
            <a:endParaRPr lang="en-US" altLang="ja-JP" sz="4200" dirty="0" smtClean="0">
              <a:solidFill>
                <a:schemeClr val="tx1"/>
              </a:solidFill>
              <a:ea typeface="HG創英角ﾎﾟｯﾌﾟ体" pitchFamily="49" charset="-128"/>
            </a:endParaRPr>
          </a:p>
        </p:txBody>
      </p:sp>
      <p:sp>
        <p:nvSpPr>
          <p:cNvPr id="2055" name="Rectangle 7"/>
          <p:cNvSpPr>
            <a:spLocks noGrp="1" noChangeArrowheads="1"/>
          </p:cNvSpPr>
          <p:nvPr>
            <p:ph type="body" sz="half" idx="2"/>
          </p:nvPr>
        </p:nvSpPr>
        <p:spPr>
          <a:xfrm>
            <a:off x="500063" y="5500688"/>
            <a:ext cx="8229600" cy="1511300"/>
          </a:xfrm>
        </p:spPr>
        <p:txBody>
          <a:bodyPr/>
          <a:lstStyle/>
          <a:p>
            <a:pPr eaLnBrk="1" hangingPunct="1"/>
            <a:r>
              <a:rPr lang="ja-JP" altLang="en-US" sz="2600" dirty="0" smtClean="0">
                <a:latin typeface="HG創英角ﾎﾟｯﾌﾟ体" pitchFamily="49" charset="-128"/>
                <a:ea typeface="HG創英角ﾎﾟｯﾌﾟ体" pitchFamily="49" charset="-128"/>
              </a:rPr>
              <a:t>上場企業の連結財務諸表に</a:t>
            </a:r>
            <a:r>
              <a:rPr lang="en-US" altLang="ja-JP" sz="2600" dirty="0" smtClean="0">
                <a:latin typeface="HG創英角ﾎﾟｯﾌﾟ体" pitchFamily="49" charset="-128"/>
                <a:ea typeface="HG創英角ﾎﾟｯﾌﾟ体" pitchFamily="49" charset="-128"/>
              </a:rPr>
              <a:t>IFRS</a:t>
            </a:r>
            <a:r>
              <a:rPr lang="ja-JP" altLang="en-US" sz="2600" dirty="0" smtClean="0">
                <a:latin typeface="HG創英角ﾎﾟｯﾌﾟ体" pitchFamily="49" charset="-128"/>
                <a:ea typeface="HG創英角ﾎﾟｯﾌﾟ体" pitchFamily="49" charset="-128"/>
              </a:rPr>
              <a:t>適用になると、市場の比較可能性が保たれることにより、個別財務諸表に</a:t>
            </a:r>
            <a:r>
              <a:rPr lang="en-US" altLang="ja-JP" sz="2600" dirty="0" smtClean="0">
                <a:latin typeface="HG創英角ﾎﾟｯﾌﾟ体" pitchFamily="49" charset="-128"/>
                <a:ea typeface="HG創英角ﾎﾟｯﾌﾟ体" pitchFamily="49" charset="-128"/>
              </a:rPr>
              <a:t>IFRS</a:t>
            </a:r>
            <a:r>
              <a:rPr lang="ja-JP" altLang="en-US" sz="2600" dirty="0" smtClean="0">
                <a:latin typeface="HG創英角ﾎﾟｯﾌﾟ体" pitchFamily="49" charset="-128"/>
                <a:ea typeface="HG創英角ﾎﾟｯﾌﾟ体" pitchFamily="49" charset="-128"/>
              </a:rPr>
              <a:t>適用とする必要がなくなる。</a:t>
            </a:r>
          </a:p>
        </p:txBody>
      </p:sp>
      <p:sp>
        <p:nvSpPr>
          <p:cNvPr id="2053" name="AutoShape 5"/>
          <p:cNvSpPr>
            <a:spLocks noChangeArrowheads="1"/>
          </p:cNvSpPr>
          <p:nvPr/>
        </p:nvSpPr>
        <p:spPr bwMode="auto">
          <a:xfrm rot="925121">
            <a:off x="3954151" y="3791919"/>
            <a:ext cx="4453902" cy="792162"/>
          </a:xfrm>
          <a:prstGeom prst="rightArrow">
            <a:avLst>
              <a:gd name="adj1" fmla="val 50000"/>
              <a:gd name="adj2" fmla="val 131663"/>
            </a:avLst>
          </a:prstGeom>
          <a:solidFill>
            <a:srgbClr val="00FF00"/>
          </a:solidFill>
          <a:ln w="9525">
            <a:noFill/>
            <a:miter lim="800000"/>
            <a:headEnd/>
            <a:tailEnd/>
          </a:ln>
        </p:spPr>
        <p:txBody>
          <a:bodyPr wrap="none" anchor="ctr"/>
          <a:lstStyle/>
          <a:p>
            <a:endParaRPr lang="ja-JP" altLang="en-US"/>
          </a:p>
        </p:txBody>
      </p:sp>
      <p:sp>
        <p:nvSpPr>
          <p:cNvPr id="3082" name="Text Box 10"/>
          <p:cNvSpPr txBox="1">
            <a:spLocks noChangeArrowheads="1"/>
          </p:cNvSpPr>
          <p:nvPr/>
        </p:nvSpPr>
        <p:spPr bwMode="auto">
          <a:xfrm>
            <a:off x="7575550" y="285728"/>
            <a:ext cx="1568450" cy="731838"/>
          </a:xfrm>
          <a:prstGeom prst="rect">
            <a:avLst/>
          </a:prstGeom>
          <a:noFill/>
          <a:ln w="9525">
            <a:noFill/>
            <a:miter lim="800000"/>
            <a:headEnd/>
            <a:tailEnd/>
          </a:ln>
        </p:spPr>
        <p:txBody>
          <a:bodyPr>
            <a:spAutoFit/>
          </a:bodyPr>
          <a:lstStyle/>
          <a:p>
            <a:r>
              <a:rPr lang="ja-JP" altLang="en-US" sz="4200" dirty="0">
                <a:latin typeface="HG創英角ﾎﾟｯﾌﾟ体" pitchFamily="49" charset="-128"/>
                <a:ea typeface="HG創英角ﾎﾟｯﾌﾟ体" pitchFamily="49" charset="-128"/>
              </a:rPr>
              <a:t>判断</a:t>
            </a:r>
          </a:p>
        </p:txBody>
      </p:sp>
      <p:sp>
        <p:nvSpPr>
          <p:cNvPr id="3083" name="Text Box 11"/>
          <p:cNvSpPr txBox="1">
            <a:spLocks noChangeArrowheads="1"/>
          </p:cNvSpPr>
          <p:nvPr/>
        </p:nvSpPr>
        <p:spPr bwMode="auto">
          <a:xfrm>
            <a:off x="7500958" y="285728"/>
            <a:ext cx="1784350" cy="731837"/>
          </a:xfrm>
          <a:prstGeom prst="rect">
            <a:avLst/>
          </a:prstGeom>
          <a:noFill/>
          <a:ln w="9525">
            <a:noFill/>
            <a:miter lim="800000"/>
            <a:headEnd/>
            <a:tailEnd/>
          </a:ln>
        </p:spPr>
        <p:txBody>
          <a:bodyPr>
            <a:spAutoFit/>
          </a:bodyPr>
          <a:lstStyle/>
          <a:p>
            <a:r>
              <a:rPr lang="ja-JP" altLang="en-US" sz="4200" dirty="0">
                <a:latin typeface="HG創英角ﾎﾟｯﾌﾟ体" pitchFamily="49" charset="-128"/>
                <a:ea typeface="HG創英角ﾎﾟｯﾌﾟ体" pitchFamily="49" charset="-128"/>
              </a:rPr>
              <a:t>決定！</a:t>
            </a:r>
          </a:p>
        </p:txBody>
      </p:sp>
      <p:sp>
        <p:nvSpPr>
          <p:cNvPr id="3084" name="AutoShape 12"/>
          <p:cNvSpPr>
            <a:spLocks noChangeArrowheads="1"/>
          </p:cNvSpPr>
          <p:nvPr/>
        </p:nvSpPr>
        <p:spPr bwMode="auto">
          <a:xfrm rot="-1791490">
            <a:off x="853589" y="3932033"/>
            <a:ext cx="3986579" cy="923328"/>
          </a:xfrm>
          <a:prstGeom prst="rightArrow">
            <a:avLst>
              <a:gd name="adj1" fmla="val 50000"/>
              <a:gd name="adj2" fmla="val 116266"/>
            </a:avLst>
          </a:prstGeom>
          <a:solidFill>
            <a:srgbClr val="00FF00"/>
          </a:solidFill>
          <a:ln w="9525">
            <a:noFill/>
            <a:miter lim="800000"/>
            <a:headEnd/>
            <a:tailEnd/>
          </a:ln>
        </p:spPr>
        <p:txBody>
          <a:bodyPr wrap="none" anchor="ctr"/>
          <a:lstStyle/>
          <a:p>
            <a:r>
              <a:rPr lang="ja-JP" altLang="en-US" sz="2400" b="1" dirty="0" smtClean="0"/>
              <a:t>           日本</a:t>
            </a:r>
            <a:r>
              <a:rPr lang="ja-JP" altLang="en-US" sz="2400" b="1" dirty="0"/>
              <a:t>基準</a:t>
            </a:r>
            <a:endParaRPr lang="en-US" altLang="ja-JP" sz="2400" b="1" dirty="0"/>
          </a:p>
        </p:txBody>
      </p:sp>
      <p:sp>
        <p:nvSpPr>
          <p:cNvPr id="2058" name="AutoShape 10"/>
          <p:cNvSpPr>
            <a:spLocks noChangeArrowheads="1"/>
          </p:cNvSpPr>
          <p:nvPr/>
        </p:nvSpPr>
        <p:spPr bwMode="auto">
          <a:xfrm rot="20951234">
            <a:off x="-8971" y="4388896"/>
            <a:ext cx="1972116" cy="1228651"/>
          </a:xfrm>
          <a:prstGeom prst="irregularSeal2">
            <a:avLst/>
          </a:prstGeom>
          <a:solidFill>
            <a:srgbClr val="FFCC00"/>
          </a:solidFill>
          <a:ln w="9525">
            <a:solidFill>
              <a:schemeClr val="tx1"/>
            </a:solidFill>
            <a:miter lim="800000"/>
            <a:headEnd/>
            <a:tailEnd/>
          </a:ln>
        </p:spPr>
        <p:txBody>
          <a:bodyPr wrap="none" anchor="ctr"/>
          <a:lstStyle/>
          <a:p>
            <a:r>
              <a:rPr lang="ja-JP" altLang="en-US" dirty="0">
                <a:ea typeface="HG創英角ﾎﾟｯﾌﾟ体" pitchFamily="49" charset="-128"/>
              </a:rPr>
              <a:t>なぜ？？</a:t>
            </a:r>
          </a:p>
        </p:txBody>
      </p:sp>
      <p:sp>
        <p:nvSpPr>
          <p:cNvPr id="22" name="AutoShape 12"/>
          <p:cNvSpPr>
            <a:spLocks noChangeArrowheads="1"/>
          </p:cNvSpPr>
          <p:nvPr/>
        </p:nvSpPr>
        <p:spPr bwMode="auto">
          <a:xfrm rot="20396764">
            <a:off x="607538" y="2662461"/>
            <a:ext cx="4032335" cy="923328"/>
          </a:xfrm>
          <a:prstGeom prst="rightArrow">
            <a:avLst>
              <a:gd name="adj1" fmla="val 50000"/>
              <a:gd name="adj2" fmla="val 116266"/>
            </a:avLst>
          </a:prstGeom>
          <a:solidFill>
            <a:srgbClr val="00B0F0"/>
          </a:solidFill>
          <a:ln w="9525">
            <a:noFill/>
            <a:miter lim="800000"/>
            <a:headEnd/>
            <a:tailEnd/>
          </a:ln>
        </p:spPr>
        <p:txBody>
          <a:bodyPr wrap="none" anchor="ctr"/>
          <a:lstStyle/>
          <a:p>
            <a:r>
              <a:rPr lang="en-US" altLang="ja-JP" sz="2400" dirty="0" smtClean="0"/>
              <a:t>          </a:t>
            </a:r>
            <a:r>
              <a:rPr lang="en-US" altLang="ja-JP" sz="2400" b="1" dirty="0" smtClean="0"/>
              <a:t>IFRS</a:t>
            </a:r>
            <a:endParaRPr lang="en-US" altLang="ja-JP" sz="2400" b="1" dirty="0"/>
          </a:p>
        </p:txBody>
      </p:sp>
      <p:sp>
        <p:nvSpPr>
          <p:cNvPr id="23" name="AutoShape 5"/>
          <p:cNvSpPr>
            <a:spLocks noChangeArrowheads="1"/>
          </p:cNvSpPr>
          <p:nvPr/>
        </p:nvSpPr>
        <p:spPr bwMode="auto">
          <a:xfrm rot="20406284">
            <a:off x="3533200" y="1420944"/>
            <a:ext cx="4862261" cy="961395"/>
          </a:xfrm>
          <a:prstGeom prst="rightArrow">
            <a:avLst>
              <a:gd name="adj1" fmla="val 50000"/>
              <a:gd name="adj2" fmla="val 131663"/>
            </a:avLst>
          </a:prstGeom>
          <a:solidFill>
            <a:srgbClr val="00B0F0"/>
          </a:solidFill>
          <a:ln w="9525">
            <a:noFill/>
            <a:miter lim="800000"/>
            <a:headEnd/>
            <a:tailEnd/>
          </a:ln>
        </p:spPr>
        <p:txBody>
          <a:bodyPr wrap="none" anchor="ctr"/>
          <a:lstStyle/>
          <a:p>
            <a:endParaRPr lang="ja-JP" altLang="en-US"/>
          </a:p>
        </p:txBody>
      </p:sp>
      <p:pic>
        <p:nvPicPr>
          <p:cNvPr id="3097" name="Picture 25" descr="C:\Documents and Settings\07bc090d\Local Settings\Temporary Internet Files\Content.IE5\GF218AF9\MCj04404420000[1].wmf"/>
          <p:cNvPicPr>
            <a:picLocks noChangeAspect="1" noChangeArrowheads="1"/>
          </p:cNvPicPr>
          <p:nvPr/>
        </p:nvPicPr>
        <p:blipFill>
          <a:blip r:embed="rId4" cstate="print"/>
          <a:srcRect/>
          <a:stretch>
            <a:fillRect/>
          </a:stretch>
        </p:blipFill>
        <p:spPr bwMode="auto">
          <a:xfrm>
            <a:off x="2285984" y="2357430"/>
            <a:ext cx="3043238" cy="1928813"/>
          </a:xfrm>
          <a:prstGeom prst="rect">
            <a:avLst/>
          </a:prstGeom>
          <a:noFill/>
          <a:ln w="9525">
            <a:noFill/>
            <a:miter lim="800000"/>
            <a:headEnd/>
            <a:tailEnd/>
          </a:ln>
        </p:spPr>
      </p:pic>
      <p:sp>
        <p:nvSpPr>
          <p:cNvPr id="15" name="正方形/長方形 14"/>
          <p:cNvSpPr>
            <a:spLocks noChangeArrowheads="1"/>
          </p:cNvSpPr>
          <p:nvPr/>
        </p:nvSpPr>
        <p:spPr bwMode="auto">
          <a:xfrm rot="-930766">
            <a:off x="2337537" y="2613859"/>
            <a:ext cx="1463004" cy="584775"/>
          </a:xfrm>
          <a:prstGeom prst="rect">
            <a:avLst/>
          </a:prstGeom>
          <a:noFill/>
          <a:ln w="9525">
            <a:noFill/>
            <a:miter lim="800000"/>
            <a:headEnd/>
            <a:tailEnd/>
          </a:ln>
        </p:spPr>
        <p:txBody>
          <a:bodyPr wrap="square">
            <a:spAutoFit/>
          </a:bodyPr>
          <a:lstStyle/>
          <a:p>
            <a:r>
              <a:rPr lang="en-US" altLang="ja-JP" sz="3200" dirty="0">
                <a:latin typeface="HG創英角ﾎﾟｯﾌﾟ体" pitchFamily="49" charset="-128"/>
              </a:rPr>
              <a:t>2012</a:t>
            </a:r>
            <a:r>
              <a:rPr lang="ja-JP" altLang="en-US" sz="3200" dirty="0">
                <a:latin typeface="HG創英角ﾎﾟｯﾌﾟ体" pitchFamily="49" charset="-128"/>
              </a:rPr>
              <a:t>年</a:t>
            </a:r>
          </a:p>
        </p:txBody>
      </p:sp>
      <p:sp>
        <p:nvSpPr>
          <p:cNvPr id="16" name="動作設定ボタン : 戻る/前へ 15">
            <a:hlinkClick r:id="rId5" action="ppaction://hlinksldjump" highlightClick="1"/>
          </p:cNvPr>
          <p:cNvSpPr/>
          <p:nvPr/>
        </p:nvSpPr>
        <p:spPr>
          <a:xfrm>
            <a:off x="3643306" y="2928934"/>
            <a:ext cx="1857388" cy="1143008"/>
          </a:xfrm>
          <a:prstGeom prst="actionButtonBackPrevio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upRight)">
                                      <p:cBhvr>
                                        <p:cTn id="7" dur="500"/>
                                        <p:tgtEl>
                                          <p:spTgt spid="3074"/>
                                        </p:tgtEl>
                                      </p:cBhvr>
                                    </p:animEffect>
                                  </p:childTnLst>
                                </p:cTn>
                              </p:par>
                            </p:childTnLst>
                          </p:cTn>
                        </p:par>
                        <p:par>
                          <p:cTn id="8" fill="hold">
                            <p:stCondLst>
                              <p:cond delay="500"/>
                            </p:stCondLst>
                            <p:childTnLst>
                              <p:par>
                                <p:cTn id="9" presetID="18" presetClass="entr" presetSubtype="3" fill="hold" grpId="1" nodeType="afterEffect">
                                  <p:stCondLst>
                                    <p:cond delay="0"/>
                                  </p:stCondLst>
                                  <p:childTnLst>
                                    <p:set>
                                      <p:cBhvr>
                                        <p:cTn id="10" dur="1" fill="hold">
                                          <p:stCondLst>
                                            <p:cond delay="0"/>
                                          </p:stCondLst>
                                        </p:cTn>
                                        <p:tgtEl>
                                          <p:spTgt spid="3082"/>
                                        </p:tgtEl>
                                        <p:attrNameLst>
                                          <p:attrName>style.visibility</p:attrName>
                                        </p:attrNameLst>
                                      </p:cBhvr>
                                      <p:to>
                                        <p:strVal val="visible"/>
                                      </p:to>
                                    </p:set>
                                    <p:animEffect transition="in" filter="strips(upRight)">
                                      <p:cBhvr>
                                        <p:cTn id="11" dur="500"/>
                                        <p:tgtEl>
                                          <p:spTgt spid="3082"/>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3084"/>
                                        </p:tgtEl>
                                        <p:attrNameLst>
                                          <p:attrName>style.visibility</p:attrName>
                                        </p:attrNameLst>
                                      </p:cBhvr>
                                      <p:to>
                                        <p:strVal val="visible"/>
                                      </p:to>
                                    </p:set>
                                    <p:animEffect transition="in" filter="strips(upRight)">
                                      <p:cBhvr>
                                        <p:cTn id="16" dur="500"/>
                                        <p:tgtEl>
                                          <p:spTgt spid="3084"/>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upRight)">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48" presetClass="entr" presetSubtype="0" accel="50000" fill="hold" nodeType="clickEffect">
                                  <p:stCondLst>
                                    <p:cond delay="0"/>
                                  </p:stCondLst>
                                  <p:childTnLst>
                                    <p:set>
                                      <p:cBhvr>
                                        <p:cTn id="23" dur="1" fill="hold">
                                          <p:stCondLst>
                                            <p:cond delay="0"/>
                                          </p:stCondLst>
                                        </p:cTn>
                                        <p:tgtEl>
                                          <p:spTgt spid="3097"/>
                                        </p:tgtEl>
                                        <p:attrNameLst>
                                          <p:attrName>style.visibility</p:attrName>
                                        </p:attrNameLst>
                                      </p:cBhvr>
                                      <p:to>
                                        <p:strVal val="visible"/>
                                      </p:to>
                                    </p:set>
                                    <p:anim calcmode="lin" valueType="num">
                                      <p:cBhvr>
                                        <p:cTn id="24" dur="1000" fill="hold"/>
                                        <p:tgtEl>
                                          <p:spTgt spid="309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3097"/>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3097"/>
                                        </p:tgtEl>
                                        <p:attrNameLst>
                                          <p:attrName>ppt_y</p:attrName>
                                        </p:attrNameLst>
                                      </p:cBhvr>
                                      <p:tavLst>
                                        <p:tav tm="0">
                                          <p:val>
                                            <p:strVal val="#ppt_y"/>
                                          </p:val>
                                        </p:tav>
                                        <p:tav tm="100000">
                                          <p:val>
                                            <p:strVal val="#ppt_y"/>
                                          </p:val>
                                        </p:tav>
                                      </p:tavLst>
                                    </p:anim>
                                    <p:animEffect transition="in" filter="fade">
                                      <p:cBhvr>
                                        <p:cTn id="27" dur="1000"/>
                                        <p:tgtEl>
                                          <p:spTgt spid="3097"/>
                                        </p:tgtEl>
                                      </p:cBhvr>
                                    </p:animEffec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1000"/>
                            </p:stCondLst>
                            <p:childTnLst>
                              <p:par>
                                <p:cTn id="32" presetID="18" presetClass="exit" presetSubtype="12" fill="hold" grpId="0" nodeType="afterEffect">
                                  <p:stCondLst>
                                    <p:cond delay="0"/>
                                  </p:stCondLst>
                                  <p:childTnLst>
                                    <p:animEffect transition="out" filter="strips(downLeft)">
                                      <p:cBhvr>
                                        <p:cTn id="33" dur="500"/>
                                        <p:tgtEl>
                                          <p:spTgt spid="3082"/>
                                        </p:tgtEl>
                                      </p:cBhvr>
                                    </p:animEffect>
                                    <p:set>
                                      <p:cBhvr>
                                        <p:cTn id="34" dur="1" fill="hold">
                                          <p:stCondLst>
                                            <p:cond delay="499"/>
                                          </p:stCondLst>
                                        </p:cTn>
                                        <p:tgtEl>
                                          <p:spTgt spid="3082"/>
                                        </p:tgtEl>
                                        <p:attrNameLst>
                                          <p:attrName>style.visibility</p:attrName>
                                        </p:attrNameLst>
                                      </p:cBhvr>
                                      <p:to>
                                        <p:strVal val="hidden"/>
                                      </p:to>
                                    </p:set>
                                  </p:childTnLst>
                                </p:cTn>
                              </p:par>
                              <p:par>
                                <p:cTn id="35" presetID="18" presetClass="entr" presetSubtype="3" fill="hold" grpId="0" nodeType="withEffect">
                                  <p:stCondLst>
                                    <p:cond delay="0"/>
                                  </p:stCondLst>
                                  <p:childTnLst>
                                    <p:set>
                                      <p:cBhvr>
                                        <p:cTn id="36" dur="1" fill="hold">
                                          <p:stCondLst>
                                            <p:cond delay="0"/>
                                          </p:stCondLst>
                                        </p:cTn>
                                        <p:tgtEl>
                                          <p:spTgt spid="3083"/>
                                        </p:tgtEl>
                                        <p:attrNameLst>
                                          <p:attrName>style.visibility</p:attrName>
                                        </p:attrNameLst>
                                      </p:cBhvr>
                                      <p:to>
                                        <p:strVal val="visible"/>
                                      </p:to>
                                    </p:set>
                                    <p:animEffect transition="in" filter="strips(upRight)">
                                      <p:cBhvr>
                                        <p:cTn id="37" dur="500"/>
                                        <p:tgtEl>
                                          <p:spTgt spid="3083"/>
                                        </p:tgtEl>
                                      </p:cBhvr>
                                    </p:animEffect>
                                  </p:childTnLst>
                                </p:cTn>
                              </p:par>
                            </p:childTnLst>
                          </p:cTn>
                        </p:par>
                        <p:par>
                          <p:cTn id="38" fill="hold">
                            <p:stCondLst>
                              <p:cond delay="1500"/>
                            </p:stCondLst>
                            <p:childTnLst>
                              <p:par>
                                <p:cTn id="39" presetID="18" presetClass="entr" presetSubtype="3" fill="hold" grpId="0" nodeType="afterEffect">
                                  <p:stCondLst>
                                    <p:cond delay="0"/>
                                  </p:stCondLst>
                                  <p:childTnLst>
                                    <p:set>
                                      <p:cBhvr>
                                        <p:cTn id="40" dur="1" fill="hold">
                                          <p:stCondLst>
                                            <p:cond delay="0"/>
                                          </p:stCondLst>
                                        </p:cTn>
                                        <p:tgtEl>
                                          <p:spTgt spid="2053"/>
                                        </p:tgtEl>
                                        <p:attrNameLst>
                                          <p:attrName>style.visibility</p:attrName>
                                        </p:attrNameLst>
                                      </p:cBhvr>
                                      <p:to>
                                        <p:strVal val="visible"/>
                                      </p:to>
                                    </p:set>
                                    <p:animEffect transition="in" filter="strips(upRight)">
                                      <p:cBhvr>
                                        <p:cTn id="41" dur="500"/>
                                        <p:tgtEl>
                                          <p:spTgt spid="2053"/>
                                        </p:tgtEl>
                                      </p:cBhvr>
                                    </p:animEffect>
                                  </p:childTnLst>
                                </p:cTn>
                              </p:par>
                              <p:par>
                                <p:cTn id="42" presetID="18" presetClass="entr" presetSubtype="3"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strips(upRigh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2058"/>
                                        </p:tgtEl>
                                        <p:attrNameLst>
                                          <p:attrName>style.visibility</p:attrName>
                                        </p:attrNameLst>
                                      </p:cBhvr>
                                      <p:to>
                                        <p:strVal val="visible"/>
                                      </p:to>
                                    </p:set>
                                    <p:anim by="(-#ppt_w*2)" calcmode="lin" valueType="num">
                                      <p:cBhvr rctx="PPT">
                                        <p:cTn id="49" dur="250" autoRev="1" fill="hold">
                                          <p:stCondLst>
                                            <p:cond delay="0"/>
                                          </p:stCondLst>
                                        </p:cTn>
                                        <p:tgtEl>
                                          <p:spTgt spid="2058"/>
                                        </p:tgtEl>
                                        <p:attrNameLst>
                                          <p:attrName>ppt_w</p:attrName>
                                        </p:attrNameLst>
                                      </p:cBhvr>
                                    </p:anim>
                                    <p:anim by="(#ppt_w*0.50)" calcmode="lin" valueType="num">
                                      <p:cBhvr>
                                        <p:cTn id="50" dur="250" decel="50000" autoRev="1" fill="hold">
                                          <p:stCondLst>
                                            <p:cond delay="0"/>
                                          </p:stCondLst>
                                        </p:cTn>
                                        <p:tgtEl>
                                          <p:spTgt spid="2058"/>
                                        </p:tgtEl>
                                        <p:attrNameLst>
                                          <p:attrName>ppt_x</p:attrName>
                                        </p:attrNameLst>
                                      </p:cBhvr>
                                    </p:anim>
                                    <p:anim from="(-#ppt_h/2)" to="(#ppt_y)" calcmode="lin" valueType="num">
                                      <p:cBhvr>
                                        <p:cTn id="51" dur="500" fill="hold">
                                          <p:stCondLst>
                                            <p:cond delay="0"/>
                                          </p:stCondLst>
                                        </p:cTn>
                                        <p:tgtEl>
                                          <p:spTgt spid="2058"/>
                                        </p:tgtEl>
                                        <p:attrNameLst>
                                          <p:attrName>ppt_y</p:attrName>
                                        </p:attrNameLst>
                                      </p:cBhvr>
                                    </p:anim>
                                    <p:animRot by="21600000">
                                      <p:cBhvr>
                                        <p:cTn id="52" dur="500" fill="hold">
                                          <p:stCondLst>
                                            <p:cond delay="0"/>
                                          </p:stCondLst>
                                        </p:cTn>
                                        <p:tgtEl>
                                          <p:spTgt spid="2058"/>
                                        </p:tgtEl>
                                        <p:attrNameLst>
                                          <p:attrName>r</p:attrName>
                                        </p:attrNameLst>
                                      </p:cBhvr>
                                    </p:animRot>
                                  </p:childTnLst>
                                </p:cTn>
                              </p:par>
                            </p:childTnLst>
                          </p:cTn>
                        </p:par>
                        <p:par>
                          <p:cTn id="53" fill="hold">
                            <p:stCondLst>
                              <p:cond delay="650"/>
                            </p:stCondLst>
                            <p:childTnLst>
                              <p:par>
                                <p:cTn id="54" presetID="10" presetClass="entr" presetSubtype="0" fill="hold" grpId="0" nodeType="afterEffect">
                                  <p:stCondLst>
                                    <p:cond delay="0"/>
                                  </p:stCondLst>
                                  <p:childTnLst>
                                    <p:set>
                                      <p:cBhvr>
                                        <p:cTn id="55" dur="1" fill="hold">
                                          <p:stCondLst>
                                            <p:cond delay="0"/>
                                          </p:stCondLst>
                                        </p:cTn>
                                        <p:tgtEl>
                                          <p:spTgt spid="2055">
                                            <p:txEl>
                                              <p:pRg st="0" end="0"/>
                                            </p:txEl>
                                          </p:spTgt>
                                        </p:tgtEl>
                                        <p:attrNameLst>
                                          <p:attrName>style.visibility</p:attrName>
                                        </p:attrNameLst>
                                      </p:cBhvr>
                                      <p:to>
                                        <p:strVal val="visible"/>
                                      </p:to>
                                    </p:set>
                                    <p:animEffect transition="in" filter="fade">
                                      <p:cBhvr>
                                        <p:cTn id="56" dur="2000"/>
                                        <p:tgtEl>
                                          <p:spTgt spid="2055">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dissolv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2055" grpId="0" build="p"/>
      <p:bldP spid="2053" grpId="0" animBg="1"/>
      <p:bldP spid="3082" grpId="0"/>
      <p:bldP spid="3082" grpId="1"/>
      <p:bldP spid="3083" grpId="0"/>
      <p:bldP spid="3084" grpId="0" animBg="1"/>
      <p:bldP spid="2058" grpId="0" animBg="1"/>
      <p:bldP spid="22" grpId="0" animBg="1"/>
      <p:bldP spid="23" grpId="0" animBg="1"/>
      <p:bldP spid="15"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4"/>
          <p:cNvSpPr>
            <a:spLocks noChangeArrowheads="1"/>
          </p:cNvSpPr>
          <p:nvPr/>
        </p:nvSpPr>
        <p:spPr bwMode="auto">
          <a:xfrm>
            <a:off x="571500" y="214313"/>
            <a:ext cx="1871663" cy="1042987"/>
          </a:xfrm>
          <a:prstGeom prst="bevel">
            <a:avLst>
              <a:gd name="adj" fmla="val 12500"/>
            </a:avLst>
          </a:prstGeom>
          <a:solidFill>
            <a:srgbClr val="00FF00"/>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099" name="Rectangle 2"/>
          <p:cNvSpPr>
            <a:spLocks noGrp="1" noChangeArrowheads="1"/>
          </p:cNvSpPr>
          <p:nvPr>
            <p:ph type="title"/>
          </p:nvPr>
        </p:nvSpPr>
        <p:spPr>
          <a:xfrm>
            <a:off x="571500" y="428625"/>
            <a:ext cx="1887538" cy="557213"/>
          </a:xfrm>
        </p:spPr>
        <p:txBody>
          <a:bodyPr rtlCol="0">
            <a:normAutofit fontScale="90000"/>
          </a:bodyPr>
          <a:lstStyle/>
          <a:p>
            <a:pPr fontAlgn="auto">
              <a:spcAft>
                <a:spcPts val="0"/>
              </a:spcAft>
              <a:defRPr/>
            </a:pPr>
            <a:r>
              <a:rPr lang="ja-JP" altLang="en-US" sz="4000" dirty="0" smtClean="0">
                <a:ea typeface="HG創英角ﾎﾟｯﾌﾟ体" pitchFamily="49" charset="-128"/>
              </a:rPr>
              <a:t>問題点</a:t>
            </a:r>
          </a:p>
        </p:txBody>
      </p:sp>
      <p:sp>
        <p:nvSpPr>
          <p:cNvPr id="15363" name="Rectangle 3"/>
          <p:cNvSpPr>
            <a:spLocks noGrp="1" noChangeArrowheads="1"/>
          </p:cNvSpPr>
          <p:nvPr>
            <p:ph sz="quarter" idx="1"/>
          </p:nvPr>
        </p:nvSpPr>
        <p:spPr>
          <a:xfrm>
            <a:off x="800100" y="1633538"/>
            <a:ext cx="7415238" cy="3502025"/>
          </a:xfrm>
        </p:spPr>
        <p:txBody>
          <a:bodyPr>
            <a:normAutofit fontScale="92500" lnSpcReduction="20000"/>
          </a:bodyPr>
          <a:lstStyle/>
          <a:p>
            <a:r>
              <a:rPr lang="ja-JP" altLang="en-US" sz="4000" dirty="0" smtClean="0">
                <a:latin typeface="HG創英角ﾎﾟｯﾌﾟ体" pitchFamily="49" charset="-128"/>
                <a:ea typeface="HG創英角ﾎﾟｯﾌﾟ体" pitchFamily="49" charset="-128"/>
              </a:rPr>
              <a:t>個別財務諸表基準性の原則に反する</a:t>
            </a:r>
          </a:p>
          <a:p>
            <a:r>
              <a:rPr lang="ja-JP" altLang="en-US" sz="4000" dirty="0" smtClean="0">
                <a:latin typeface="HG創英角ﾎﾟｯﾌﾟ体" pitchFamily="49" charset="-128"/>
                <a:ea typeface="HG創英角ﾎﾟｯﾌﾟ体" pitchFamily="49" charset="-128"/>
              </a:rPr>
              <a:t>入り繰り</a:t>
            </a:r>
          </a:p>
          <a:p>
            <a:r>
              <a:rPr lang="ja-JP" altLang="en-US" sz="4000" dirty="0" smtClean="0">
                <a:latin typeface="HG創英角ﾎﾟｯﾌﾟ体" pitchFamily="49" charset="-128"/>
                <a:ea typeface="HG創英角ﾎﾟｯﾌﾟ体" pitchFamily="49" charset="-128"/>
              </a:rPr>
              <a:t>子会社を持たない上場企業の取り扱い</a:t>
            </a:r>
            <a:endParaRPr lang="en-US" altLang="ja-JP" sz="4000" dirty="0" smtClean="0">
              <a:latin typeface="HG創英角ﾎﾟｯﾌﾟ体" pitchFamily="49" charset="-128"/>
              <a:ea typeface="HG創英角ﾎﾟｯﾌﾟ体" pitchFamily="49" charset="-128"/>
            </a:endParaRPr>
          </a:p>
          <a:p>
            <a:r>
              <a:rPr lang="ja-JP" altLang="en-US" sz="4000" dirty="0" smtClean="0">
                <a:latin typeface="HG創英角ﾎﾟｯﾌﾟ体" pitchFamily="49" charset="-128"/>
                <a:ea typeface="HG創英角ﾎﾟｯﾌﾟ体" pitchFamily="49" charset="-128"/>
              </a:rPr>
              <a:t>ダブルスタンダードによるコスト</a:t>
            </a:r>
            <a:r>
              <a:rPr lang="ja-JP" altLang="en-US" sz="4000" dirty="0" smtClean="0">
                <a:ea typeface="HG創英角ﾎﾟｯﾌﾟ体" pitchFamily="49" charset="-128"/>
              </a:rPr>
              <a:t>増</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anim calcmode="lin" valueType="num">
                                      <p:cBhvr>
                                        <p:cTn id="8" dur="500" fill="hold"/>
                                        <p:tgtEl>
                                          <p:spTgt spid="1536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125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5363">
                                            <p:txEl>
                                              <p:pRg st="1" end="1"/>
                                            </p:txEl>
                                          </p:spTgt>
                                        </p:tgtEl>
                                        <p:attrNameLst>
                                          <p:attrName>style.visibility</p:attrName>
                                        </p:attrNameLst>
                                      </p:cBhvr>
                                      <p:to>
                                        <p:strVal val="visible"/>
                                      </p:to>
                                    </p:set>
                                    <p:animEffect transition="in" filter="fade">
                                      <p:cBhvr>
                                        <p:cTn id="13" dur="500"/>
                                        <p:tgtEl>
                                          <p:spTgt spid="15363">
                                            <p:txEl>
                                              <p:pRg st="1" end="1"/>
                                            </p:txEl>
                                          </p:spTgt>
                                        </p:tgtEl>
                                      </p:cBhvr>
                                    </p:animEffect>
                                    <p:anim calcmode="lin" valueType="num">
                                      <p:cBhvr>
                                        <p:cTn id="14" dur="500" fill="hold"/>
                                        <p:tgtEl>
                                          <p:spTgt spid="15363">
                                            <p:txEl>
                                              <p:pRg st="1" end="1"/>
                                            </p:txEl>
                                          </p:spTgt>
                                        </p:tgtEl>
                                        <p:attrNameLst>
                                          <p:attrName>ppt_x</p:attrName>
                                        </p:attrNameLst>
                                      </p:cBhvr>
                                      <p:tavLst>
                                        <p:tav tm="0">
                                          <p:val>
                                            <p:strVal val="#ppt_x-.1"/>
                                          </p:val>
                                        </p:tav>
                                        <p:tav tm="100000">
                                          <p:val>
                                            <p:strVal val="#ppt_x"/>
                                          </p:val>
                                        </p:tav>
                                      </p:tavLst>
                                    </p:anim>
                                    <p:anim calcmode="lin" valueType="num">
                                      <p:cBhvr>
                                        <p:cTn id="15"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par>
                          <p:cTn id="16" fill="hold">
                            <p:stCondLst>
                              <p:cond delay="1900"/>
                            </p:stCondLst>
                            <p:childTnLst>
                              <p:par>
                                <p:cTn id="17" presetID="40" presetClass="entr" presetSubtype="0" fill="hold" nodeType="afterEffect">
                                  <p:stCondLst>
                                    <p:cond delay="0"/>
                                  </p:stCondLst>
                                  <p:iterate type="lt">
                                    <p:tmPct val="10000"/>
                                  </p:iterate>
                                  <p:childTnLst>
                                    <p:set>
                                      <p:cBhvr>
                                        <p:cTn id="18" dur="1" fill="hold">
                                          <p:stCondLst>
                                            <p:cond delay="0"/>
                                          </p:stCondLst>
                                        </p:cTn>
                                        <p:tgtEl>
                                          <p:spTgt spid="15363">
                                            <p:txEl>
                                              <p:pRg st="2" end="2"/>
                                            </p:txEl>
                                          </p:spTgt>
                                        </p:tgtEl>
                                        <p:attrNameLst>
                                          <p:attrName>style.visibility</p:attrName>
                                        </p:attrNameLst>
                                      </p:cBhvr>
                                      <p:to>
                                        <p:strVal val="visible"/>
                                      </p:to>
                                    </p:set>
                                    <p:animEffect transition="in" filter="fade">
                                      <p:cBhvr>
                                        <p:cTn id="19" dur="500"/>
                                        <p:tgtEl>
                                          <p:spTgt spid="15363">
                                            <p:txEl>
                                              <p:pRg st="2" end="2"/>
                                            </p:txEl>
                                          </p:spTgt>
                                        </p:tgtEl>
                                      </p:cBhvr>
                                    </p:animEffect>
                                    <p:anim calcmode="lin" valueType="num">
                                      <p:cBhvr>
                                        <p:cTn id="20" dur="500" fill="hold"/>
                                        <p:tgtEl>
                                          <p:spTgt spid="15363">
                                            <p:txEl>
                                              <p:pRg st="2" end="2"/>
                                            </p:txEl>
                                          </p:spTgt>
                                        </p:tgtEl>
                                        <p:attrNameLst>
                                          <p:attrName>ppt_x</p:attrName>
                                        </p:attrNameLst>
                                      </p:cBhvr>
                                      <p:tavLst>
                                        <p:tav tm="0">
                                          <p:val>
                                            <p:strVal val="#ppt_x-.1"/>
                                          </p:val>
                                        </p:tav>
                                        <p:tav tm="100000">
                                          <p:val>
                                            <p:strVal val="#ppt_x"/>
                                          </p:val>
                                        </p:tav>
                                      </p:tavLst>
                                    </p:anim>
                                    <p:anim calcmode="lin" valueType="num">
                                      <p:cBhvr>
                                        <p:cTn id="21"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par>
                          <p:cTn id="22" fill="hold">
                            <p:stCondLst>
                              <p:cond delay="320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15363">
                                            <p:txEl>
                                              <p:pRg st="3" end="3"/>
                                            </p:txEl>
                                          </p:spTgt>
                                        </p:tgtEl>
                                        <p:attrNameLst>
                                          <p:attrName>style.visibility</p:attrName>
                                        </p:attrNameLst>
                                      </p:cBhvr>
                                      <p:to>
                                        <p:strVal val="visible"/>
                                      </p:to>
                                    </p:set>
                                    <p:animEffect transition="in" filter="fade">
                                      <p:cBhvr>
                                        <p:cTn id="25" dur="500"/>
                                        <p:tgtEl>
                                          <p:spTgt spid="15363">
                                            <p:txEl>
                                              <p:pRg st="3" end="3"/>
                                            </p:txEl>
                                          </p:spTgt>
                                        </p:tgtEl>
                                      </p:cBhvr>
                                    </p:animEffect>
                                    <p:anim calcmode="lin" valueType="num">
                                      <p:cBhvr>
                                        <p:cTn id="26" dur="500" fill="hold"/>
                                        <p:tgtEl>
                                          <p:spTgt spid="15363">
                                            <p:txEl>
                                              <p:pRg st="3" end="3"/>
                                            </p:txEl>
                                          </p:spTgt>
                                        </p:tgtEl>
                                        <p:attrNameLst>
                                          <p:attrName>ppt_x</p:attrName>
                                        </p:attrNameLst>
                                      </p:cBhvr>
                                      <p:tavLst>
                                        <p:tav tm="0">
                                          <p:val>
                                            <p:strVal val="#ppt_x-.1"/>
                                          </p:val>
                                        </p:tav>
                                        <p:tav tm="100000">
                                          <p:val>
                                            <p:strVal val="#ppt_x"/>
                                          </p:val>
                                        </p:tav>
                                      </p:tavLst>
                                    </p:anim>
                                    <p:anim calcmode="lin" valueType="num">
                                      <p:cBhvr>
                                        <p:cTn id="27"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タイトル 1"/>
          <p:cNvSpPr>
            <a:spLocks noGrp="1"/>
          </p:cNvSpPr>
          <p:nvPr>
            <p:ph type="title"/>
          </p:nvPr>
        </p:nvSpPr>
        <p:spPr>
          <a:xfrm>
            <a:off x="357188" y="0"/>
            <a:ext cx="4900612" cy="774700"/>
          </a:xfrm>
          <a:solidFill>
            <a:schemeClr val="bg1"/>
          </a:solidFill>
          <a:ln>
            <a:solidFill>
              <a:schemeClr val="bg1"/>
            </a:solidFill>
          </a:ln>
        </p:spPr>
        <p:txBody>
          <a:bodyPr/>
          <a:lstStyle/>
          <a:p>
            <a:r>
              <a:rPr lang="ja-JP" altLang="en-US" smtClean="0">
                <a:latin typeface="HG創英角ﾎﾟｯﾌﾟ体" pitchFamily="49" charset="-128"/>
                <a:ea typeface="HG創英角ﾎﾟｯﾌﾟ体" pitchFamily="49" charset="-128"/>
              </a:rPr>
              <a:t>会計領域のまとめ</a:t>
            </a:r>
          </a:p>
        </p:txBody>
      </p:sp>
      <p:graphicFrame>
        <p:nvGraphicFramePr>
          <p:cNvPr id="6" name="表 5"/>
          <p:cNvGraphicFramePr>
            <a:graphicFrameLocks noGrp="1"/>
          </p:cNvGraphicFramePr>
          <p:nvPr/>
        </p:nvGraphicFramePr>
        <p:xfrm>
          <a:off x="142875" y="1785938"/>
          <a:ext cx="4214814" cy="3146670"/>
        </p:xfrm>
        <a:graphic>
          <a:graphicData uri="http://schemas.openxmlformats.org/drawingml/2006/table">
            <a:tbl>
              <a:tblPr firstRow="1" bandRow="1">
                <a:tableStyleId>{5940675A-B579-460E-94D1-54222C63F5DA}</a:tableStyleId>
              </a:tblPr>
              <a:tblGrid>
                <a:gridCol w="1404938"/>
                <a:gridCol w="1404938"/>
                <a:gridCol w="1404938"/>
              </a:tblGrid>
              <a:tr h="820209">
                <a:tc>
                  <a:txBody>
                    <a:bodyPr/>
                    <a:lstStyle/>
                    <a:p>
                      <a:pPr algn="ctr"/>
                      <a:endParaRPr kumimoji="1" lang="ja-JP" altLang="en-US" dirty="0"/>
                    </a:p>
                  </a:txBody>
                  <a:tcPr anchor="ctr">
                    <a:lnTlToBr w="12700" cap="flat" cmpd="sng" algn="ctr">
                      <a:solidFill>
                        <a:schemeClr val="tx1"/>
                      </a:solidFill>
                      <a:prstDash val="solid"/>
                      <a:round/>
                      <a:headEnd type="none" w="med" len="med"/>
                      <a:tailEnd type="none" w="med" len="med"/>
                    </a:lnTlToBr>
                    <a:solidFill>
                      <a:srgbClr val="00FF00"/>
                    </a:solidFill>
                  </a:tcPr>
                </a:tc>
                <a:tc>
                  <a:txBody>
                    <a:bodyPr/>
                    <a:lstStyle/>
                    <a:p>
                      <a:pPr algn="ctr"/>
                      <a:r>
                        <a:rPr kumimoji="1" lang="ja-JP" altLang="en-US" sz="2800" baseline="0" dirty="0" smtClean="0">
                          <a:latin typeface="HG創英角ﾎﾟｯﾌﾟ体" pitchFamily="49" charset="-128"/>
                          <a:ea typeface="HG創英角ﾎﾟｯﾌﾟ体" pitchFamily="49" charset="-128"/>
                        </a:rPr>
                        <a:t>上場</a:t>
                      </a:r>
                      <a:endParaRPr kumimoji="1" lang="ja-JP" altLang="en-US" sz="2800" baseline="0" dirty="0">
                        <a:latin typeface="HG創英角ﾎﾟｯﾌﾟ体" pitchFamily="49" charset="-128"/>
                        <a:ea typeface="HG創英角ﾎﾟｯﾌﾟ体" pitchFamily="49" charset="-128"/>
                      </a:endParaRPr>
                    </a:p>
                  </a:txBody>
                  <a:tcPr anchor="ctr">
                    <a:solidFill>
                      <a:srgbClr val="00FF00"/>
                    </a:solidFill>
                  </a:tcPr>
                </a:tc>
                <a:tc>
                  <a:txBody>
                    <a:bodyPr/>
                    <a:lstStyle/>
                    <a:p>
                      <a:pPr algn="ctr"/>
                      <a:r>
                        <a:rPr kumimoji="1" lang="ja-JP" altLang="en-US" sz="2800" dirty="0" smtClean="0">
                          <a:latin typeface="HG創英角ﾎﾟｯﾌﾟ体" pitchFamily="49" charset="-128"/>
                          <a:ea typeface="HG創英角ﾎﾟｯﾌﾟ体" pitchFamily="49" charset="-128"/>
                        </a:rPr>
                        <a:t>非上場</a:t>
                      </a:r>
                      <a:endParaRPr kumimoji="1" lang="ja-JP" altLang="en-US" sz="2800" dirty="0">
                        <a:latin typeface="HG創英角ﾎﾟｯﾌﾟ体" pitchFamily="49" charset="-128"/>
                        <a:ea typeface="HG創英角ﾎﾟｯﾌﾟ体" pitchFamily="49" charset="-128"/>
                      </a:endParaRPr>
                    </a:p>
                  </a:txBody>
                  <a:tcPr anchor="ctr">
                    <a:solidFill>
                      <a:srgbClr val="00FF00"/>
                    </a:solidFill>
                  </a:tcPr>
                </a:tc>
              </a:tr>
              <a:tr h="820209">
                <a:tc>
                  <a:txBody>
                    <a:bodyPr/>
                    <a:lstStyle/>
                    <a:p>
                      <a:pPr algn="ctr"/>
                      <a:r>
                        <a:rPr kumimoji="1" lang="ja-JP" altLang="en-US" sz="2400" baseline="0" dirty="0" smtClean="0">
                          <a:ea typeface="HG創英角ﾎﾟｯﾌﾟ体" pitchFamily="49" charset="-128"/>
                        </a:rPr>
                        <a:t>連結</a:t>
                      </a:r>
                      <a:endParaRPr kumimoji="1" lang="en-US" altLang="ja-JP" sz="2400" baseline="0" dirty="0" smtClean="0">
                        <a:ea typeface="HG創英角ﾎﾟｯﾌﾟ体" pitchFamily="49" charset="-128"/>
                      </a:endParaRPr>
                    </a:p>
                    <a:p>
                      <a:pPr algn="ctr"/>
                      <a:r>
                        <a:rPr kumimoji="1" lang="ja-JP" altLang="en-US" sz="2400" baseline="0" dirty="0" smtClean="0">
                          <a:ea typeface="HG創英角ﾎﾟｯﾌﾟ体" pitchFamily="49" charset="-128"/>
                        </a:rPr>
                        <a:t>財務諸表</a:t>
                      </a:r>
                      <a:endParaRPr kumimoji="1" lang="ja-JP" altLang="en-US" sz="2400" baseline="0" dirty="0">
                        <a:ea typeface="HG創英角ﾎﾟｯﾌﾟ体" pitchFamily="49" charset="-128"/>
                      </a:endParaRPr>
                    </a:p>
                  </a:txBody>
                  <a:tcPr anchor="ctr">
                    <a:solidFill>
                      <a:srgbClr val="00FF00"/>
                    </a:solidFill>
                  </a:tcPr>
                </a:tc>
                <a:tc>
                  <a:txBody>
                    <a:bodyPr/>
                    <a:lstStyle/>
                    <a:p>
                      <a:pPr algn="ctr"/>
                      <a:r>
                        <a:rPr kumimoji="1" lang="en-US" altLang="ja-JP" sz="2800" baseline="0" dirty="0" smtClean="0">
                          <a:latin typeface="HG創英角ﾎﾟｯﾌﾟ体" pitchFamily="49" charset="-128"/>
                          <a:ea typeface="HG創英角ﾎﾟｯﾌﾟ体" pitchFamily="49" charset="-128"/>
                        </a:rPr>
                        <a:t>IFRS</a:t>
                      </a:r>
                    </a:p>
                    <a:p>
                      <a:pPr algn="ctr"/>
                      <a:r>
                        <a:rPr kumimoji="1" lang="en-US" altLang="ja-JP" sz="2200" baseline="0" dirty="0" smtClean="0">
                          <a:latin typeface="HG創英角ﾎﾟｯﾌﾟ体" pitchFamily="49" charset="-128"/>
                          <a:ea typeface="HG創英角ﾎﾟｯﾌﾟ体" pitchFamily="49" charset="-128"/>
                        </a:rPr>
                        <a:t>Or</a:t>
                      </a:r>
                    </a:p>
                    <a:p>
                      <a:pPr algn="ctr"/>
                      <a:r>
                        <a:rPr kumimoji="1" lang="ja-JP" altLang="en-US" sz="2200" baseline="0" dirty="0" smtClean="0">
                          <a:latin typeface="HG創英角ﾎﾟｯﾌﾟ体" pitchFamily="49" charset="-128"/>
                          <a:ea typeface="HG創英角ﾎﾟｯﾌﾟ体" pitchFamily="49" charset="-128"/>
                        </a:rPr>
                        <a:t>日本基準</a:t>
                      </a:r>
                      <a:endParaRPr kumimoji="1" lang="ja-JP" altLang="en-US" sz="2200" baseline="0" dirty="0">
                        <a:latin typeface="HG創英角ﾎﾟｯﾌﾟ体" pitchFamily="49" charset="-128"/>
                        <a:ea typeface="HG創英角ﾎﾟｯﾌﾟ体" pitchFamily="49" charset="-128"/>
                      </a:endParaRPr>
                    </a:p>
                  </a:txBody>
                  <a:tcPr anchor="ctr">
                    <a:solidFill>
                      <a:srgbClr val="00FF00"/>
                    </a:solidFill>
                  </a:tcPr>
                </a:tc>
                <a:tc>
                  <a:txBody>
                    <a:bodyPr/>
                    <a:lstStyle/>
                    <a:p>
                      <a:pPr algn="ctr"/>
                      <a:r>
                        <a:rPr kumimoji="1" lang="ja-JP" altLang="en-US" sz="2300" baseline="0" dirty="0" smtClean="0">
                          <a:latin typeface="HG創英角ﾎﾟｯﾌﾟ体" pitchFamily="49" charset="-128"/>
                          <a:ea typeface="HG創英角ﾎﾟｯﾌﾟ体" pitchFamily="49" charset="-128"/>
                        </a:rPr>
                        <a:t>日本基準</a:t>
                      </a:r>
                      <a:endParaRPr kumimoji="1" lang="ja-JP" altLang="en-US" sz="2300" baseline="0" dirty="0">
                        <a:latin typeface="HG創英角ﾎﾟｯﾌﾟ体" pitchFamily="49" charset="-128"/>
                        <a:ea typeface="HG創英角ﾎﾟｯﾌﾟ体" pitchFamily="49" charset="-128"/>
                      </a:endParaRPr>
                    </a:p>
                  </a:txBody>
                  <a:tcPr anchor="ctr">
                    <a:solidFill>
                      <a:srgbClr val="00FF00"/>
                    </a:solidFill>
                  </a:tcPr>
                </a:tc>
              </a:tr>
              <a:tr h="1137741">
                <a:tc>
                  <a:txBody>
                    <a:bodyPr/>
                    <a:lstStyle/>
                    <a:p>
                      <a:pPr algn="ctr"/>
                      <a:r>
                        <a:rPr kumimoji="1" lang="ja-JP" altLang="en-US" sz="2400" baseline="0" dirty="0" smtClean="0">
                          <a:ea typeface="HG創英角ﾎﾟｯﾌﾟ体" pitchFamily="49" charset="-128"/>
                        </a:rPr>
                        <a:t>個別</a:t>
                      </a:r>
                      <a:endParaRPr kumimoji="1" lang="en-US" altLang="ja-JP" sz="2400" baseline="0" dirty="0" smtClean="0">
                        <a:ea typeface="HG創英角ﾎﾟｯﾌﾟ体" pitchFamily="49" charset="-128"/>
                      </a:endParaRPr>
                    </a:p>
                    <a:p>
                      <a:pPr algn="ctr"/>
                      <a:r>
                        <a:rPr kumimoji="1" lang="ja-JP" altLang="en-US" sz="2400" baseline="0" dirty="0" smtClean="0">
                          <a:ea typeface="HG創英角ﾎﾟｯﾌﾟ体" pitchFamily="49" charset="-128"/>
                        </a:rPr>
                        <a:t>財務諸表</a:t>
                      </a:r>
                      <a:endParaRPr kumimoji="1" lang="ja-JP" altLang="en-US" sz="2400" baseline="0" dirty="0">
                        <a:ea typeface="HG創英角ﾎﾟｯﾌﾟ体" pitchFamily="49" charset="-128"/>
                      </a:endParaRPr>
                    </a:p>
                  </a:txBody>
                  <a:tcPr anchor="ctr">
                    <a:solidFill>
                      <a:srgbClr val="00FF00"/>
                    </a:solidFill>
                  </a:tcPr>
                </a:tc>
                <a:tc>
                  <a:txBody>
                    <a:bodyPr/>
                    <a:lstStyle/>
                    <a:p>
                      <a:pPr algn="ctr"/>
                      <a:r>
                        <a:rPr kumimoji="1" lang="ja-JP" altLang="en-US" sz="2300" baseline="0" dirty="0" smtClean="0">
                          <a:latin typeface="HG創英角ﾎﾟｯﾌﾟ体" pitchFamily="49" charset="-128"/>
                          <a:ea typeface="HG創英角ﾎﾟｯﾌﾟ体" pitchFamily="49" charset="-128"/>
                        </a:rPr>
                        <a:t>日本基準</a:t>
                      </a:r>
                      <a:endParaRPr kumimoji="1" lang="ja-JP" altLang="en-US" sz="2300" baseline="0" dirty="0">
                        <a:latin typeface="HG創英角ﾎﾟｯﾌﾟ体" pitchFamily="49" charset="-128"/>
                        <a:ea typeface="HG創英角ﾎﾟｯﾌﾟ体" pitchFamily="49" charset="-128"/>
                      </a:endParaRPr>
                    </a:p>
                  </a:txBody>
                  <a:tcPr anchor="ctr">
                    <a:solidFill>
                      <a:srgbClr val="00FF00"/>
                    </a:solidFill>
                  </a:tcPr>
                </a:tc>
                <a:tc>
                  <a:txBody>
                    <a:bodyPr/>
                    <a:lstStyle/>
                    <a:p>
                      <a:pPr algn="ctr"/>
                      <a:r>
                        <a:rPr kumimoji="1" lang="ja-JP" altLang="en-US" sz="2300" baseline="0" dirty="0" smtClean="0">
                          <a:latin typeface="HG創英角ﾎﾟｯﾌﾟ体" pitchFamily="49" charset="-128"/>
                          <a:ea typeface="HG創英角ﾎﾟｯﾌﾟ体" pitchFamily="49" charset="-128"/>
                        </a:rPr>
                        <a:t>日本基準</a:t>
                      </a:r>
                      <a:endParaRPr kumimoji="1" lang="ja-JP" altLang="en-US" sz="2300" baseline="0" dirty="0">
                        <a:latin typeface="HG創英角ﾎﾟｯﾌﾟ体" pitchFamily="49" charset="-128"/>
                        <a:ea typeface="HG創英角ﾎﾟｯﾌﾟ体" pitchFamily="49" charset="-128"/>
                      </a:endParaRPr>
                    </a:p>
                  </a:txBody>
                  <a:tcPr anchor="ctr">
                    <a:solidFill>
                      <a:srgbClr val="00FF00"/>
                    </a:solidFill>
                  </a:tcPr>
                </a:tc>
              </a:tr>
            </a:tbl>
          </a:graphicData>
        </a:graphic>
      </p:graphicFrame>
      <p:graphicFrame>
        <p:nvGraphicFramePr>
          <p:cNvPr id="10" name="表 9"/>
          <p:cNvGraphicFramePr>
            <a:graphicFrameLocks noGrp="1"/>
          </p:cNvGraphicFramePr>
          <p:nvPr/>
        </p:nvGraphicFramePr>
        <p:xfrm>
          <a:off x="4500563" y="1785938"/>
          <a:ext cx="4286280" cy="3143260"/>
        </p:xfrm>
        <a:graphic>
          <a:graphicData uri="http://schemas.openxmlformats.org/drawingml/2006/table">
            <a:tbl>
              <a:tblPr firstRow="1" bandRow="1">
                <a:tableStyleId>{5940675A-B579-460E-94D1-54222C63F5DA}</a:tableStyleId>
              </a:tblPr>
              <a:tblGrid>
                <a:gridCol w="1404947"/>
                <a:gridCol w="1404947"/>
                <a:gridCol w="1476386"/>
              </a:tblGrid>
              <a:tr h="820209">
                <a:tc>
                  <a:txBody>
                    <a:bodyPr/>
                    <a:lstStyle/>
                    <a:p>
                      <a:pPr algn="ctr"/>
                      <a:endParaRPr kumimoji="1" lang="ja-JP" altLang="en-US" dirty="0"/>
                    </a:p>
                  </a:txBody>
                  <a:tcPr anchor="ctr">
                    <a:lnTlToBr w="12700" cap="flat" cmpd="sng" algn="ctr">
                      <a:solidFill>
                        <a:schemeClr val="tx1"/>
                      </a:solidFill>
                      <a:prstDash val="solid"/>
                      <a:round/>
                      <a:headEnd type="none" w="med" len="med"/>
                      <a:tailEnd type="none" w="med" len="med"/>
                    </a:lnTlToBr>
                    <a:solidFill>
                      <a:srgbClr val="00FF00"/>
                    </a:solidFill>
                  </a:tcPr>
                </a:tc>
                <a:tc>
                  <a:txBody>
                    <a:bodyPr/>
                    <a:lstStyle/>
                    <a:p>
                      <a:pPr algn="ctr"/>
                      <a:r>
                        <a:rPr kumimoji="1" lang="ja-JP" altLang="en-US" sz="2800" baseline="0" dirty="0" smtClean="0">
                          <a:latin typeface="HG創英角ﾎﾟｯﾌﾟ体" pitchFamily="49" charset="-128"/>
                          <a:ea typeface="HG創英角ﾎﾟｯﾌﾟ体" pitchFamily="49" charset="-128"/>
                        </a:rPr>
                        <a:t>上場</a:t>
                      </a:r>
                      <a:endParaRPr kumimoji="1" lang="ja-JP" altLang="en-US" sz="2800" baseline="0" dirty="0">
                        <a:latin typeface="HG創英角ﾎﾟｯﾌﾟ体" pitchFamily="49" charset="-128"/>
                        <a:ea typeface="HG創英角ﾎﾟｯﾌﾟ体" pitchFamily="49" charset="-128"/>
                      </a:endParaRPr>
                    </a:p>
                  </a:txBody>
                  <a:tcPr anchor="ctr">
                    <a:solidFill>
                      <a:srgbClr val="00FF00"/>
                    </a:solidFill>
                  </a:tcPr>
                </a:tc>
                <a:tc>
                  <a:txBody>
                    <a:bodyPr/>
                    <a:lstStyle/>
                    <a:p>
                      <a:pPr algn="ctr"/>
                      <a:r>
                        <a:rPr kumimoji="1" lang="ja-JP" altLang="en-US" sz="2800" dirty="0" smtClean="0">
                          <a:latin typeface="HG創英角ﾎﾟｯﾌﾟ体" pitchFamily="49" charset="-128"/>
                          <a:ea typeface="HG創英角ﾎﾟｯﾌﾟ体" pitchFamily="49" charset="-128"/>
                        </a:rPr>
                        <a:t>非上場</a:t>
                      </a:r>
                      <a:endParaRPr kumimoji="1" lang="ja-JP" altLang="en-US" sz="2800" dirty="0">
                        <a:latin typeface="HG創英角ﾎﾟｯﾌﾟ体" pitchFamily="49" charset="-128"/>
                        <a:ea typeface="HG創英角ﾎﾟｯﾌﾟ体" pitchFamily="49" charset="-128"/>
                      </a:endParaRPr>
                    </a:p>
                  </a:txBody>
                  <a:tcPr anchor="ctr">
                    <a:solidFill>
                      <a:srgbClr val="00FF00"/>
                    </a:solidFill>
                  </a:tcPr>
                </a:tc>
              </a:tr>
              <a:tr h="1180043">
                <a:tc>
                  <a:txBody>
                    <a:bodyPr/>
                    <a:lstStyle/>
                    <a:p>
                      <a:pPr algn="ctr"/>
                      <a:r>
                        <a:rPr kumimoji="1" lang="ja-JP" altLang="en-US" sz="2400" dirty="0" smtClean="0">
                          <a:latin typeface="HG創英角ﾎﾟｯﾌﾟ体" pitchFamily="49" charset="-128"/>
                          <a:ea typeface="HG創英角ﾎﾟｯﾌﾟ体" pitchFamily="49" charset="-128"/>
                        </a:rPr>
                        <a:t>連結</a:t>
                      </a:r>
                      <a:endParaRPr kumimoji="1" lang="en-US" altLang="ja-JP" sz="2400" dirty="0" smtClean="0">
                        <a:latin typeface="HG創英角ﾎﾟｯﾌﾟ体" pitchFamily="49" charset="-128"/>
                        <a:ea typeface="HG創英角ﾎﾟｯﾌﾟ体" pitchFamily="49" charset="-128"/>
                      </a:endParaRPr>
                    </a:p>
                    <a:p>
                      <a:pPr algn="ctr"/>
                      <a:r>
                        <a:rPr kumimoji="1" lang="ja-JP" altLang="en-US" sz="2400" dirty="0" smtClean="0">
                          <a:latin typeface="HG創英角ﾎﾟｯﾌﾟ体" pitchFamily="49" charset="-128"/>
                          <a:ea typeface="HG創英角ﾎﾟｯﾌﾟ体" pitchFamily="49" charset="-128"/>
                        </a:rPr>
                        <a:t>財務諸表</a:t>
                      </a:r>
                      <a:endParaRPr kumimoji="1" lang="ja-JP" altLang="en-US" sz="2400" dirty="0">
                        <a:latin typeface="HG創英角ﾎﾟｯﾌﾟ体" pitchFamily="49" charset="-128"/>
                        <a:ea typeface="HG創英角ﾎﾟｯﾌﾟ体" pitchFamily="49" charset="-128"/>
                      </a:endParaRPr>
                    </a:p>
                  </a:txBody>
                  <a:tcPr anchor="ctr">
                    <a:solidFill>
                      <a:srgbClr val="00FF00"/>
                    </a:solidFill>
                  </a:tcPr>
                </a:tc>
                <a:tc>
                  <a:txBody>
                    <a:bodyPr/>
                    <a:lstStyle/>
                    <a:p>
                      <a:pPr algn="ctr"/>
                      <a:r>
                        <a:rPr kumimoji="1" lang="en-US" altLang="ja-JP" sz="2800" dirty="0" smtClean="0">
                          <a:latin typeface="HG創英角ﾎﾟｯﾌﾟ体" pitchFamily="49" charset="-128"/>
                          <a:ea typeface="HG創英角ﾎﾟｯﾌﾟ体" pitchFamily="49" charset="-128"/>
                        </a:rPr>
                        <a:t>IFRS</a:t>
                      </a:r>
                      <a:endParaRPr kumimoji="1" lang="ja-JP" altLang="en-US" sz="2800" dirty="0">
                        <a:latin typeface="HG創英角ﾎﾟｯﾌﾟ体" pitchFamily="49" charset="-128"/>
                        <a:ea typeface="HG創英角ﾎﾟｯﾌﾟ体" pitchFamily="49" charset="-128"/>
                      </a:endParaRPr>
                    </a:p>
                  </a:txBody>
                  <a:tcPr anchor="ctr">
                    <a:solidFill>
                      <a:srgbClr val="00FF00"/>
                    </a:solidFill>
                  </a:tcPr>
                </a:tc>
                <a:tc>
                  <a:txBody>
                    <a:bodyPr/>
                    <a:lstStyle/>
                    <a:p>
                      <a:pPr algn="ctr"/>
                      <a:r>
                        <a:rPr kumimoji="1" lang="ja-JP" altLang="en-US" sz="2300" dirty="0" smtClean="0">
                          <a:latin typeface="HG創英角ﾎﾟｯﾌﾟ体" pitchFamily="49" charset="-128"/>
                          <a:ea typeface="HG創英角ﾎﾟｯﾌﾟ体" pitchFamily="49" charset="-128"/>
                        </a:rPr>
                        <a:t>日本基準</a:t>
                      </a:r>
                      <a:endParaRPr kumimoji="1" lang="ja-JP" altLang="en-US" sz="2300" dirty="0">
                        <a:latin typeface="HG創英角ﾎﾟｯﾌﾟ体" pitchFamily="49" charset="-128"/>
                        <a:ea typeface="HG創英角ﾎﾟｯﾌﾟ体" pitchFamily="49" charset="-128"/>
                      </a:endParaRPr>
                    </a:p>
                  </a:txBody>
                  <a:tcPr anchor="ctr">
                    <a:solidFill>
                      <a:srgbClr val="00FF00"/>
                    </a:solidFill>
                  </a:tcPr>
                </a:tc>
              </a:tr>
              <a:tr h="1143008">
                <a:tc>
                  <a:txBody>
                    <a:bodyPr/>
                    <a:lstStyle/>
                    <a:p>
                      <a:pPr algn="ctr"/>
                      <a:r>
                        <a:rPr kumimoji="1" lang="ja-JP" altLang="en-US" sz="2400" dirty="0" smtClean="0">
                          <a:latin typeface="HG創英角ﾎﾟｯﾌﾟ体" pitchFamily="49" charset="-128"/>
                          <a:ea typeface="HG創英角ﾎﾟｯﾌﾟ体" pitchFamily="49" charset="-128"/>
                        </a:rPr>
                        <a:t>個別</a:t>
                      </a:r>
                      <a:endParaRPr kumimoji="1" lang="en-US" altLang="ja-JP" sz="2400" dirty="0" smtClean="0">
                        <a:latin typeface="HG創英角ﾎﾟｯﾌﾟ体" pitchFamily="49" charset="-128"/>
                        <a:ea typeface="HG創英角ﾎﾟｯﾌﾟ体" pitchFamily="49" charset="-128"/>
                      </a:endParaRPr>
                    </a:p>
                    <a:p>
                      <a:pPr algn="ctr"/>
                      <a:r>
                        <a:rPr kumimoji="1" lang="ja-JP" altLang="en-US" sz="2400" dirty="0" smtClean="0">
                          <a:latin typeface="HG創英角ﾎﾟｯﾌﾟ体" pitchFamily="49" charset="-128"/>
                          <a:ea typeface="HG創英角ﾎﾟｯﾌﾟ体" pitchFamily="49" charset="-128"/>
                        </a:rPr>
                        <a:t>財務諸表</a:t>
                      </a:r>
                      <a:endParaRPr kumimoji="1" lang="ja-JP" altLang="en-US" sz="2400" dirty="0">
                        <a:latin typeface="HG創英角ﾎﾟｯﾌﾟ体" pitchFamily="49" charset="-128"/>
                        <a:ea typeface="HG創英角ﾎﾟｯﾌﾟ体" pitchFamily="49" charset="-128"/>
                      </a:endParaRPr>
                    </a:p>
                  </a:txBody>
                  <a:tcPr anchor="ctr">
                    <a:solidFill>
                      <a:srgbClr val="00FF00"/>
                    </a:solidFill>
                  </a:tcPr>
                </a:tc>
                <a:tc>
                  <a:txBody>
                    <a:bodyPr/>
                    <a:lstStyle/>
                    <a:p>
                      <a:r>
                        <a:rPr lang="ja-JP" altLang="en-US" sz="2300" dirty="0" smtClean="0">
                          <a:latin typeface="HG創英角ﾎﾟｯﾌﾟ体" pitchFamily="49" charset="-128"/>
                          <a:ea typeface="HG創英角ﾎﾟｯﾌﾟ体" pitchFamily="49" charset="-128"/>
                        </a:rPr>
                        <a:t>日本基準</a:t>
                      </a:r>
                      <a:endParaRPr lang="ja-JP" altLang="en-US" sz="2300" dirty="0">
                        <a:latin typeface="HG創英角ﾎﾟｯﾌﾟ体" pitchFamily="49" charset="-128"/>
                        <a:ea typeface="HG創英角ﾎﾟｯﾌﾟ体" pitchFamily="49" charset="-128"/>
                      </a:endParaRPr>
                    </a:p>
                  </a:txBody>
                  <a:tcPr anchor="ctr">
                    <a:solidFill>
                      <a:srgbClr val="00FF00"/>
                    </a:solidFill>
                  </a:tcPr>
                </a:tc>
                <a:tc>
                  <a:txBody>
                    <a:bodyPr/>
                    <a:lstStyle/>
                    <a:p>
                      <a:pPr algn="ctr"/>
                      <a:r>
                        <a:rPr lang="ja-JP" altLang="en-US" sz="2300" dirty="0" smtClean="0">
                          <a:latin typeface="HG創英角ﾎﾟｯﾌﾟ体" pitchFamily="49" charset="-128"/>
                          <a:ea typeface="HG創英角ﾎﾟｯﾌﾟ体" pitchFamily="49" charset="-128"/>
                        </a:rPr>
                        <a:t>日本基準</a:t>
                      </a:r>
                      <a:endParaRPr lang="en-US" altLang="ja-JP" sz="2300" dirty="0" smtClean="0">
                        <a:latin typeface="HG創英角ﾎﾟｯﾌﾟ体" pitchFamily="49" charset="-128"/>
                        <a:ea typeface="HG創英角ﾎﾟｯﾌﾟ体" pitchFamily="49" charset="-128"/>
                      </a:endParaRPr>
                    </a:p>
                  </a:txBody>
                  <a:tcPr anchor="ctr">
                    <a:solidFill>
                      <a:srgbClr val="00FF00"/>
                    </a:solidFill>
                  </a:tcPr>
                </a:tc>
              </a:tr>
            </a:tbl>
          </a:graphicData>
        </a:graphic>
      </p:graphicFrame>
      <p:sp>
        <p:nvSpPr>
          <p:cNvPr id="11" name="テキスト ボックス 10"/>
          <p:cNvSpPr txBox="1">
            <a:spLocks noChangeArrowheads="1"/>
          </p:cNvSpPr>
          <p:nvPr/>
        </p:nvSpPr>
        <p:spPr bwMode="auto">
          <a:xfrm>
            <a:off x="1214438" y="1071563"/>
            <a:ext cx="2032000" cy="646112"/>
          </a:xfrm>
          <a:prstGeom prst="rect">
            <a:avLst/>
          </a:prstGeom>
          <a:noFill/>
          <a:ln w="9525">
            <a:noFill/>
            <a:miter lim="800000"/>
            <a:headEnd/>
            <a:tailEnd/>
          </a:ln>
        </p:spPr>
        <p:txBody>
          <a:bodyPr wrap="none">
            <a:spAutoFit/>
          </a:bodyPr>
          <a:lstStyle/>
          <a:p>
            <a:r>
              <a:rPr lang="ja-JP" altLang="en-US" sz="3600">
                <a:latin typeface="HG創英角ﾎﾟｯﾌﾟ体" pitchFamily="49" charset="-128"/>
                <a:ea typeface="HG創英角ﾎﾟｯﾌﾟ体" pitchFamily="49" charset="-128"/>
              </a:rPr>
              <a:t>連結先行</a:t>
            </a:r>
          </a:p>
        </p:txBody>
      </p:sp>
      <p:sp>
        <p:nvSpPr>
          <p:cNvPr id="12" name="テキスト ボックス 11"/>
          <p:cNvSpPr txBox="1">
            <a:spLocks noChangeArrowheads="1"/>
          </p:cNvSpPr>
          <p:nvPr/>
        </p:nvSpPr>
        <p:spPr bwMode="auto">
          <a:xfrm>
            <a:off x="5500688" y="1071563"/>
            <a:ext cx="2032000" cy="646112"/>
          </a:xfrm>
          <a:prstGeom prst="rect">
            <a:avLst/>
          </a:prstGeom>
          <a:noFill/>
          <a:ln w="9525">
            <a:noFill/>
            <a:miter lim="800000"/>
            <a:headEnd/>
            <a:tailEnd/>
          </a:ln>
        </p:spPr>
        <p:txBody>
          <a:bodyPr wrap="none">
            <a:spAutoFit/>
          </a:bodyPr>
          <a:lstStyle/>
          <a:p>
            <a:r>
              <a:rPr lang="ja-JP" altLang="en-US" sz="3600">
                <a:latin typeface="HG創英角ﾎﾟｯﾌﾟ体" pitchFamily="49" charset="-128"/>
                <a:ea typeface="HG創英角ﾎﾟｯﾌﾟ体" pitchFamily="49" charset="-128"/>
              </a:rPr>
              <a:t>連単分離</a:t>
            </a:r>
          </a:p>
        </p:txBody>
      </p:sp>
      <p:sp>
        <p:nvSpPr>
          <p:cNvPr id="18" name="テキスト ボックス 17"/>
          <p:cNvSpPr txBox="1">
            <a:spLocks noChangeArrowheads="1"/>
          </p:cNvSpPr>
          <p:nvPr/>
        </p:nvSpPr>
        <p:spPr bwMode="auto">
          <a:xfrm>
            <a:off x="214313" y="5572125"/>
            <a:ext cx="3775393" cy="523220"/>
          </a:xfrm>
          <a:prstGeom prst="rect">
            <a:avLst/>
          </a:prstGeom>
          <a:noFill/>
          <a:ln w="9525">
            <a:noFill/>
            <a:miter lim="800000"/>
            <a:headEnd/>
            <a:tailEnd/>
          </a:ln>
        </p:spPr>
        <p:txBody>
          <a:bodyPr wrap="none">
            <a:spAutoFit/>
          </a:bodyPr>
          <a:lstStyle/>
          <a:p>
            <a:r>
              <a:rPr lang="ja-JP" altLang="en-US" sz="2800" dirty="0" smtClean="0">
                <a:latin typeface="HG創英角ﾎﾟｯﾌﾟ体" pitchFamily="49" charset="-128"/>
                <a:ea typeface="HG創英角ﾎﾟｯﾌﾟ体" pitchFamily="49" charset="-128"/>
              </a:rPr>
              <a:t>　金融庁</a:t>
            </a:r>
            <a:r>
              <a:rPr lang="ja-JP" altLang="en-US" sz="2800" dirty="0">
                <a:latin typeface="HG創英角ﾎﾟｯﾌﾟ体" pitchFamily="49" charset="-128"/>
                <a:ea typeface="HG創英角ﾎﾟｯﾌﾟ体" pitchFamily="49" charset="-128"/>
              </a:rPr>
              <a:t>に</a:t>
            </a:r>
            <a:r>
              <a:rPr lang="ja-JP" altLang="en-US" sz="2800" dirty="0" smtClean="0">
                <a:latin typeface="HG創英角ﾎﾟｯﾌﾟ体" pitchFamily="49" charset="-128"/>
                <a:ea typeface="HG創英角ﾎﾟｯﾌﾟ体" pitchFamily="49" charset="-128"/>
              </a:rPr>
              <a:t>よるモデル</a:t>
            </a:r>
            <a:endParaRPr lang="ja-JP" altLang="en-US" sz="2800" dirty="0">
              <a:latin typeface="HG創英角ﾎﾟｯﾌﾟ体" pitchFamily="49" charset="-128"/>
              <a:ea typeface="HG創英角ﾎﾟｯﾌﾟ体" pitchFamily="49" charset="-128"/>
            </a:endParaRPr>
          </a:p>
        </p:txBody>
      </p:sp>
      <p:sp>
        <p:nvSpPr>
          <p:cNvPr id="19" name="フローチャート: 処理 18"/>
          <p:cNvSpPr/>
          <p:nvPr/>
        </p:nvSpPr>
        <p:spPr>
          <a:xfrm rot="20138888">
            <a:off x="570499" y="5518637"/>
            <a:ext cx="3259137" cy="698500"/>
          </a:xfrm>
          <a:prstGeom prst="flowChartProces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000" dirty="0">
                <a:solidFill>
                  <a:schemeClr val="tx1"/>
                </a:solidFill>
                <a:latin typeface="HG創英角ﾎﾟｯﾌﾟ体" pitchFamily="49" charset="-128"/>
                <a:ea typeface="HG創英角ﾎﾟｯﾌﾟ体" pitchFamily="49" charset="-128"/>
              </a:rPr>
              <a:t>将来的に維持できなくなる</a:t>
            </a:r>
            <a:endParaRPr lang="en-US" altLang="ja-JP" sz="2000" dirty="0">
              <a:solidFill>
                <a:schemeClr val="tx1"/>
              </a:solidFill>
              <a:latin typeface="HG創英角ﾎﾟｯﾌﾟ体" pitchFamily="49" charset="-128"/>
              <a:ea typeface="HG創英角ﾎﾟｯﾌﾟ体" pitchFamily="49" charset="-128"/>
            </a:endParaRPr>
          </a:p>
          <a:p>
            <a:pPr fontAlgn="auto">
              <a:spcBef>
                <a:spcPts val="0"/>
              </a:spcBef>
              <a:spcAft>
                <a:spcPts val="0"/>
              </a:spcAft>
              <a:defRPr/>
            </a:pPr>
            <a:r>
              <a:rPr lang="ja-JP" altLang="en-US" sz="2000" dirty="0">
                <a:solidFill>
                  <a:schemeClr val="tx1"/>
                </a:solidFill>
                <a:latin typeface="HG創英角ﾎﾟｯﾌﾟ体" pitchFamily="49" charset="-128"/>
                <a:ea typeface="HG創英角ﾎﾟｯﾌﾟ体" pitchFamily="49" charset="-128"/>
              </a:rPr>
              <a:t>可能性を秘めている</a:t>
            </a:r>
          </a:p>
        </p:txBody>
      </p:sp>
      <p:sp>
        <p:nvSpPr>
          <p:cNvPr id="12333" name="テキスト ボックス 12"/>
          <p:cNvSpPr txBox="1">
            <a:spLocks noChangeArrowheads="1"/>
          </p:cNvSpPr>
          <p:nvPr/>
        </p:nvSpPr>
        <p:spPr bwMode="auto">
          <a:xfrm>
            <a:off x="4643438" y="5429264"/>
            <a:ext cx="4133850" cy="954088"/>
          </a:xfrm>
          <a:prstGeom prst="rect">
            <a:avLst/>
          </a:prstGeom>
          <a:noFill/>
          <a:ln w="9525">
            <a:noFill/>
            <a:miter lim="800000"/>
            <a:headEnd/>
            <a:tailEnd/>
          </a:ln>
        </p:spPr>
        <p:txBody>
          <a:bodyPr wrap="none">
            <a:spAutoFit/>
          </a:bodyPr>
          <a:lstStyle/>
          <a:p>
            <a:r>
              <a:rPr lang="ja-JP" altLang="en-US" sz="2800" dirty="0">
                <a:latin typeface="HG創英角ﾎﾟｯﾌﾟ体" pitchFamily="49" charset="-128"/>
                <a:ea typeface="HG創英角ﾎﾟｯﾌﾟ体" pitchFamily="49" charset="-128"/>
              </a:rPr>
              <a:t>連結先行の維持が困難と</a:t>
            </a:r>
            <a:endParaRPr lang="en-US" altLang="ja-JP" sz="2800" dirty="0">
              <a:latin typeface="HG創英角ﾎﾟｯﾌﾟ体" pitchFamily="49" charset="-128"/>
              <a:ea typeface="HG創英角ﾎﾟｯﾌﾟ体" pitchFamily="49" charset="-128"/>
            </a:endParaRPr>
          </a:p>
          <a:p>
            <a:r>
              <a:rPr lang="ja-JP" altLang="en-US" sz="2800" dirty="0">
                <a:latin typeface="HG創英角ﾎﾟｯﾌﾟ体" pitchFamily="49" charset="-128"/>
                <a:ea typeface="HG創英角ﾎﾟｯﾌﾟ体" pitchFamily="49" charset="-128"/>
              </a:rPr>
              <a:t>なった時に想定される</a:t>
            </a:r>
          </a:p>
        </p:txBody>
      </p:sp>
      <p:sp>
        <p:nvSpPr>
          <p:cNvPr id="15" name="正方形/長方形 14"/>
          <p:cNvSpPr/>
          <p:nvPr/>
        </p:nvSpPr>
        <p:spPr>
          <a:xfrm rot="20215894">
            <a:off x="4744072" y="5657339"/>
            <a:ext cx="3592512" cy="51752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2400" dirty="0">
                <a:solidFill>
                  <a:schemeClr val="tx1"/>
                </a:solidFill>
                <a:ea typeface="HG創英角ﾎﾟｯﾌﾟ体" pitchFamily="49" charset="-128"/>
              </a:rPr>
              <a:t>問題点が</a:t>
            </a:r>
            <a:r>
              <a:rPr lang="ja-JP" altLang="en-US" sz="2400" b="1" dirty="0">
                <a:solidFill>
                  <a:schemeClr val="tx1"/>
                </a:solidFill>
                <a:ea typeface="HG創英角ﾎﾟｯﾌﾟ体" pitchFamily="49" charset="-128"/>
              </a:rPr>
              <a:t>内</a:t>
            </a:r>
            <a:r>
              <a:rPr lang="ja-JP" altLang="en-US" sz="2400" dirty="0">
                <a:solidFill>
                  <a:schemeClr val="tx1"/>
                </a:solidFill>
                <a:ea typeface="HG創英角ﾎﾟｯﾌﾟ体" pitchFamily="49" charset="-128"/>
              </a:rPr>
              <a:t>在している</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9"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1000"/>
                                        <p:tgtEl>
                                          <p:spTgt spid="6"/>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2"/>
                                        </p:tgtEl>
                                      </p:cBhvr>
                                    </p:animEffect>
                                  </p:childTnLst>
                                </p:cTn>
                              </p:par>
                              <p:par>
                                <p:cTn id="23" presetID="9"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1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upRigh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2000"/>
                                        <p:tgtEl>
                                          <p:spTgt spid="19"/>
                                        </p:tgtEl>
                                      </p:cBhvr>
                                    </p:animEffect>
                                    <p:anim calcmode="lin" valueType="num">
                                      <p:cBhvr>
                                        <p:cTn id="36" dur="2000" fill="hold"/>
                                        <p:tgtEl>
                                          <p:spTgt spid="19"/>
                                        </p:tgtEl>
                                        <p:attrNameLst>
                                          <p:attrName>style.rotation</p:attrName>
                                        </p:attrNameLst>
                                      </p:cBhvr>
                                      <p:tavLst>
                                        <p:tav tm="0">
                                          <p:val>
                                            <p:fltVal val="720"/>
                                          </p:val>
                                        </p:tav>
                                        <p:tav tm="100000">
                                          <p:val>
                                            <p:fltVal val="0"/>
                                          </p:val>
                                        </p:tav>
                                      </p:tavLst>
                                    </p:anim>
                                    <p:anim calcmode="lin" valueType="num">
                                      <p:cBhvr>
                                        <p:cTn id="37" dur="2000" fill="hold"/>
                                        <p:tgtEl>
                                          <p:spTgt spid="19"/>
                                        </p:tgtEl>
                                        <p:attrNameLst>
                                          <p:attrName>ppt_h</p:attrName>
                                        </p:attrNameLst>
                                      </p:cBhvr>
                                      <p:tavLst>
                                        <p:tav tm="0">
                                          <p:val>
                                            <p:fltVal val="0"/>
                                          </p:val>
                                        </p:tav>
                                        <p:tav tm="100000">
                                          <p:val>
                                            <p:strVal val="#ppt_h"/>
                                          </p:val>
                                        </p:tav>
                                      </p:tavLst>
                                    </p:anim>
                                    <p:anim calcmode="lin" valueType="num">
                                      <p:cBhvr>
                                        <p:cTn id="38" dur="2000" fill="hold"/>
                                        <p:tgtEl>
                                          <p:spTgt spid="19"/>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3" fill="hold" nodeType="clickEffect">
                                  <p:stCondLst>
                                    <p:cond delay="0"/>
                                  </p:stCondLst>
                                  <p:childTnLst>
                                    <p:set>
                                      <p:cBhvr>
                                        <p:cTn id="42" dur="1" fill="hold">
                                          <p:stCondLst>
                                            <p:cond delay="0"/>
                                          </p:stCondLst>
                                        </p:cTn>
                                        <p:tgtEl>
                                          <p:spTgt spid="12333">
                                            <p:txEl>
                                              <p:pRg st="0" end="0"/>
                                            </p:txEl>
                                          </p:spTgt>
                                        </p:tgtEl>
                                        <p:attrNameLst>
                                          <p:attrName>style.visibility</p:attrName>
                                        </p:attrNameLst>
                                      </p:cBhvr>
                                      <p:to>
                                        <p:strVal val="visible"/>
                                      </p:to>
                                    </p:set>
                                    <p:animEffect transition="in" filter="strips(upRight)">
                                      <p:cBhvr>
                                        <p:cTn id="43" dur="500"/>
                                        <p:tgtEl>
                                          <p:spTgt spid="12333">
                                            <p:txEl>
                                              <p:pRg st="0" end="0"/>
                                            </p:txEl>
                                          </p:spTgt>
                                        </p:tgtEl>
                                      </p:cBhvr>
                                    </p:animEffect>
                                  </p:childTnLst>
                                </p:cTn>
                              </p:par>
                              <p:par>
                                <p:cTn id="44" presetID="18" presetClass="entr" presetSubtype="3" fill="hold" nodeType="withEffect">
                                  <p:stCondLst>
                                    <p:cond delay="0"/>
                                  </p:stCondLst>
                                  <p:childTnLst>
                                    <p:set>
                                      <p:cBhvr>
                                        <p:cTn id="45" dur="1" fill="hold">
                                          <p:stCondLst>
                                            <p:cond delay="0"/>
                                          </p:stCondLst>
                                        </p:cTn>
                                        <p:tgtEl>
                                          <p:spTgt spid="12333">
                                            <p:txEl>
                                              <p:pRg st="1" end="1"/>
                                            </p:txEl>
                                          </p:spTgt>
                                        </p:tgtEl>
                                        <p:attrNameLst>
                                          <p:attrName>style.visibility</p:attrName>
                                        </p:attrNameLst>
                                      </p:cBhvr>
                                      <p:to>
                                        <p:strVal val="visible"/>
                                      </p:to>
                                    </p:set>
                                    <p:animEffect transition="in" filter="strips(upRight)">
                                      <p:cBhvr>
                                        <p:cTn id="46" dur="500"/>
                                        <p:tgtEl>
                                          <p:spTgt spid="12333">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anim calcmode="lin" valueType="num">
                                      <p:cBhvr>
                                        <p:cTn id="52" dur="2000" fill="hold"/>
                                        <p:tgtEl>
                                          <p:spTgt spid="15"/>
                                        </p:tgtEl>
                                        <p:attrNameLst>
                                          <p:attrName>style.rotation</p:attrName>
                                        </p:attrNameLst>
                                      </p:cBhvr>
                                      <p:tavLst>
                                        <p:tav tm="0">
                                          <p:val>
                                            <p:fltVal val="720"/>
                                          </p:val>
                                        </p:tav>
                                        <p:tav tm="100000">
                                          <p:val>
                                            <p:fltVal val="0"/>
                                          </p:val>
                                        </p:tav>
                                      </p:tavLst>
                                    </p:anim>
                                    <p:anim calcmode="lin" valueType="num">
                                      <p:cBhvr>
                                        <p:cTn id="53" dur="2000" fill="hold"/>
                                        <p:tgtEl>
                                          <p:spTgt spid="15"/>
                                        </p:tgtEl>
                                        <p:attrNameLst>
                                          <p:attrName>ppt_h</p:attrName>
                                        </p:attrNameLst>
                                      </p:cBhvr>
                                      <p:tavLst>
                                        <p:tav tm="0">
                                          <p:val>
                                            <p:fltVal val="0"/>
                                          </p:val>
                                        </p:tav>
                                        <p:tav tm="100000">
                                          <p:val>
                                            <p:strVal val="#ppt_h"/>
                                          </p:val>
                                        </p:tav>
                                      </p:tavLst>
                                    </p:anim>
                                    <p:anim calcmode="lin" valueType="num">
                                      <p:cBhvr>
                                        <p:cTn id="54" dur="20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1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5" name="Rectangle 27"/>
          <p:cNvSpPr>
            <a:spLocks noChangeArrowheads="1"/>
          </p:cNvSpPr>
          <p:nvPr/>
        </p:nvSpPr>
        <p:spPr bwMode="auto">
          <a:xfrm>
            <a:off x="1619250" y="3644900"/>
            <a:ext cx="5832475" cy="2663825"/>
          </a:xfrm>
          <a:prstGeom prst="rect">
            <a:avLst/>
          </a:prstGeom>
          <a:solidFill>
            <a:schemeClr val="accent1"/>
          </a:solidFill>
          <a:ln w="9525">
            <a:solidFill>
              <a:schemeClr val="tx1"/>
            </a:solidFill>
            <a:miter lim="800000"/>
            <a:headEnd/>
            <a:tailEnd/>
          </a:ln>
        </p:spPr>
        <p:txBody>
          <a:bodyPr wrap="none" anchor="ctr"/>
          <a:lstStyle/>
          <a:p>
            <a:endParaRPr lang="ja-JP" altLang="en-US">
              <a:latin typeface="Impact" pitchFamily="34" charset="0"/>
            </a:endParaRPr>
          </a:p>
        </p:txBody>
      </p:sp>
      <p:sp>
        <p:nvSpPr>
          <p:cNvPr id="8195" name="Text Box 4"/>
          <p:cNvSpPr txBox="1">
            <a:spLocks noChangeArrowheads="1"/>
          </p:cNvSpPr>
          <p:nvPr/>
        </p:nvSpPr>
        <p:spPr bwMode="auto">
          <a:xfrm>
            <a:off x="0" y="0"/>
            <a:ext cx="9144000" cy="701675"/>
          </a:xfrm>
          <a:prstGeom prst="rect">
            <a:avLst/>
          </a:prstGeom>
          <a:noFill/>
          <a:ln w="9525">
            <a:noFill/>
            <a:miter lim="800000"/>
            <a:headEnd/>
            <a:tailEnd/>
          </a:ln>
        </p:spPr>
        <p:txBody>
          <a:bodyPr>
            <a:spAutoFit/>
          </a:bodyPr>
          <a:lstStyle/>
          <a:p>
            <a:pPr>
              <a:spcBef>
                <a:spcPct val="50000"/>
              </a:spcBef>
            </a:pPr>
            <a:r>
              <a:rPr lang="ja-JP" altLang="en-US" sz="4000">
                <a:ea typeface="HG創英角ﾎﾟｯﾌﾟ体" pitchFamily="49" charset="-128"/>
              </a:rPr>
              <a:t>第４部　税務上の対応</a:t>
            </a:r>
          </a:p>
        </p:txBody>
      </p:sp>
      <p:grpSp>
        <p:nvGrpSpPr>
          <p:cNvPr id="2" name="Group 25"/>
          <p:cNvGrpSpPr>
            <a:grpSpLocks/>
          </p:cNvGrpSpPr>
          <p:nvPr/>
        </p:nvGrpSpPr>
        <p:grpSpPr bwMode="auto">
          <a:xfrm>
            <a:off x="179388" y="333375"/>
            <a:ext cx="8496300" cy="1122363"/>
            <a:chOff x="113" y="210"/>
            <a:chExt cx="4763" cy="707"/>
          </a:xfrm>
        </p:grpSpPr>
        <p:sp>
          <p:nvSpPr>
            <p:cNvPr id="8210" name="Text Box 5"/>
            <p:cNvSpPr txBox="1">
              <a:spLocks noChangeArrowheads="1"/>
            </p:cNvSpPr>
            <p:nvPr/>
          </p:nvSpPr>
          <p:spPr bwMode="auto">
            <a:xfrm>
              <a:off x="113" y="436"/>
              <a:ext cx="4105" cy="327"/>
            </a:xfrm>
            <a:prstGeom prst="rect">
              <a:avLst/>
            </a:prstGeom>
            <a:noFill/>
            <a:ln w="9525">
              <a:noFill/>
              <a:miter lim="800000"/>
              <a:headEnd/>
              <a:tailEnd/>
            </a:ln>
          </p:spPr>
          <p:txBody>
            <a:bodyPr>
              <a:spAutoFit/>
            </a:bodyPr>
            <a:lstStyle/>
            <a:p>
              <a:pPr>
                <a:spcBef>
                  <a:spcPct val="50000"/>
                </a:spcBef>
              </a:pPr>
              <a:r>
                <a:rPr lang="ja-JP" altLang="en-US" sz="2800" b="1">
                  <a:solidFill>
                    <a:srgbClr val="0000FF"/>
                  </a:solidFill>
                  <a:ea typeface="HG創英角ﾎﾟｯﾌﾟ体" pitchFamily="49" charset="-128"/>
                </a:rPr>
                <a:t>☆なんで税務を考える必要があるの？</a:t>
              </a:r>
            </a:p>
          </p:txBody>
        </p:sp>
        <p:pic>
          <p:nvPicPr>
            <p:cNvPr id="8211" name="Picture 6" descr="MCj03977760000[1]"/>
            <p:cNvPicPr>
              <a:picLocks noChangeAspect="1" noChangeArrowheads="1"/>
            </p:cNvPicPr>
            <p:nvPr/>
          </p:nvPicPr>
          <p:blipFill>
            <a:blip r:embed="rId3" cstate="print"/>
            <a:srcRect/>
            <a:stretch>
              <a:fillRect/>
            </a:stretch>
          </p:blipFill>
          <p:spPr bwMode="auto">
            <a:xfrm>
              <a:off x="4014" y="210"/>
              <a:ext cx="862" cy="707"/>
            </a:xfrm>
            <a:prstGeom prst="rect">
              <a:avLst/>
            </a:prstGeom>
            <a:noFill/>
            <a:ln w="9525">
              <a:noFill/>
              <a:miter lim="800000"/>
              <a:headEnd/>
              <a:tailEnd/>
            </a:ln>
          </p:spPr>
        </p:pic>
      </p:grpSp>
      <p:sp>
        <p:nvSpPr>
          <p:cNvPr id="2057" name="AutoShape 9"/>
          <p:cNvSpPr>
            <a:spLocks noChangeArrowheads="1"/>
          </p:cNvSpPr>
          <p:nvPr/>
        </p:nvSpPr>
        <p:spPr bwMode="auto">
          <a:xfrm>
            <a:off x="179388" y="1557338"/>
            <a:ext cx="2016125" cy="1511300"/>
          </a:xfrm>
          <a:prstGeom prst="foldedCorner">
            <a:avLst>
              <a:gd name="adj" fmla="val 12500"/>
            </a:avLst>
          </a:prstGeom>
          <a:solidFill>
            <a:schemeClr val="accent1"/>
          </a:solidFill>
          <a:ln w="12700">
            <a:solidFill>
              <a:schemeClr val="tx1"/>
            </a:solidFill>
            <a:round/>
            <a:headEnd/>
            <a:tailEnd/>
          </a:ln>
        </p:spPr>
        <p:txBody>
          <a:bodyPr wrap="none" anchor="ctr"/>
          <a:lstStyle/>
          <a:p>
            <a:pPr algn="ctr"/>
            <a:r>
              <a:rPr lang="ja-JP" altLang="en-US" sz="2000">
                <a:latin typeface="Impact" pitchFamily="34" charset="0"/>
                <a:ea typeface="HG創英角ﾎﾟｯﾌﾟ体" pitchFamily="49" charset="-128"/>
              </a:rPr>
              <a:t>会計上の税引前</a:t>
            </a:r>
          </a:p>
          <a:p>
            <a:pPr algn="ctr"/>
            <a:r>
              <a:rPr lang="ja-JP" altLang="en-US" sz="2000">
                <a:latin typeface="Impact" pitchFamily="34" charset="0"/>
                <a:ea typeface="HG創英角ﾎﾟｯﾌﾟ体" pitchFamily="49" charset="-128"/>
              </a:rPr>
              <a:t>当期純利益</a:t>
            </a:r>
          </a:p>
        </p:txBody>
      </p:sp>
      <p:sp>
        <p:nvSpPr>
          <p:cNvPr id="2058" name="AutoShape 10"/>
          <p:cNvSpPr>
            <a:spLocks noChangeArrowheads="1"/>
          </p:cNvSpPr>
          <p:nvPr/>
        </p:nvSpPr>
        <p:spPr bwMode="auto">
          <a:xfrm>
            <a:off x="2195513" y="1989138"/>
            <a:ext cx="1512887" cy="647700"/>
          </a:xfrm>
          <a:prstGeom prst="rightArrow">
            <a:avLst>
              <a:gd name="adj1" fmla="val 50000"/>
              <a:gd name="adj2" fmla="val 58395"/>
            </a:avLst>
          </a:prstGeom>
          <a:solidFill>
            <a:srgbClr val="FF0000"/>
          </a:solidFill>
          <a:ln w="9525">
            <a:solidFill>
              <a:schemeClr val="tx1"/>
            </a:solidFill>
            <a:miter lim="800000"/>
            <a:headEnd/>
            <a:tailEnd/>
          </a:ln>
        </p:spPr>
        <p:txBody>
          <a:bodyPr wrap="none" anchor="ctr"/>
          <a:lstStyle/>
          <a:p>
            <a:endParaRPr lang="ja-JP" altLang="en-US">
              <a:latin typeface="Impact" pitchFamily="34" charset="0"/>
            </a:endParaRPr>
          </a:p>
        </p:txBody>
      </p:sp>
      <p:sp>
        <p:nvSpPr>
          <p:cNvPr id="2059" name="Rectangle 11"/>
          <p:cNvSpPr>
            <a:spLocks noChangeArrowheads="1"/>
          </p:cNvSpPr>
          <p:nvPr/>
        </p:nvSpPr>
        <p:spPr bwMode="auto">
          <a:xfrm rot="-2388852">
            <a:off x="2195513" y="1989138"/>
            <a:ext cx="1223962" cy="431800"/>
          </a:xfrm>
          <a:prstGeom prst="rect">
            <a:avLst/>
          </a:prstGeom>
          <a:solidFill>
            <a:srgbClr val="FFCC00"/>
          </a:solidFill>
          <a:ln w="9525">
            <a:solidFill>
              <a:schemeClr val="tx1"/>
            </a:solidFill>
            <a:miter lim="800000"/>
            <a:headEnd/>
            <a:tailEnd/>
          </a:ln>
        </p:spPr>
        <p:txBody>
          <a:bodyPr wrap="none" anchor="ctr"/>
          <a:lstStyle/>
          <a:p>
            <a:pPr algn="ctr"/>
            <a:r>
              <a:rPr lang="ja-JP" altLang="en-US" sz="2000">
                <a:latin typeface="Impact" pitchFamily="34" charset="0"/>
                <a:ea typeface="HG創英角ﾎﾟｯﾌﾟ体" pitchFamily="49" charset="-128"/>
              </a:rPr>
              <a:t>税務調整</a:t>
            </a:r>
          </a:p>
        </p:txBody>
      </p:sp>
      <p:sp>
        <p:nvSpPr>
          <p:cNvPr id="2060" name="AutoShape 12"/>
          <p:cNvSpPr>
            <a:spLocks noChangeArrowheads="1"/>
          </p:cNvSpPr>
          <p:nvPr/>
        </p:nvSpPr>
        <p:spPr bwMode="auto">
          <a:xfrm>
            <a:off x="3708400" y="1557338"/>
            <a:ext cx="1943100" cy="1439862"/>
          </a:xfrm>
          <a:prstGeom prst="foldedCorner">
            <a:avLst>
              <a:gd name="adj" fmla="val 12500"/>
            </a:avLst>
          </a:prstGeom>
          <a:solidFill>
            <a:srgbClr val="3366FF"/>
          </a:solidFill>
          <a:ln w="12700">
            <a:solidFill>
              <a:schemeClr val="tx1"/>
            </a:solidFill>
            <a:round/>
            <a:headEnd/>
            <a:tailEnd/>
          </a:ln>
        </p:spPr>
        <p:txBody>
          <a:bodyPr wrap="none" anchor="ctr"/>
          <a:lstStyle/>
          <a:p>
            <a:pPr algn="ctr"/>
            <a:r>
              <a:rPr lang="ja-JP" altLang="en-US" sz="2400">
                <a:solidFill>
                  <a:srgbClr val="FFFF00"/>
                </a:solidFill>
                <a:latin typeface="Impact" pitchFamily="34" charset="0"/>
                <a:ea typeface="HG創英角ﾎﾟｯﾌﾟ体" pitchFamily="49" charset="-128"/>
              </a:rPr>
              <a:t>課税所得</a:t>
            </a:r>
          </a:p>
        </p:txBody>
      </p:sp>
      <p:sp>
        <p:nvSpPr>
          <p:cNvPr id="2061" name="AutoShape 13"/>
          <p:cNvSpPr>
            <a:spLocks noChangeArrowheads="1"/>
          </p:cNvSpPr>
          <p:nvPr/>
        </p:nvSpPr>
        <p:spPr bwMode="auto">
          <a:xfrm>
            <a:off x="179388" y="1557338"/>
            <a:ext cx="2016125" cy="1511300"/>
          </a:xfrm>
          <a:prstGeom prst="foldedCorner">
            <a:avLst>
              <a:gd name="adj" fmla="val 12500"/>
            </a:avLst>
          </a:prstGeom>
          <a:solidFill>
            <a:schemeClr val="accent1"/>
          </a:solidFill>
          <a:ln w="12700">
            <a:solidFill>
              <a:schemeClr val="tx1"/>
            </a:solidFill>
            <a:round/>
            <a:headEnd/>
            <a:tailEnd/>
          </a:ln>
        </p:spPr>
        <p:txBody>
          <a:bodyPr wrap="none" anchor="ctr"/>
          <a:lstStyle/>
          <a:p>
            <a:pPr algn="ctr"/>
            <a:r>
              <a:rPr lang="ja-JP" altLang="en-US" sz="2000">
                <a:latin typeface="Impact" pitchFamily="34" charset="0"/>
                <a:ea typeface="HG創英角ﾎﾟｯﾌﾟ体" pitchFamily="49" charset="-128"/>
              </a:rPr>
              <a:t>会計上の税引前</a:t>
            </a:r>
          </a:p>
          <a:p>
            <a:pPr algn="ctr"/>
            <a:r>
              <a:rPr lang="ja-JP" altLang="en-US" sz="2000">
                <a:latin typeface="Impact" pitchFamily="34" charset="0"/>
                <a:ea typeface="HG創英角ﾎﾟｯﾌﾟ体" pitchFamily="49" charset="-128"/>
              </a:rPr>
              <a:t>当期純利益</a:t>
            </a:r>
          </a:p>
        </p:txBody>
      </p:sp>
      <p:grpSp>
        <p:nvGrpSpPr>
          <p:cNvPr id="3" name="Group 17"/>
          <p:cNvGrpSpPr>
            <a:grpSpLocks/>
          </p:cNvGrpSpPr>
          <p:nvPr/>
        </p:nvGrpSpPr>
        <p:grpSpPr bwMode="auto">
          <a:xfrm>
            <a:off x="5724525" y="2133600"/>
            <a:ext cx="1512888" cy="503238"/>
            <a:chOff x="3470" y="1480"/>
            <a:chExt cx="907" cy="272"/>
          </a:xfrm>
        </p:grpSpPr>
        <p:sp>
          <p:nvSpPr>
            <p:cNvPr id="8208" name="Text Box 14"/>
            <p:cNvSpPr txBox="1">
              <a:spLocks noChangeArrowheads="1"/>
            </p:cNvSpPr>
            <p:nvPr/>
          </p:nvSpPr>
          <p:spPr bwMode="auto">
            <a:xfrm>
              <a:off x="3470" y="1480"/>
              <a:ext cx="635" cy="215"/>
            </a:xfrm>
            <a:prstGeom prst="rect">
              <a:avLst/>
            </a:prstGeom>
            <a:noFill/>
            <a:ln w="9525">
              <a:noFill/>
              <a:miter lim="800000"/>
              <a:headEnd/>
              <a:tailEnd/>
            </a:ln>
          </p:spPr>
          <p:txBody>
            <a:bodyPr>
              <a:spAutoFit/>
            </a:bodyPr>
            <a:lstStyle/>
            <a:p>
              <a:pPr>
                <a:spcBef>
                  <a:spcPct val="50000"/>
                </a:spcBef>
              </a:pPr>
              <a:r>
                <a:rPr lang="en-US" altLang="ja-JP" sz="2000">
                  <a:latin typeface="Impact" pitchFamily="34" charset="0"/>
                  <a:ea typeface="HG創英角ﾎﾟｯﾌﾟ体" pitchFamily="49" charset="-128"/>
                </a:rPr>
                <a:t>×</a:t>
              </a:r>
              <a:r>
                <a:rPr lang="ja-JP" altLang="en-US" sz="2000">
                  <a:latin typeface="Impact" pitchFamily="34" charset="0"/>
                  <a:ea typeface="HG創英角ﾎﾟｯﾌﾟ体" pitchFamily="49" charset="-128"/>
                </a:rPr>
                <a:t>税率</a:t>
              </a:r>
            </a:p>
          </p:txBody>
        </p:sp>
        <p:sp>
          <p:nvSpPr>
            <p:cNvPr id="8209" name="AutoShape 15"/>
            <p:cNvSpPr>
              <a:spLocks noChangeArrowheads="1"/>
            </p:cNvSpPr>
            <p:nvPr/>
          </p:nvSpPr>
          <p:spPr bwMode="auto">
            <a:xfrm>
              <a:off x="4059" y="1480"/>
              <a:ext cx="318" cy="272"/>
            </a:xfrm>
            <a:prstGeom prst="rightArrow">
              <a:avLst>
                <a:gd name="adj1" fmla="val 50000"/>
                <a:gd name="adj2" fmla="val 29228"/>
              </a:avLst>
            </a:prstGeom>
            <a:solidFill>
              <a:schemeClr val="hlink"/>
            </a:solidFill>
            <a:ln w="9525">
              <a:solidFill>
                <a:schemeClr val="tx1"/>
              </a:solidFill>
              <a:miter lim="800000"/>
              <a:headEnd/>
              <a:tailEnd/>
            </a:ln>
          </p:spPr>
          <p:txBody>
            <a:bodyPr wrap="none" anchor="ctr"/>
            <a:lstStyle/>
            <a:p>
              <a:endParaRPr lang="ja-JP" altLang="en-US">
                <a:latin typeface="Impact" pitchFamily="34" charset="0"/>
              </a:endParaRPr>
            </a:p>
          </p:txBody>
        </p:sp>
      </p:grpSp>
      <p:grpSp>
        <p:nvGrpSpPr>
          <p:cNvPr id="4" name="Group 21"/>
          <p:cNvGrpSpPr>
            <a:grpSpLocks/>
          </p:cNvGrpSpPr>
          <p:nvPr/>
        </p:nvGrpSpPr>
        <p:grpSpPr bwMode="auto">
          <a:xfrm>
            <a:off x="7164388" y="1484313"/>
            <a:ext cx="1655762" cy="1455737"/>
            <a:chOff x="4422" y="1480"/>
            <a:chExt cx="999" cy="871"/>
          </a:xfrm>
        </p:grpSpPr>
        <p:sp>
          <p:nvSpPr>
            <p:cNvPr id="8206" name="Text Box 16"/>
            <p:cNvSpPr txBox="1">
              <a:spLocks noChangeArrowheads="1"/>
            </p:cNvSpPr>
            <p:nvPr/>
          </p:nvSpPr>
          <p:spPr bwMode="auto">
            <a:xfrm>
              <a:off x="4422" y="1480"/>
              <a:ext cx="907" cy="274"/>
            </a:xfrm>
            <a:prstGeom prst="rect">
              <a:avLst/>
            </a:prstGeom>
            <a:noFill/>
            <a:ln w="9525">
              <a:noFill/>
              <a:miter lim="800000"/>
              <a:headEnd/>
              <a:tailEnd/>
            </a:ln>
          </p:spPr>
          <p:txBody>
            <a:bodyPr>
              <a:spAutoFit/>
            </a:bodyPr>
            <a:lstStyle/>
            <a:p>
              <a:pPr>
                <a:spcBef>
                  <a:spcPct val="50000"/>
                </a:spcBef>
              </a:pPr>
              <a:r>
                <a:rPr lang="ja-JP" altLang="en-US" sz="2400">
                  <a:latin typeface="Impact" pitchFamily="34" charset="0"/>
                  <a:ea typeface="HG創英角ﾎﾟｯﾌﾟ体" pitchFamily="49" charset="-128"/>
                </a:rPr>
                <a:t>法人税額</a:t>
              </a:r>
            </a:p>
          </p:txBody>
        </p:sp>
        <p:pic>
          <p:nvPicPr>
            <p:cNvPr id="8207" name="Picture 20" descr="MCj04398470000[1]"/>
            <p:cNvPicPr>
              <a:picLocks noChangeAspect="1" noChangeArrowheads="1"/>
            </p:cNvPicPr>
            <p:nvPr/>
          </p:nvPicPr>
          <p:blipFill>
            <a:blip r:embed="rId4" cstate="print"/>
            <a:srcRect/>
            <a:stretch>
              <a:fillRect/>
            </a:stretch>
          </p:blipFill>
          <p:spPr bwMode="auto">
            <a:xfrm>
              <a:off x="4468" y="1752"/>
              <a:ext cx="953" cy="599"/>
            </a:xfrm>
            <a:prstGeom prst="rect">
              <a:avLst/>
            </a:prstGeom>
            <a:noFill/>
            <a:ln w="9525">
              <a:noFill/>
              <a:miter lim="800000"/>
              <a:headEnd/>
              <a:tailEnd/>
            </a:ln>
          </p:spPr>
        </p:pic>
      </p:grpSp>
      <p:sp>
        <p:nvSpPr>
          <p:cNvPr id="2074" name="Text Box 26"/>
          <p:cNvSpPr txBox="1">
            <a:spLocks noChangeArrowheads="1"/>
          </p:cNvSpPr>
          <p:nvPr/>
        </p:nvSpPr>
        <p:spPr bwMode="auto">
          <a:xfrm>
            <a:off x="2051050" y="3357563"/>
            <a:ext cx="4968875" cy="592137"/>
          </a:xfrm>
          <a:prstGeom prst="rect">
            <a:avLst/>
          </a:prstGeom>
          <a:solidFill>
            <a:srgbClr val="FFCC99"/>
          </a:solidFill>
          <a:ln w="12700">
            <a:solidFill>
              <a:schemeClr val="tx1"/>
            </a:solidFill>
            <a:miter lim="800000"/>
            <a:headEnd/>
            <a:tailEnd/>
          </a:ln>
        </p:spPr>
        <p:txBody>
          <a:bodyPr>
            <a:spAutoFit/>
          </a:bodyPr>
          <a:lstStyle/>
          <a:p>
            <a:pPr algn="dist">
              <a:spcBef>
                <a:spcPct val="50000"/>
              </a:spcBef>
            </a:pPr>
            <a:r>
              <a:rPr lang="ja-JP" altLang="en-US" sz="3200">
                <a:solidFill>
                  <a:srgbClr val="FF0000"/>
                </a:solidFill>
                <a:latin typeface="Impact" pitchFamily="34" charset="0"/>
                <a:ea typeface="HG創英角ﾎﾟｯﾌﾟ体" pitchFamily="49" charset="-128"/>
              </a:rPr>
              <a:t>確定決算主義</a:t>
            </a:r>
          </a:p>
        </p:txBody>
      </p:sp>
      <p:sp>
        <p:nvSpPr>
          <p:cNvPr id="2076" name="Text Box 28"/>
          <p:cNvSpPr txBox="1">
            <a:spLocks noChangeArrowheads="1"/>
          </p:cNvSpPr>
          <p:nvPr/>
        </p:nvSpPr>
        <p:spPr bwMode="auto">
          <a:xfrm>
            <a:off x="1763713" y="4149725"/>
            <a:ext cx="5472112" cy="1801813"/>
          </a:xfrm>
          <a:prstGeom prst="rect">
            <a:avLst/>
          </a:prstGeom>
          <a:noFill/>
          <a:ln w="9525">
            <a:noFill/>
            <a:miter lim="800000"/>
            <a:headEnd/>
            <a:tailEnd/>
          </a:ln>
        </p:spPr>
        <p:txBody>
          <a:bodyPr>
            <a:spAutoFit/>
          </a:bodyPr>
          <a:lstStyle/>
          <a:p>
            <a:pPr>
              <a:spcBef>
                <a:spcPct val="50000"/>
              </a:spcBef>
            </a:pPr>
            <a:r>
              <a:rPr lang="ja-JP" altLang="en-US" sz="2800">
                <a:latin typeface="Impact" pitchFamily="34" charset="0"/>
                <a:ea typeface="HG創英角ﾎﾟｯﾌﾟ体" pitchFamily="49" charset="-128"/>
              </a:rPr>
              <a:t>・確定した決算に基づく</a:t>
            </a:r>
            <a:r>
              <a:rPr lang="en-US" altLang="ja-JP" sz="2800">
                <a:latin typeface="Impact" pitchFamily="34" charset="0"/>
                <a:ea typeface="HG創英角ﾎﾟｯﾌﾟ体" pitchFamily="49" charset="-128"/>
              </a:rPr>
              <a:t>[</a:t>
            </a:r>
            <a:r>
              <a:rPr lang="ja-JP" altLang="en-US" sz="2800">
                <a:latin typeface="Impact" pitchFamily="34" charset="0"/>
                <a:ea typeface="HG創英角ﾎﾟｯﾌﾟ体" pitchFamily="49" charset="-128"/>
              </a:rPr>
              <a:t>法</a:t>
            </a:r>
            <a:r>
              <a:rPr lang="en-US" altLang="ja-JP" sz="2800">
                <a:latin typeface="Impact" pitchFamily="34" charset="0"/>
                <a:ea typeface="HG創英角ﾎﾟｯﾌﾟ体" pitchFamily="49" charset="-128"/>
              </a:rPr>
              <a:t>74-</a:t>
            </a:r>
            <a:r>
              <a:rPr lang="ja-JP" altLang="en-US" sz="2800">
                <a:latin typeface="Impact" pitchFamily="34" charset="0"/>
                <a:ea typeface="HG創英角ﾎﾟｯﾌﾟ体" pitchFamily="49" charset="-128"/>
              </a:rPr>
              <a:t>①</a:t>
            </a:r>
            <a:r>
              <a:rPr lang="en-US" altLang="ja-JP" sz="2800">
                <a:latin typeface="Impact" pitchFamily="34" charset="0"/>
                <a:ea typeface="HG創英角ﾎﾟｯﾌﾟ体" pitchFamily="49" charset="-128"/>
              </a:rPr>
              <a:t>]</a:t>
            </a:r>
          </a:p>
          <a:p>
            <a:pPr>
              <a:spcBef>
                <a:spcPct val="50000"/>
              </a:spcBef>
            </a:pPr>
            <a:r>
              <a:rPr lang="ja-JP" altLang="en-US" sz="2800">
                <a:latin typeface="Impact" pitchFamily="34" charset="0"/>
                <a:ea typeface="HG創英角ﾎﾟｯﾌﾟ体" pitchFamily="49" charset="-128"/>
              </a:rPr>
              <a:t>・損金経理要件</a:t>
            </a:r>
            <a:r>
              <a:rPr lang="en-US" altLang="ja-JP" sz="2800">
                <a:latin typeface="Impact" pitchFamily="34" charset="0"/>
                <a:ea typeface="HG創英角ﾎﾟｯﾌﾟ体" pitchFamily="49" charset="-128"/>
              </a:rPr>
              <a:t>[</a:t>
            </a:r>
            <a:r>
              <a:rPr lang="ja-JP" altLang="en-US" sz="2800">
                <a:latin typeface="Impact" pitchFamily="34" charset="0"/>
                <a:ea typeface="HG創英角ﾎﾟｯﾌﾟ体" pitchFamily="49" charset="-128"/>
              </a:rPr>
              <a:t>法</a:t>
            </a:r>
            <a:r>
              <a:rPr lang="en-US" altLang="ja-JP" sz="2800">
                <a:latin typeface="Impact" pitchFamily="34" charset="0"/>
                <a:ea typeface="HG創英角ﾎﾟｯﾌﾟ体" pitchFamily="49" charset="-128"/>
              </a:rPr>
              <a:t>2-25]</a:t>
            </a:r>
          </a:p>
          <a:p>
            <a:pPr>
              <a:spcBef>
                <a:spcPct val="50000"/>
              </a:spcBef>
            </a:pPr>
            <a:r>
              <a:rPr lang="ja-JP" altLang="en-US" sz="2800">
                <a:latin typeface="Impact" pitchFamily="34" charset="0"/>
                <a:ea typeface="HG創英角ﾎﾟｯﾌﾟ体" pitchFamily="49" charset="-128"/>
              </a:rPr>
              <a:t>・公正処理基準</a:t>
            </a:r>
            <a:r>
              <a:rPr lang="en-US" altLang="ja-JP" sz="2800">
                <a:latin typeface="Impact" pitchFamily="34" charset="0"/>
                <a:ea typeface="HG創英角ﾎﾟｯﾌﾟ体" pitchFamily="49" charset="-128"/>
              </a:rPr>
              <a:t>[</a:t>
            </a:r>
            <a:r>
              <a:rPr lang="ja-JP" altLang="en-US" sz="2800">
                <a:latin typeface="Impact" pitchFamily="34" charset="0"/>
                <a:ea typeface="HG創英角ﾎﾟｯﾌﾟ体" pitchFamily="49" charset="-128"/>
              </a:rPr>
              <a:t>法</a:t>
            </a:r>
            <a:r>
              <a:rPr lang="en-US" altLang="ja-JP" sz="2800">
                <a:latin typeface="Impact" pitchFamily="34" charset="0"/>
                <a:ea typeface="HG創英角ﾎﾟｯﾌﾟ体" pitchFamily="49" charset="-128"/>
              </a:rPr>
              <a:t>22-</a:t>
            </a:r>
            <a:r>
              <a:rPr lang="ja-JP" altLang="en-US" sz="2800">
                <a:latin typeface="Impact" pitchFamily="34" charset="0"/>
                <a:ea typeface="HG創英角ﾎﾟｯﾌﾟ体" pitchFamily="49" charset="-128"/>
              </a:rPr>
              <a:t>④</a:t>
            </a:r>
            <a:r>
              <a:rPr lang="en-US" altLang="ja-JP" sz="2800">
                <a:latin typeface="Impact" pitchFamily="34" charset="0"/>
                <a:ea typeface="HG創英角ﾎﾟｯﾌﾟ体" pitchFamily="49" charset="-128"/>
              </a:rPr>
              <a:t>]</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p:cTn id="7" dur="500" fill="hold"/>
                                        <p:tgtEl>
                                          <p:spTgt spid="2057"/>
                                        </p:tgtEl>
                                        <p:attrNameLst>
                                          <p:attrName>ppt_w</p:attrName>
                                        </p:attrNameLst>
                                      </p:cBhvr>
                                      <p:tavLst>
                                        <p:tav tm="0">
                                          <p:val>
                                            <p:strVal val="#ppt_w*2.5"/>
                                          </p:val>
                                        </p:tav>
                                        <p:tav tm="100000">
                                          <p:val>
                                            <p:strVal val="#ppt_w"/>
                                          </p:val>
                                        </p:tav>
                                      </p:tavLst>
                                    </p:anim>
                                    <p:anim calcmode="lin" valueType="num">
                                      <p:cBhvr>
                                        <p:cTn id="8" dur="500" fill="hold"/>
                                        <p:tgtEl>
                                          <p:spTgt spid="2057"/>
                                        </p:tgtEl>
                                        <p:attrNameLst>
                                          <p:attrName>ppt_h</p:attrName>
                                        </p:attrNameLst>
                                      </p:cBhvr>
                                      <p:tavLst>
                                        <p:tav tm="0">
                                          <p:val>
                                            <p:strVal val="#ppt_h*0.01"/>
                                          </p:val>
                                        </p:tav>
                                        <p:tav tm="100000">
                                          <p:val>
                                            <p:strVal val="#ppt_h"/>
                                          </p:val>
                                        </p:tav>
                                      </p:tavLst>
                                    </p:anim>
                                    <p:anim calcmode="lin" valueType="num">
                                      <p:cBhvr>
                                        <p:cTn id="9" dur="500" fill="hold"/>
                                        <p:tgtEl>
                                          <p:spTgt spid="2057"/>
                                        </p:tgtEl>
                                        <p:attrNameLst>
                                          <p:attrName>ppt_x</p:attrName>
                                        </p:attrNameLst>
                                      </p:cBhvr>
                                      <p:tavLst>
                                        <p:tav tm="0">
                                          <p:val>
                                            <p:strVal val="#ppt_x"/>
                                          </p:val>
                                        </p:tav>
                                        <p:tav tm="100000">
                                          <p:val>
                                            <p:strVal val="#ppt_x"/>
                                          </p:val>
                                        </p:tav>
                                      </p:tavLst>
                                    </p:anim>
                                    <p:anim calcmode="lin" valueType="num">
                                      <p:cBhvr>
                                        <p:cTn id="10" dur="500" fill="hold"/>
                                        <p:tgtEl>
                                          <p:spTgt spid="2057"/>
                                        </p:tgtEl>
                                        <p:attrNameLst>
                                          <p:attrName>ppt_y</p:attrName>
                                        </p:attrNameLst>
                                      </p:cBhvr>
                                      <p:tavLst>
                                        <p:tav tm="0">
                                          <p:val>
                                            <p:strVal val="#ppt_h+1"/>
                                          </p:val>
                                        </p:tav>
                                        <p:tav tm="100000">
                                          <p:val>
                                            <p:strVal val="#ppt_y"/>
                                          </p:val>
                                        </p:tav>
                                      </p:tavLst>
                                    </p:anim>
                                    <p:animEffect transition="in" filter="fade">
                                      <p:cBhvr>
                                        <p:cTn id="11" dur="500"/>
                                        <p:tgtEl>
                                          <p:spTgt spid="2057"/>
                                        </p:tgtEl>
                                      </p:cBhvr>
                                    </p:animEffect>
                                  </p:childTnLst>
                                </p:cTn>
                              </p:par>
                              <p:par>
                                <p:cTn id="12" presetID="58" presetClass="entr" presetSubtype="0" accel="100000" fill="hold" grpId="2" nodeType="withEffect">
                                  <p:stCondLst>
                                    <p:cond delay="0"/>
                                  </p:stCondLst>
                                  <p:iterate type="lt">
                                    <p:tmPct val="0"/>
                                  </p:iterate>
                                  <p:childTnLst>
                                    <p:set>
                                      <p:cBhvr>
                                        <p:cTn id="13" dur="1" fill="hold">
                                          <p:stCondLst>
                                            <p:cond delay="0"/>
                                          </p:stCondLst>
                                        </p:cTn>
                                        <p:tgtEl>
                                          <p:spTgt spid="2061"/>
                                        </p:tgtEl>
                                        <p:attrNameLst>
                                          <p:attrName>style.visibility</p:attrName>
                                        </p:attrNameLst>
                                      </p:cBhvr>
                                      <p:to>
                                        <p:strVal val="visible"/>
                                      </p:to>
                                    </p:set>
                                    <p:anim calcmode="lin" valueType="num">
                                      <p:cBhvr>
                                        <p:cTn id="14" dur="500" fill="hold"/>
                                        <p:tgtEl>
                                          <p:spTgt spid="2061"/>
                                        </p:tgtEl>
                                        <p:attrNameLst>
                                          <p:attrName>ppt_w</p:attrName>
                                        </p:attrNameLst>
                                      </p:cBhvr>
                                      <p:tavLst>
                                        <p:tav tm="0">
                                          <p:val>
                                            <p:strVal val="#ppt_w*2.5"/>
                                          </p:val>
                                        </p:tav>
                                        <p:tav tm="100000">
                                          <p:val>
                                            <p:strVal val="#ppt_w"/>
                                          </p:val>
                                        </p:tav>
                                      </p:tavLst>
                                    </p:anim>
                                    <p:anim calcmode="lin" valueType="num">
                                      <p:cBhvr>
                                        <p:cTn id="15" dur="500" fill="hold"/>
                                        <p:tgtEl>
                                          <p:spTgt spid="2061"/>
                                        </p:tgtEl>
                                        <p:attrNameLst>
                                          <p:attrName>ppt_h</p:attrName>
                                        </p:attrNameLst>
                                      </p:cBhvr>
                                      <p:tavLst>
                                        <p:tav tm="0">
                                          <p:val>
                                            <p:strVal val="#ppt_h*0.01"/>
                                          </p:val>
                                        </p:tav>
                                        <p:tav tm="100000">
                                          <p:val>
                                            <p:strVal val="#ppt_h"/>
                                          </p:val>
                                        </p:tav>
                                      </p:tavLst>
                                    </p:anim>
                                    <p:anim calcmode="lin" valueType="num">
                                      <p:cBhvr>
                                        <p:cTn id="16" dur="500" fill="hold"/>
                                        <p:tgtEl>
                                          <p:spTgt spid="2061"/>
                                        </p:tgtEl>
                                        <p:attrNameLst>
                                          <p:attrName>ppt_x</p:attrName>
                                        </p:attrNameLst>
                                      </p:cBhvr>
                                      <p:tavLst>
                                        <p:tav tm="0">
                                          <p:val>
                                            <p:strVal val="#ppt_x"/>
                                          </p:val>
                                        </p:tav>
                                        <p:tav tm="100000">
                                          <p:val>
                                            <p:strVal val="#ppt_x"/>
                                          </p:val>
                                        </p:tav>
                                      </p:tavLst>
                                    </p:anim>
                                    <p:anim calcmode="lin" valueType="num">
                                      <p:cBhvr>
                                        <p:cTn id="17" dur="500" fill="hold"/>
                                        <p:tgtEl>
                                          <p:spTgt spid="2061"/>
                                        </p:tgtEl>
                                        <p:attrNameLst>
                                          <p:attrName>ppt_y</p:attrName>
                                        </p:attrNameLst>
                                      </p:cBhvr>
                                      <p:tavLst>
                                        <p:tav tm="0">
                                          <p:val>
                                            <p:strVal val="#ppt_h+1"/>
                                          </p:val>
                                        </p:tav>
                                        <p:tav tm="100000">
                                          <p:val>
                                            <p:strVal val="#ppt_y"/>
                                          </p:val>
                                        </p:tav>
                                      </p:tavLst>
                                    </p:anim>
                                    <p:animEffect transition="in" filter="fade">
                                      <p:cBhvr>
                                        <p:cTn id="18" dur="500"/>
                                        <p:tgtEl>
                                          <p:spTgt spid="2061"/>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2058"/>
                                        </p:tgtEl>
                                        <p:attrNameLst>
                                          <p:attrName>style.visibility</p:attrName>
                                        </p:attrNameLst>
                                      </p:cBhvr>
                                      <p:to>
                                        <p:strVal val="visible"/>
                                      </p:to>
                                    </p:set>
                                    <p:anim calcmode="lin" valueType="num">
                                      <p:cBhvr>
                                        <p:cTn id="23" dur="1000" fill="hold"/>
                                        <p:tgtEl>
                                          <p:spTgt spid="2058"/>
                                        </p:tgtEl>
                                        <p:attrNameLst>
                                          <p:attrName>ppt_x</p:attrName>
                                        </p:attrNameLst>
                                      </p:cBhvr>
                                      <p:tavLst>
                                        <p:tav tm="0">
                                          <p:val>
                                            <p:strVal val="#ppt_x-.2"/>
                                          </p:val>
                                        </p:tav>
                                        <p:tav tm="100000">
                                          <p:val>
                                            <p:strVal val="#ppt_x"/>
                                          </p:val>
                                        </p:tav>
                                      </p:tavLst>
                                    </p:anim>
                                    <p:anim calcmode="lin" valueType="num">
                                      <p:cBhvr>
                                        <p:cTn id="24" dur="1000" fill="hold"/>
                                        <p:tgtEl>
                                          <p:spTgt spid="2058"/>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058"/>
                                        </p:tgtEl>
                                      </p:cBhvr>
                                    </p:animEffect>
                                  </p:childTnLst>
                                </p:cTn>
                              </p:par>
                              <p:par>
                                <p:cTn id="26" presetID="35" presetClass="entr" presetSubtype="0" fill="hold" grpId="0" nodeType="withEffect">
                                  <p:stCondLst>
                                    <p:cond delay="0"/>
                                  </p:stCondLst>
                                  <p:childTnLst>
                                    <p:set>
                                      <p:cBhvr>
                                        <p:cTn id="27" dur="1" fill="hold">
                                          <p:stCondLst>
                                            <p:cond delay="0"/>
                                          </p:stCondLst>
                                        </p:cTn>
                                        <p:tgtEl>
                                          <p:spTgt spid="2059"/>
                                        </p:tgtEl>
                                        <p:attrNameLst>
                                          <p:attrName>style.visibility</p:attrName>
                                        </p:attrNameLst>
                                      </p:cBhvr>
                                      <p:to>
                                        <p:strVal val="visible"/>
                                      </p:to>
                                    </p:set>
                                    <p:animEffect transition="in" filter="fade">
                                      <p:cBhvr>
                                        <p:cTn id="28" dur="1000"/>
                                        <p:tgtEl>
                                          <p:spTgt spid="2059"/>
                                        </p:tgtEl>
                                      </p:cBhvr>
                                    </p:animEffect>
                                    <p:anim calcmode="lin" valueType="num">
                                      <p:cBhvr>
                                        <p:cTn id="29" dur="1000" fill="hold"/>
                                        <p:tgtEl>
                                          <p:spTgt spid="2059"/>
                                        </p:tgtEl>
                                        <p:attrNameLst>
                                          <p:attrName>style.rotation</p:attrName>
                                        </p:attrNameLst>
                                      </p:cBhvr>
                                      <p:tavLst>
                                        <p:tav tm="0">
                                          <p:val>
                                            <p:fltVal val="720"/>
                                          </p:val>
                                        </p:tav>
                                        <p:tav tm="100000">
                                          <p:val>
                                            <p:fltVal val="0"/>
                                          </p:val>
                                        </p:tav>
                                      </p:tavLst>
                                    </p:anim>
                                    <p:anim calcmode="lin" valueType="num">
                                      <p:cBhvr>
                                        <p:cTn id="30" dur="1000" fill="hold"/>
                                        <p:tgtEl>
                                          <p:spTgt spid="2059"/>
                                        </p:tgtEl>
                                        <p:attrNameLst>
                                          <p:attrName>ppt_h</p:attrName>
                                        </p:attrNameLst>
                                      </p:cBhvr>
                                      <p:tavLst>
                                        <p:tav tm="0">
                                          <p:val>
                                            <p:fltVal val="0"/>
                                          </p:val>
                                        </p:tav>
                                        <p:tav tm="100000">
                                          <p:val>
                                            <p:strVal val="#ppt_h"/>
                                          </p:val>
                                        </p:tav>
                                      </p:tavLst>
                                    </p:anim>
                                    <p:anim calcmode="lin" valueType="num">
                                      <p:cBhvr>
                                        <p:cTn id="31" dur="1000" fill="hold"/>
                                        <p:tgtEl>
                                          <p:spTgt spid="2059"/>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grpId="0" nodeType="clickEffect">
                                  <p:stCondLst>
                                    <p:cond delay="0"/>
                                  </p:stCondLst>
                                  <p:iterate type="lt">
                                    <p:tmPct val="0"/>
                                  </p:iterate>
                                  <p:childTnLst>
                                    <p:animMotion origin="layout" path="M -1.11111E-6 1.48148E-6 L 0.38594 0.00532 " pathEditMode="relative" rAng="0" ptsTypes="AA">
                                      <p:cBhvr>
                                        <p:cTn id="35" dur="2000" fill="hold"/>
                                        <p:tgtEl>
                                          <p:spTgt spid="2061"/>
                                        </p:tgtEl>
                                        <p:attrNameLst>
                                          <p:attrName>ppt_x</p:attrName>
                                          <p:attrName>ppt_y</p:attrName>
                                        </p:attrNameLst>
                                      </p:cBhvr>
                                      <p:rCtr x="193" y="3"/>
                                    </p:animMotion>
                                  </p:childTnLst>
                                </p:cTn>
                              </p:par>
                            </p:childTnLst>
                          </p:cTn>
                        </p:par>
                        <p:par>
                          <p:cTn id="36" fill="hold">
                            <p:stCondLst>
                              <p:cond delay="2000"/>
                            </p:stCondLst>
                            <p:childTnLst>
                              <p:par>
                                <p:cTn id="37" presetID="19" presetClass="exit" presetSubtype="5" fill="hold" grpId="1" nodeType="afterEffect">
                                  <p:stCondLst>
                                    <p:cond delay="0"/>
                                  </p:stCondLst>
                                  <p:iterate type="lt">
                                    <p:tmPct val="0"/>
                                  </p:iterate>
                                  <p:childTnLst>
                                    <p:anim calcmode="lin" valueType="num">
                                      <p:cBhvr>
                                        <p:cTn id="38" dur="500"/>
                                        <p:tgtEl>
                                          <p:spTgt spid="2061"/>
                                        </p:tgtEl>
                                        <p:attrNameLst>
                                          <p:attrName>ppt_w</p:attrName>
                                        </p:attrNameLst>
                                      </p:cBhvr>
                                      <p:tavLst>
                                        <p:tav tm="0">
                                          <p:val>
                                            <p:strVal val="ppt_w"/>
                                          </p:val>
                                        </p:tav>
                                        <p:tav tm="100000">
                                          <p:val>
                                            <p:strVal val="ppt_w"/>
                                          </p:val>
                                        </p:tav>
                                      </p:tavLst>
                                    </p:anim>
                                    <p:anim calcmode="lin" valueType="num">
                                      <p:cBhvr>
                                        <p:cTn id="39" dur="500"/>
                                        <p:tgtEl>
                                          <p:spTgt spid="2061"/>
                                        </p:tgtEl>
                                        <p:attrNameLst>
                                          <p:attrName>ppt_h</p:attrName>
                                        </p:attrNameLst>
                                      </p:cBhvr>
                                      <p:tavLst>
                                        <p:tav tm="0">
                                          <p:val>
                                            <p:strVal val="ppt_h"/>
                                          </p:val>
                                        </p:tav>
                                        <p:tav tm="5000">
                                          <p:val>
                                            <p:strVal val="0.92*ppt_h"/>
                                          </p:val>
                                        </p:tav>
                                        <p:tav tm="10000">
                                          <p:val>
                                            <p:strVal val="0.71*ppt_h"/>
                                          </p:val>
                                        </p:tav>
                                        <p:tav tm="15000">
                                          <p:val>
                                            <p:strVal val="0.38*ppt_h"/>
                                          </p:val>
                                        </p:tav>
                                        <p:tav tm="20000">
                                          <p:val>
                                            <p:fltVal val="0"/>
                                          </p:val>
                                        </p:tav>
                                        <p:tav tm="25000">
                                          <p:val>
                                            <p:strVal val="-0.38*ppt_h"/>
                                          </p:val>
                                        </p:tav>
                                        <p:tav tm="30000">
                                          <p:val>
                                            <p:strVal val="-0.71*ppt_h"/>
                                          </p:val>
                                        </p:tav>
                                        <p:tav tm="35000">
                                          <p:val>
                                            <p:strVal val="-0.92*ppt_h"/>
                                          </p:val>
                                        </p:tav>
                                        <p:tav tm="40000">
                                          <p:val>
                                            <p:strVal val="-ppt_h"/>
                                          </p:val>
                                        </p:tav>
                                        <p:tav tm="45000">
                                          <p:val>
                                            <p:strVal val="-0.92*ppt_h"/>
                                          </p:val>
                                        </p:tav>
                                        <p:tav tm="50000">
                                          <p:val>
                                            <p:strVal val="-0.71*ppt_h"/>
                                          </p:val>
                                        </p:tav>
                                        <p:tav tm="55000">
                                          <p:val>
                                            <p:strVal val="-0.38*ppt_h"/>
                                          </p:val>
                                        </p:tav>
                                        <p:tav tm="60000">
                                          <p:val>
                                            <p:fltVal val="0"/>
                                          </p:val>
                                        </p:tav>
                                        <p:tav tm="65000">
                                          <p:val>
                                            <p:strVal val="0.38*ppt_h"/>
                                          </p:val>
                                        </p:tav>
                                        <p:tav tm="70000">
                                          <p:val>
                                            <p:strVal val="0.71*ppt_h"/>
                                          </p:val>
                                        </p:tav>
                                        <p:tav tm="75000">
                                          <p:val>
                                            <p:strVal val="0.92*ppt_h"/>
                                          </p:val>
                                        </p:tav>
                                        <p:tav tm="80000">
                                          <p:val>
                                            <p:strVal val="ppt_h"/>
                                          </p:val>
                                        </p:tav>
                                        <p:tav tm="85000">
                                          <p:val>
                                            <p:strVal val="0.92*ppt_h"/>
                                          </p:val>
                                        </p:tav>
                                        <p:tav tm="90000">
                                          <p:val>
                                            <p:strVal val="0.71*ppt_h"/>
                                          </p:val>
                                        </p:tav>
                                        <p:tav tm="95000">
                                          <p:val>
                                            <p:strVal val="0.38*ppt_h"/>
                                          </p:val>
                                        </p:tav>
                                        <p:tav tm="100000">
                                          <p:val>
                                            <p:fltVal val="0"/>
                                          </p:val>
                                        </p:tav>
                                      </p:tavLst>
                                    </p:anim>
                                    <p:set>
                                      <p:cBhvr>
                                        <p:cTn id="40" dur="1" fill="hold">
                                          <p:stCondLst>
                                            <p:cond delay="499"/>
                                          </p:stCondLst>
                                        </p:cTn>
                                        <p:tgtEl>
                                          <p:spTgt spid="2061"/>
                                        </p:tgtEl>
                                        <p:attrNameLst>
                                          <p:attrName>style.visibility</p:attrName>
                                        </p:attrNameLst>
                                      </p:cBhvr>
                                      <p:to>
                                        <p:strVal val="hidden"/>
                                      </p:to>
                                    </p:set>
                                  </p:childTnLst>
                                </p:cTn>
                              </p:par>
                            </p:childTnLst>
                          </p:cTn>
                        </p:par>
                        <p:par>
                          <p:cTn id="41" fill="hold">
                            <p:stCondLst>
                              <p:cond delay="2500"/>
                            </p:stCondLst>
                            <p:childTnLst>
                              <p:par>
                                <p:cTn id="42" presetID="19" presetClass="entr" presetSubtype="5" fill="hold" grpId="0" nodeType="afterEffect">
                                  <p:stCondLst>
                                    <p:cond delay="0"/>
                                  </p:stCondLst>
                                  <p:childTnLst>
                                    <p:set>
                                      <p:cBhvr>
                                        <p:cTn id="43" dur="1" fill="hold">
                                          <p:stCondLst>
                                            <p:cond delay="0"/>
                                          </p:stCondLst>
                                        </p:cTn>
                                        <p:tgtEl>
                                          <p:spTgt spid="2060"/>
                                        </p:tgtEl>
                                        <p:attrNameLst>
                                          <p:attrName>style.visibility</p:attrName>
                                        </p:attrNameLst>
                                      </p:cBhvr>
                                      <p:to>
                                        <p:strVal val="visible"/>
                                      </p:to>
                                    </p:set>
                                    <p:anim calcmode="lin" valueType="num">
                                      <p:cBhvr>
                                        <p:cTn id="44" dur="500" fill="hold"/>
                                        <p:tgtEl>
                                          <p:spTgt spid="2060"/>
                                        </p:tgtEl>
                                        <p:attrNameLst>
                                          <p:attrName>ppt_w</p:attrName>
                                        </p:attrNameLst>
                                      </p:cBhvr>
                                      <p:tavLst>
                                        <p:tav tm="0">
                                          <p:val>
                                            <p:strVal val="#ppt_w"/>
                                          </p:val>
                                        </p:tav>
                                        <p:tav tm="100000">
                                          <p:val>
                                            <p:strVal val="#ppt_w"/>
                                          </p:val>
                                        </p:tav>
                                      </p:tavLst>
                                    </p:anim>
                                    <p:anim calcmode="lin" valueType="num">
                                      <p:cBhvr>
                                        <p:cTn id="45" dur="500" fill="hold"/>
                                        <p:tgtEl>
                                          <p:spTgt spid="2060"/>
                                        </p:tgtEl>
                                        <p:attrNameLst>
                                          <p:attrName>ppt_h</p:attrName>
                                        </p:attrNameLst>
                                      </p:cBhvr>
                                      <p:tavLst>
                                        <p:tav tm="0" fmla="#ppt_h*sin(2.5*pi*$)">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18" presetClass="entr" presetSubtype="3"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strips(upRight)">
                                      <p:cBhvr>
                                        <p:cTn id="50" dur="500"/>
                                        <p:tgtEl>
                                          <p:spTgt spid="3"/>
                                        </p:tgtEl>
                                      </p:cBhvr>
                                    </p:animEffect>
                                  </p:childTnLst>
                                </p:cTn>
                              </p:par>
                            </p:childTnLst>
                          </p:cTn>
                        </p:par>
                        <p:par>
                          <p:cTn id="51" fill="hold">
                            <p:stCondLst>
                              <p:cond delay="500"/>
                            </p:stCondLst>
                            <p:childTnLst>
                              <p:par>
                                <p:cTn id="52" presetID="26"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down)">
                                      <p:cBhvr>
                                        <p:cTn id="54" dur="580">
                                          <p:stCondLst>
                                            <p:cond delay="0"/>
                                          </p:stCondLst>
                                        </p:cTn>
                                        <p:tgtEl>
                                          <p:spTgt spid="4"/>
                                        </p:tgtEl>
                                      </p:cBhvr>
                                    </p:animEffect>
                                    <p:anim calcmode="lin" valueType="num">
                                      <p:cBhvr>
                                        <p:cTn id="5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0" dur="26">
                                          <p:stCondLst>
                                            <p:cond delay="650"/>
                                          </p:stCondLst>
                                        </p:cTn>
                                        <p:tgtEl>
                                          <p:spTgt spid="4"/>
                                        </p:tgtEl>
                                      </p:cBhvr>
                                      <p:to x="100000" y="60000"/>
                                    </p:animScale>
                                    <p:animScale>
                                      <p:cBhvr>
                                        <p:cTn id="61" dur="166" decel="50000">
                                          <p:stCondLst>
                                            <p:cond delay="676"/>
                                          </p:stCondLst>
                                        </p:cTn>
                                        <p:tgtEl>
                                          <p:spTgt spid="4"/>
                                        </p:tgtEl>
                                      </p:cBhvr>
                                      <p:to x="100000" y="100000"/>
                                    </p:animScale>
                                    <p:animScale>
                                      <p:cBhvr>
                                        <p:cTn id="62" dur="26">
                                          <p:stCondLst>
                                            <p:cond delay="1312"/>
                                          </p:stCondLst>
                                        </p:cTn>
                                        <p:tgtEl>
                                          <p:spTgt spid="4"/>
                                        </p:tgtEl>
                                      </p:cBhvr>
                                      <p:to x="100000" y="80000"/>
                                    </p:animScale>
                                    <p:animScale>
                                      <p:cBhvr>
                                        <p:cTn id="63" dur="166" decel="50000">
                                          <p:stCondLst>
                                            <p:cond delay="1338"/>
                                          </p:stCondLst>
                                        </p:cTn>
                                        <p:tgtEl>
                                          <p:spTgt spid="4"/>
                                        </p:tgtEl>
                                      </p:cBhvr>
                                      <p:to x="100000" y="100000"/>
                                    </p:animScale>
                                    <p:animScale>
                                      <p:cBhvr>
                                        <p:cTn id="64" dur="26">
                                          <p:stCondLst>
                                            <p:cond delay="1642"/>
                                          </p:stCondLst>
                                        </p:cTn>
                                        <p:tgtEl>
                                          <p:spTgt spid="4"/>
                                        </p:tgtEl>
                                      </p:cBhvr>
                                      <p:to x="100000" y="90000"/>
                                    </p:animScale>
                                    <p:animScale>
                                      <p:cBhvr>
                                        <p:cTn id="65" dur="166" decel="50000">
                                          <p:stCondLst>
                                            <p:cond delay="1668"/>
                                          </p:stCondLst>
                                        </p:cTn>
                                        <p:tgtEl>
                                          <p:spTgt spid="4"/>
                                        </p:tgtEl>
                                      </p:cBhvr>
                                      <p:to x="100000" y="100000"/>
                                    </p:animScale>
                                    <p:animScale>
                                      <p:cBhvr>
                                        <p:cTn id="66" dur="26">
                                          <p:stCondLst>
                                            <p:cond delay="1808"/>
                                          </p:stCondLst>
                                        </p:cTn>
                                        <p:tgtEl>
                                          <p:spTgt spid="4"/>
                                        </p:tgtEl>
                                      </p:cBhvr>
                                      <p:to x="100000" y="95000"/>
                                    </p:animScale>
                                    <p:animScale>
                                      <p:cBhvr>
                                        <p:cTn id="67" dur="166" decel="50000">
                                          <p:stCondLst>
                                            <p:cond delay="1834"/>
                                          </p:stCondLst>
                                        </p:cTn>
                                        <p:tgtEl>
                                          <p:spTgt spid="4"/>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075"/>
                                        </p:tgtEl>
                                        <p:attrNameLst>
                                          <p:attrName>style.visibility</p:attrName>
                                        </p:attrNameLst>
                                      </p:cBhvr>
                                      <p:to>
                                        <p:strVal val="visible"/>
                                      </p:to>
                                    </p:set>
                                    <p:animEffect transition="in" filter="dissolve">
                                      <p:cBhvr>
                                        <p:cTn id="72" dur="500"/>
                                        <p:tgtEl>
                                          <p:spTgt spid="2075"/>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074"/>
                                        </p:tgtEl>
                                        <p:attrNameLst>
                                          <p:attrName>style.visibility</p:attrName>
                                        </p:attrNameLst>
                                      </p:cBhvr>
                                      <p:to>
                                        <p:strVal val="visible"/>
                                      </p:to>
                                    </p:set>
                                    <p:animEffect transition="in" filter="dissolve">
                                      <p:cBhvr>
                                        <p:cTn id="75" dur="500"/>
                                        <p:tgtEl>
                                          <p:spTgt spid="2074"/>
                                        </p:tgtEl>
                                      </p:cBhvr>
                                    </p:animEffect>
                                  </p:childTnLst>
                                </p:cTn>
                              </p:par>
                            </p:childTnLst>
                          </p:cTn>
                        </p:par>
                      </p:childTnLst>
                    </p:cTn>
                  </p:par>
                  <p:par>
                    <p:cTn id="76" fill="hold">
                      <p:stCondLst>
                        <p:cond delay="indefinite"/>
                      </p:stCondLst>
                      <p:childTnLst>
                        <p:par>
                          <p:cTn id="77" fill="hold">
                            <p:stCondLst>
                              <p:cond delay="0"/>
                            </p:stCondLst>
                            <p:childTnLst>
                              <p:par>
                                <p:cTn id="78" presetID="39" presetClass="entr" presetSubtype="0" accel="100000" fill="hold" grpId="0" nodeType="clickEffect">
                                  <p:stCondLst>
                                    <p:cond delay="0"/>
                                  </p:stCondLst>
                                  <p:iterate type="lt">
                                    <p:tmPct val="0"/>
                                  </p:iterate>
                                  <p:childTnLst>
                                    <p:set>
                                      <p:cBhvr>
                                        <p:cTn id="79" dur="1" fill="hold">
                                          <p:stCondLst>
                                            <p:cond delay="0"/>
                                          </p:stCondLst>
                                        </p:cTn>
                                        <p:tgtEl>
                                          <p:spTgt spid="2076">
                                            <p:txEl>
                                              <p:pRg st="0" end="0"/>
                                            </p:txEl>
                                          </p:spTgt>
                                        </p:tgtEl>
                                        <p:attrNameLst>
                                          <p:attrName>style.visibility</p:attrName>
                                        </p:attrNameLst>
                                      </p:cBhvr>
                                      <p:to>
                                        <p:strVal val="visible"/>
                                      </p:to>
                                    </p:set>
                                    <p:anim calcmode="lin" valueType="num">
                                      <p:cBhvr>
                                        <p:cTn id="80" dur="500" fill="hold"/>
                                        <p:tgtEl>
                                          <p:spTgt spid="207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1" dur="500" fill="hold"/>
                                        <p:tgtEl>
                                          <p:spTgt spid="207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2" dur="500" fill="hold"/>
                                        <p:tgtEl>
                                          <p:spTgt spid="207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83" dur="500" fill="hold"/>
                                        <p:tgtEl>
                                          <p:spTgt spid="2076">
                                            <p:txEl>
                                              <p:pRg st="0" end="0"/>
                                            </p:txEl>
                                          </p:spTgt>
                                        </p:tgtEl>
                                        <p:attrNameLst>
                                          <p:attrName>ppt_y</p:attrName>
                                        </p:attrNameLst>
                                      </p:cBhvr>
                                      <p:tavLst>
                                        <p:tav tm="0">
                                          <p:val>
                                            <p:strVal val="#ppt_y"/>
                                          </p:val>
                                        </p:tav>
                                        <p:tav tm="100000">
                                          <p:val>
                                            <p:strVal val="#ppt_y"/>
                                          </p:val>
                                        </p:tav>
                                      </p:tavLst>
                                    </p:anim>
                                  </p:childTnLst>
                                </p:cTn>
                              </p:par>
                              <p:par>
                                <p:cTn id="84" presetID="39" presetClass="entr" presetSubtype="0" accel="100000" fill="hold" grpId="0" nodeType="withEffect">
                                  <p:stCondLst>
                                    <p:cond delay="0"/>
                                  </p:stCondLst>
                                  <p:childTnLst>
                                    <p:set>
                                      <p:cBhvr>
                                        <p:cTn id="85" dur="1" fill="hold">
                                          <p:stCondLst>
                                            <p:cond delay="0"/>
                                          </p:stCondLst>
                                        </p:cTn>
                                        <p:tgtEl>
                                          <p:spTgt spid="2076">
                                            <p:txEl>
                                              <p:pRg st="1" end="1"/>
                                            </p:txEl>
                                          </p:spTgt>
                                        </p:tgtEl>
                                        <p:attrNameLst>
                                          <p:attrName>style.visibility</p:attrName>
                                        </p:attrNameLst>
                                      </p:cBhvr>
                                      <p:to>
                                        <p:strVal val="visible"/>
                                      </p:to>
                                    </p:set>
                                    <p:anim calcmode="lin" valueType="num">
                                      <p:cBhvr>
                                        <p:cTn id="86" dur="500" fill="hold"/>
                                        <p:tgtEl>
                                          <p:spTgt spid="207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7" dur="500" fill="hold"/>
                                        <p:tgtEl>
                                          <p:spTgt spid="207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8" dur="500" fill="hold"/>
                                        <p:tgtEl>
                                          <p:spTgt spid="207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89" dur="500" fill="hold"/>
                                        <p:tgtEl>
                                          <p:spTgt spid="2076">
                                            <p:txEl>
                                              <p:pRg st="1" end="1"/>
                                            </p:txEl>
                                          </p:spTgt>
                                        </p:tgtEl>
                                        <p:attrNameLst>
                                          <p:attrName>ppt_y</p:attrName>
                                        </p:attrNameLst>
                                      </p:cBhvr>
                                      <p:tavLst>
                                        <p:tav tm="0">
                                          <p:val>
                                            <p:strVal val="#ppt_y"/>
                                          </p:val>
                                        </p:tav>
                                        <p:tav tm="100000">
                                          <p:val>
                                            <p:strVal val="#ppt_y"/>
                                          </p:val>
                                        </p:tav>
                                      </p:tavLst>
                                    </p:anim>
                                  </p:childTnLst>
                                </p:cTn>
                              </p:par>
                              <p:par>
                                <p:cTn id="90" presetID="39" presetClass="entr" presetSubtype="0" accel="100000" fill="hold" grpId="0" nodeType="withEffect">
                                  <p:stCondLst>
                                    <p:cond delay="0"/>
                                  </p:stCondLst>
                                  <p:childTnLst>
                                    <p:set>
                                      <p:cBhvr>
                                        <p:cTn id="91" dur="1" fill="hold">
                                          <p:stCondLst>
                                            <p:cond delay="0"/>
                                          </p:stCondLst>
                                        </p:cTn>
                                        <p:tgtEl>
                                          <p:spTgt spid="2076">
                                            <p:txEl>
                                              <p:pRg st="2" end="2"/>
                                            </p:txEl>
                                          </p:spTgt>
                                        </p:tgtEl>
                                        <p:attrNameLst>
                                          <p:attrName>style.visibility</p:attrName>
                                        </p:attrNameLst>
                                      </p:cBhvr>
                                      <p:to>
                                        <p:strVal val="visible"/>
                                      </p:to>
                                    </p:set>
                                    <p:anim calcmode="lin" valueType="num">
                                      <p:cBhvr>
                                        <p:cTn id="92" dur="500" fill="hold"/>
                                        <p:tgtEl>
                                          <p:spTgt spid="207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3" dur="500" fill="hold"/>
                                        <p:tgtEl>
                                          <p:spTgt spid="207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4" dur="500" fill="hold"/>
                                        <p:tgtEl>
                                          <p:spTgt spid="207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95" dur="500" fill="hold"/>
                                        <p:tgtEl>
                                          <p:spTgt spid="207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4" presetClass="emph" presetSubtype="0" fill="hold" nodeType="clickEffect">
                                  <p:stCondLst>
                                    <p:cond delay="0"/>
                                  </p:stCondLst>
                                  <p:iterate type="lt">
                                    <p:tmPct val="10000"/>
                                  </p:iterate>
                                  <p:childTnLst>
                                    <p:animMotion origin="layout" path="M 0.0 0.0 L 0.0 -0.07213" pathEditMode="relative" ptsTypes="">
                                      <p:cBhvr>
                                        <p:cTn id="99" dur="250" accel="50000" decel="50000" autoRev="1" fill="hold">
                                          <p:stCondLst>
                                            <p:cond delay="0"/>
                                          </p:stCondLst>
                                        </p:cTn>
                                        <p:tgtEl>
                                          <p:spTgt spid="2076">
                                            <p:txEl>
                                              <p:pRg st="0" end="0"/>
                                            </p:txEl>
                                          </p:spTgt>
                                        </p:tgtEl>
                                        <p:attrNameLst>
                                          <p:attrName>ppt_x</p:attrName>
                                          <p:attrName>ppt_y</p:attrName>
                                        </p:attrNameLst>
                                      </p:cBhvr>
                                    </p:animMotion>
                                    <p:animRot by="1500000">
                                      <p:cBhvr>
                                        <p:cTn id="100" dur="125" fill="hold">
                                          <p:stCondLst>
                                            <p:cond delay="0"/>
                                          </p:stCondLst>
                                        </p:cTn>
                                        <p:tgtEl>
                                          <p:spTgt spid="2076">
                                            <p:txEl>
                                              <p:pRg st="0" end="0"/>
                                            </p:txEl>
                                          </p:spTgt>
                                        </p:tgtEl>
                                        <p:attrNameLst>
                                          <p:attrName>r</p:attrName>
                                        </p:attrNameLst>
                                      </p:cBhvr>
                                    </p:animRot>
                                    <p:animRot by="-1500000">
                                      <p:cBhvr>
                                        <p:cTn id="101" dur="125" fill="hold">
                                          <p:stCondLst>
                                            <p:cond delay="125"/>
                                          </p:stCondLst>
                                        </p:cTn>
                                        <p:tgtEl>
                                          <p:spTgt spid="2076">
                                            <p:txEl>
                                              <p:pRg st="0" end="0"/>
                                            </p:txEl>
                                          </p:spTgt>
                                        </p:tgtEl>
                                        <p:attrNameLst>
                                          <p:attrName>r</p:attrName>
                                        </p:attrNameLst>
                                      </p:cBhvr>
                                    </p:animRot>
                                    <p:animRot by="-1500000">
                                      <p:cBhvr>
                                        <p:cTn id="102" dur="125" fill="hold">
                                          <p:stCondLst>
                                            <p:cond delay="250"/>
                                          </p:stCondLst>
                                        </p:cTn>
                                        <p:tgtEl>
                                          <p:spTgt spid="2076">
                                            <p:txEl>
                                              <p:pRg st="0" end="0"/>
                                            </p:txEl>
                                          </p:spTgt>
                                        </p:tgtEl>
                                        <p:attrNameLst>
                                          <p:attrName>r</p:attrName>
                                        </p:attrNameLst>
                                      </p:cBhvr>
                                    </p:animRot>
                                    <p:animRot by="1500000">
                                      <p:cBhvr>
                                        <p:cTn id="103" dur="125" fill="hold">
                                          <p:stCondLst>
                                            <p:cond delay="375"/>
                                          </p:stCondLst>
                                        </p:cTn>
                                        <p:tgtEl>
                                          <p:spTgt spid="207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5" grpId="0" animBg="1"/>
      <p:bldP spid="2057" grpId="0" animBg="1"/>
      <p:bldP spid="2058" grpId="0" animBg="1"/>
      <p:bldP spid="2059" grpId="0" animBg="1"/>
      <p:bldP spid="2060" grpId="0" animBg="1"/>
      <p:bldP spid="2061" grpId="0" animBg="1"/>
      <p:bldP spid="2061" grpId="1" animBg="1"/>
      <p:bldP spid="2061" grpId="2" animBg="1"/>
      <p:bldP spid="2074" grpId="0" animBg="1"/>
      <p:bldP spid="207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50825" y="188913"/>
            <a:ext cx="5184775" cy="519112"/>
          </a:xfrm>
          <a:prstGeom prst="rect">
            <a:avLst/>
          </a:prstGeom>
          <a:noFill/>
          <a:ln w="9525">
            <a:noFill/>
            <a:miter lim="800000"/>
            <a:headEnd/>
            <a:tailEnd/>
          </a:ln>
        </p:spPr>
        <p:txBody>
          <a:bodyPr>
            <a:spAutoFit/>
          </a:bodyPr>
          <a:lstStyle/>
          <a:p>
            <a:pPr>
              <a:spcBef>
                <a:spcPct val="50000"/>
              </a:spcBef>
            </a:pPr>
            <a:r>
              <a:rPr lang="ja-JP" altLang="en-US" sz="2800">
                <a:solidFill>
                  <a:srgbClr val="FF0000"/>
                </a:solidFill>
                <a:ea typeface="HG創英角ﾎﾟｯﾌﾟ体" pitchFamily="49" charset="-128"/>
              </a:rPr>
              <a:t>税法は悩んでいる</a:t>
            </a:r>
            <a:r>
              <a:rPr lang="en-US" altLang="ja-JP" sz="2800">
                <a:solidFill>
                  <a:srgbClr val="FF0000"/>
                </a:solidFill>
                <a:ea typeface="HG創英角ﾎﾟｯﾌﾟ体" pitchFamily="49" charset="-128"/>
              </a:rPr>
              <a:t>…</a:t>
            </a:r>
          </a:p>
        </p:txBody>
      </p:sp>
      <p:sp>
        <p:nvSpPr>
          <p:cNvPr id="151555" name="Rectangle 3"/>
          <p:cNvSpPr>
            <a:spLocks noChangeArrowheads="1"/>
          </p:cNvSpPr>
          <p:nvPr/>
        </p:nvSpPr>
        <p:spPr bwMode="auto">
          <a:xfrm>
            <a:off x="1331913" y="1773238"/>
            <a:ext cx="1655762" cy="1081087"/>
          </a:xfrm>
          <a:prstGeom prst="rect">
            <a:avLst/>
          </a:prstGeom>
          <a:solidFill>
            <a:schemeClr val="accent1"/>
          </a:solidFill>
          <a:ln w="38100" cmpd="dbl">
            <a:solidFill>
              <a:schemeClr val="tx1"/>
            </a:solidFill>
            <a:miter lim="800000"/>
            <a:headEnd/>
            <a:tailEnd/>
          </a:ln>
        </p:spPr>
        <p:txBody>
          <a:bodyPr wrap="none" anchor="ctr"/>
          <a:lstStyle/>
          <a:p>
            <a:pPr algn="ctr"/>
            <a:r>
              <a:rPr lang="en-US" altLang="ja-JP" sz="2400">
                <a:solidFill>
                  <a:srgbClr val="0000FF"/>
                </a:solidFill>
                <a:latin typeface="HG創英角ﾎﾟｯﾌﾟ体" pitchFamily="49" charset="-128"/>
                <a:ea typeface="HG創英角ﾎﾟｯﾌﾟ体" pitchFamily="49" charset="-128"/>
              </a:rPr>
              <a:t>IFRS</a:t>
            </a:r>
            <a:r>
              <a:rPr lang="ja-JP" altLang="en-US" sz="2400">
                <a:solidFill>
                  <a:srgbClr val="0000FF"/>
                </a:solidFill>
                <a:latin typeface="HG創英角ﾎﾟｯﾌﾟ体" pitchFamily="49" charset="-128"/>
                <a:ea typeface="HG創英角ﾎﾟｯﾌﾟ体" pitchFamily="49" charset="-128"/>
              </a:rPr>
              <a:t>の</a:t>
            </a:r>
          </a:p>
          <a:p>
            <a:pPr algn="ctr"/>
            <a:r>
              <a:rPr lang="ja-JP" altLang="en-US" sz="2400">
                <a:solidFill>
                  <a:srgbClr val="0000FF"/>
                </a:solidFill>
                <a:latin typeface="HG創英角ﾎﾟｯﾌﾟ体" pitchFamily="49" charset="-128"/>
                <a:ea typeface="HG創英角ﾎﾟｯﾌﾟ体" pitchFamily="49" charset="-128"/>
              </a:rPr>
              <a:t>影響</a:t>
            </a:r>
          </a:p>
        </p:txBody>
      </p:sp>
      <p:sp>
        <p:nvSpPr>
          <p:cNvPr id="151556" name="Rectangle 4"/>
          <p:cNvSpPr>
            <a:spLocks noChangeArrowheads="1"/>
          </p:cNvSpPr>
          <p:nvPr/>
        </p:nvSpPr>
        <p:spPr bwMode="auto">
          <a:xfrm>
            <a:off x="6084888" y="1412875"/>
            <a:ext cx="2519362" cy="1728788"/>
          </a:xfrm>
          <a:prstGeom prst="rect">
            <a:avLst/>
          </a:prstGeom>
          <a:solidFill>
            <a:schemeClr val="accent1"/>
          </a:solidFill>
          <a:ln w="38100" cmpd="dbl">
            <a:solidFill>
              <a:schemeClr val="tx1"/>
            </a:solidFill>
            <a:miter lim="800000"/>
            <a:headEnd/>
            <a:tailEnd/>
          </a:ln>
        </p:spPr>
        <p:txBody>
          <a:bodyPr wrap="none" anchor="ctr"/>
          <a:lstStyle/>
          <a:p>
            <a:pPr algn="ctr"/>
            <a:r>
              <a:rPr lang="ja-JP" altLang="en-US" sz="4400">
                <a:ea typeface="HG創英角ﾎﾟｯﾌﾟ体" pitchFamily="49" charset="-128"/>
              </a:rPr>
              <a:t>日本基準</a:t>
            </a:r>
          </a:p>
        </p:txBody>
      </p:sp>
      <p:pic>
        <p:nvPicPr>
          <p:cNvPr id="151557" name="Picture 5"/>
          <p:cNvPicPr>
            <a:picLocks noChangeAspect="1" noChangeArrowheads="1"/>
          </p:cNvPicPr>
          <p:nvPr/>
        </p:nvPicPr>
        <p:blipFill>
          <a:blip r:embed="rId3" cstate="print"/>
          <a:srcRect/>
          <a:stretch>
            <a:fillRect/>
          </a:stretch>
        </p:blipFill>
        <p:spPr bwMode="auto">
          <a:xfrm>
            <a:off x="4356100" y="1412875"/>
            <a:ext cx="1624013" cy="1727200"/>
          </a:xfrm>
          <a:prstGeom prst="rect">
            <a:avLst/>
          </a:prstGeom>
          <a:noFill/>
          <a:ln w="9525">
            <a:noFill/>
            <a:miter lim="800000"/>
            <a:headEnd/>
            <a:tailEnd/>
          </a:ln>
        </p:spPr>
      </p:pic>
      <p:pic>
        <p:nvPicPr>
          <p:cNvPr id="151558" name="Picture 6"/>
          <p:cNvPicPr>
            <a:picLocks noChangeAspect="1" noChangeArrowheads="1"/>
          </p:cNvPicPr>
          <p:nvPr/>
        </p:nvPicPr>
        <p:blipFill>
          <a:blip r:embed="rId4" cstate="print"/>
          <a:srcRect/>
          <a:stretch>
            <a:fillRect/>
          </a:stretch>
        </p:blipFill>
        <p:spPr bwMode="auto">
          <a:xfrm>
            <a:off x="4357688" y="1428750"/>
            <a:ext cx="1619250" cy="1728788"/>
          </a:xfrm>
          <a:prstGeom prst="rect">
            <a:avLst/>
          </a:prstGeom>
          <a:noFill/>
          <a:ln w="9525">
            <a:noFill/>
            <a:miter lim="800000"/>
            <a:headEnd/>
            <a:tailEnd/>
          </a:ln>
        </p:spPr>
      </p:pic>
      <p:sp>
        <p:nvSpPr>
          <p:cNvPr id="151559" name="AutoShape 7"/>
          <p:cNvSpPr>
            <a:spLocks noChangeArrowheads="1"/>
          </p:cNvSpPr>
          <p:nvPr/>
        </p:nvSpPr>
        <p:spPr bwMode="auto">
          <a:xfrm>
            <a:off x="4643438" y="4005263"/>
            <a:ext cx="4105275" cy="1439862"/>
          </a:xfrm>
          <a:prstGeom prst="cloudCallout">
            <a:avLst>
              <a:gd name="adj1" fmla="val -37662"/>
              <a:gd name="adj2" fmla="val -101931"/>
            </a:avLst>
          </a:prstGeom>
          <a:solidFill>
            <a:schemeClr val="accent1"/>
          </a:solidFill>
          <a:ln w="9525">
            <a:solidFill>
              <a:schemeClr val="tx1"/>
            </a:solidFill>
            <a:round/>
            <a:headEnd/>
            <a:tailEnd/>
          </a:ln>
        </p:spPr>
        <p:txBody>
          <a:bodyPr/>
          <a:lstStyle/>
          <a:p>
            <a:pPr algn="ctr"/>
            <a:r>
              <a:rPr lang="en-US" altLang="ja-JP" sz="2800">
                <a:latin typeface="HG創英角ﾎﾟｯﾌﾟ体" pitchFamily="49" charset="-128"/>
                <a:ea typeface="HG創英角ﾎﾟｯﾌﾟ体" pitchFamily="49" charset="-128"/>
              </a:rPr>
              <a:t>IFRS</a:t>
            </a:r>
            <a:r>
              <a:rPr lang="ja-JP" altLang="en-US" sz="2800">
                <a:latin typeface="HG創英角ﾎﾟｯﾌﾟ体" pitchFamily="49" charset="-128"/>
                <a:ea typeface="HG創英角ﾎﾟｯﾌﾟ体" pitchFamily="49" charset="-128"/>
              </a:rPr>
              <a:t>、</a:t>
            </a:r>
          </a:p>
          <a:p>
            <a:pPr algn="ctr"/>
            <a:r>
              <a:rPr lang="ja-JP" altLang="en-US" sz="2800">
                <a:latin typeface="HG創英角ﾎﾟｯﾌﾟ体" pitchFamily="49" charset="-128"/>
                <a:ea typeface="HG創英角ﾎﾟｯﾌﾟ体" pitchFamily="49" charset="-128"/>
              </a:rPr>
              <a:t>無視しちゃう？</a:t>
            </a:r>
          </a:p>
        </p:txBody>
      </p:sp>
      <p:sp>
        <p:nvSpPr>
          <p:cNvPr id="151560" name="AutoShape 8"/>
          <p:cNvSpPr>
            <a:spLocks noChangeArrowheads="1"/>
          </p:cNvSpPr>
          <p:nvPr/>
        </p:nvSpPr>
        <p:spPr bwMode="auto">
          <a:xfrm>
            <a:off x="395288" y="4005263"/>
            <a:ext cx="4176712" cy="1728787"/>
          </a:xfrm>
          <a:prstGeom prst="cloudCallout">
            <a:avLst>
              <a:gd name="adj1" fmla="val 37912"/>
              <a:gd name="adj2" fmla="val -84069"/>
            </a:avLst>
          </a:prstGeom>
          <a:solidFill>
            <a:schemeClr val="accent1"/>
          </a:solidFill>
          <a:ln w="9525">
            <a:solidFill>
              <a:schemeClr val="tx1"/>
            </a:solidFill>
            <a:round/>
            <a:headEnd/>
            <a:tailEnd/>
          </a:ln>
        </p:spPr>
        <p:txBody>
          <a:bodyPr/>
          <a:lstStyle/>
          <a:p>
            <a:pPr algn="ctr"/>
            <a:r>
              <a:rPr lang="ja-JP" altLang="en-US" sz="2400">
                <a:solidFill>
                  <a:srgbClr val="0000FF"/>
                </a:solidFill>
                <a:latin typeface="HG創英角ﾎﾟｯﾌﾟ体" pitchFamily="49" charset="-128"/>
                <a:ea typeface="HG創英角ﾎﾟｯﾌﾟ体" pitchFamily="49" charset="-128"/>
              </a:rPr>
              <a:t>慎重かつ大胆に、</a:t>
            </a:r>
          </a:p>
          <a:p>
            <a:pPr algn="ctr"/>
            <a:r>
              <a:rPr lang="en-US" altLang="ja-JP" sz="2400">
                <a:solidFill>
                  <a:srgbClr val="0000FF"/>
                </a:solidFill>
                <a:latin typeface="HG創英角ﾎﾟｯﾌﾟ体" pitchFamily="49" charset="-128"/>
                <a:ea typeface="HG創英角ﾎﾟｯﾌﾟ体" pitchFamily="49" charset="-128"/>
              </a:rPr>
              <a:t>IFRS</a:t>
            </a:r>
            <a:r>
              <a:rPr lang="ja-JP" altLang="en-US" sz="2400">
                <a:solidFill>
                  <a:srgbClr val="0000FF"/>
                </a:solidFill>
                <a:latin typeface="HG創英角ﾎﾟｯﾌﾟ体" pitchFamily="49" charset="-128"/>
                <a:ea typeface="HG創英角ﾎﾟｯﾌﾟ体" pitchFamily="49" charset="-128"/>
              </a:rPr>
              <a:t>仕様に</a:t>
            </a:r>
          </a:p>
          <a:p>
            <a:pPr algn="ctr"/>
            <a:r>
              <a:rPr lang="ja-JP" altLang="en-US" sz="2400">
                <a:solidFill>
                  <a:srgbClr val="0000FF"/>
                </a:solidFill>
                <a:latin typeface="HG創英角ﾎﾟｯﾌﾟ体" pitchFamily="49" charset="-128"/>
                <a:ea typeface="HG創英角ﾎﾟｯﾌﾟ体" pitchFamily="49" charset="-128"/>
              </a:rPr>
              <a:t>変えちゃう？</a:t>
            </a:r>
          </a:p>
        </p:txBody>
      </p:sp>
      <p:grpSp>
        <p:nvGrpSpPr>
          <p:cNvPr id="2" name="Group 9"/>
          <p:cNvGrpSpPr>
            <a:grpSpLocks/>
          </p:cNvGrpSpPr>
          <p:nvPr/>
        </p:nvGrpSpPr>
        <p:grpSpPr bwMode="auto">
          <a:xfrm rot="2897634">
            <a:off x="1619250" y="3860800"/>
            <a:ext cx="1655763" cy="1655763"/>
            <a:chOff x="4241" y="511"/>
            <a:chExt cx="1043" cy="1043"/>
          </a:xfrm>
        </p:grpSpPr>
        <p:sp>
          <p:nvSpPr>
            <p:cNvPr id="9231" name="AutoShape 10"/>
            <p:cNvSpPr>
              <a:spLocks noChangeArrowheads="1"/>
            </p:cNvSpPr>
            <p:nvPr/>
          </p:nvSpPr>
          <p:spPr bwMode="auto">
            <a:xfrm>
              <a:off x="4241" y="935"/>
              <a:ext cx="1043" cy="272"/>
            </a:xfrm>
            <a:prstGeom prst="flowChartProcess">
              <a:avLst/>
            </a:prstGeom>
            <a:solidFill>
              <a:srgbClr val="FF0000"/>
            </a:solidFill>
            <a:ln w="9525">
              <a:noFill/>
              <a:miter lim="800000"/>
              <a:headEnd/>
              <a:tailEnd/>
            </a:ln>
          </p:spPr>
          <p:txBody>
            <a:bodyPr wrap="none" anchor="ctr"/>
            <a:lstStyle/>
            <a:p>
              <a:endParaRPr lang="ja-JP" altLang="en-US"/>
            </a:p>
          </p:txBody>
        </p:sp>
        <p:sp>
          <p:nvSpPr>
            <p:cNvPr id="9232" name="AutoShape 11"/>
            <p:cNvSpPr>
              <a:spLocks noChangeArrowheads="1"/>
            </p:cNvSpPr>
            <p:nvPr/>
          </p:nvSpPr>
          <p:spPr bwMode="auto">
            <a:xfrm rot="5400000">
              <a:off x="4248" y="897"/>
              <a:ext cx="1043" cy="272"/>
            </a:xfrm>
            <a:prstGeom prst="flowChartProcess">
              <a:avLst/>
            </a:prstGeom>
            <a:solidFill>
              <a:srgbClr val="FF0000"/>
            </a:solidFill>
            <a:ln w="9525">
              <a:noFill/>
              <a:miter lim="800000"/>
              <a:headEnd/>
              <a:tailEnd/>
            </a:ln>
          </p:spPr>
          <p:txBody>
            <a:bodyPr wrap="none" anchor="ctr"/>
            <a:lstStyle/>
            <a:p>
              <a:endParaRPr lang="ja-JP" altLang="en-US"/>
            </a:p>
          </p:txBody>
        </p:sp>
      </p:grpSp>
      <p:grpSp>
        <p:nvGrpSpPr>
          <p:cNvPr id="3" name="Group 12"/>
          <p:cNvGrpSpPr>
            <a:grpSpLocks/>
          </p:cNvGrpSpPr>
          <p:nvPr/>
        </p:nvGrpSpPr>
        <p:grpSpPr bwMode="auto">
          <a:xfrm rot="2897634">
            <a:off x="5795962" y="3860801"/>
            <a:ext cx="1655763" cy="1655762"/>
            <a:chOff x="4241" y="511"/>
            <a:chExt cx="1043" cy="1043"/>
          </a:xfrm>
        </p:grpSpPr>
        <p:sp>
          <p:nvSpPr>
            <p:cNvPr id="9229" name="AutoShape 13"/>
            <p:cNvSpPr>
              <a:spLocks noChangeArrowheads="1"/>
            </p:cNvSpPr>
            <p:nvPr/>
          </p:nvSpPr>
          <p:spPr bwMode="auto">
            <a:xfrm>
              <a:off x="4241" y="935"/>
              <a:ext cx="1043" cy="272"/>
            </a:xfrm>
            <a:prstGeom prst="flowChartProcess">
              <a:avLst/>
            </a:prstGeom>
            <a:solidFill>
              <a:srgbClr val="FF0000"/>
            </a:solidFill>
            <a:ln w="9525">
              <a:noFill/>
              <a:miter lim="800000"/>
              <a:headEnd/>
              <a:tailEnd/>
            </a:ln>
          </p:spPr>
          <p:txBody>
            <a:bodyPr wrap="none" anchor="ctr"/>
            <a:lstStyle/>
            <a:p>
              <a:endParaRPr lang="ja-JP" altLang="en-US"/>
            </a:p>
          </p:txBody>
        </p:sp>
        <p:sp>
          <p:nvSpPr>
            <p:cNvPr id="9230" name="AutoShape 14"/>
            <p:cNvSpPr>
              <a:spLocks noChangeArrowheads="1"/>
            </p:cNvSpPr>
            <p:nvPr/>
          </p:nvSpPr>
          <p:spPr bwMode="auto">
            <a:xfrm rot="5400000">
              <a:off x="4248" y="897"/>
              <a:ext cx="1043" cy="272"/>
            </a:xfrm>
            <a:prstGeom prst="flowChartProcess">
              <a:avLst/>
            </a:prstGeom>
            <a:solidFill>
              <a:srgbClr val="FF0000"/>
            </a:solidFill>
            <a:ln w="9525">
              <a:noFill/>
              <a:miter lim="800000"/>
              <a:headEnd/>
              <a:tailEnd/>
            </a:ln>
          </p:spPr>
          <p:txBody>
            <a:bodyPr wrap="none" anchor="ctr"/>
            <a:lstStyle/>
            <a:p>
              <a:endParaRPr lang="ja-JP" altLang="en-US"/>
            </a:p>
          </p:txBody>
        </p:sp>
      </p:grpSp>
      <p:sp>
        <p:nvSpPr>
          <p:cNvPr id="151567" name="Text Box 15"/>
          <p:cNvSpPr txBox="1">
            <a:spLocks noChangeArrowheads="1"/>
          </p:cNvSpPr>
          <p:nvPr/>
        </p:nvSpPr>
        <p:spPr bwMode="auto">
          <a:xfrm>
            <a:off x="1116013" y="5949950"/>
            <a:ext cx="6985000" cy="457200"/>
          </a:xfrm>
          <a:prstGeom prst="rect">
            <a:avLst/>
          </a:prstGeom>
          <a:noFill/>
          <a:ln w="9525">
            <a:noFill/>
            <a:miter lim="800000"/>
            <a:headEnd/>
            <a:tailEnd/>
          </a:ln>
        </p:spPr>
        <p:txBody>
          <a:bodyPr>
            <a:spAutoFit/>
          </a:bodyPr>
          <a:lstStyle/>
          <a:p>
            <a:pPr algn="ctr">
              <a:spcBef>
                <a:spcPct val="50000"/>
              </a:spcBef>
            </a:pPr>
            <a:r>
              <a:rPr lang="ja-JP" altLang="en-US" sz="2400">
                <a:solidFill>
                  <a:srgbClr val="FF0000"/>
                </a:solidFill>
                <a:ea typeface="HG創英角ﾎﾟｯﾌﾟ体" pitchFamily="49" charset="-128"/>
              </a:rPr>
              <a:t>税務上の対応を考えないといけない！</a:t>
            </a:r>
            <a:endParaRPr lang="en-US" altLang="ja-JP" sz="2400">
              <a:solidFill>
                <a:srgbClr val="FF0000"/>
              </a:solidFill>
              <a:ea typeface="HG創英角ﾎﾟｯﾌﾟ体" pitchFamily="49" charset="-128"/>
            </a:endParaRPr>
          </a:p>
        </p:txBody>
      </p:sp>
      <p:sp>
        <p:nvSpPr>
          <p:cNvPr id="16" name="テキスト ボックス 15"/>
          <p:cNvSpPr txBox="1">
            <a:spLocks noChangeArrowheads="1"/>
          </p:cNvSpPr>
          <p:nvPr/>
        </p:nvSpPr>
        <p:spPr bwMode="auto">
          <a:xfrm>
            <a:off x="4286250" y="1000125"/>
            <a:ext cx="1571625" cy="369888"/>
          </a:xfrm>
          <a:prstGeom prst="rect">
            <a:avLst/>
          </a:prstGeom>
          <a:noFill/>
          <a:ln w="9525">
            <a:noFill/>
            <a:miter lim="800000"/>
            <a:headEnd/>
            <a:tailEnd/>
          </a:ln>
        </p:spPr>
        <p:txBody>
          <a:bodyPr>
            <a:spAutoFit/>
          </a:bodyPr>
          <a:lstStyle/>
          <a:p>
            <a:pPr algn="ctr"/>
            <a:r>
              <a:rPr lang="ja-JP" altLang="en-US" b="1"/>
              <a:t>税法くん</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1557"/>
                                        </p:tgtEl>
                                        <p:attrNameLst>
                                          <p:attrName>style.visibility</p:attrName>
                                        </p:attrNameLst>
                                      </p:cBhvr>
                                      <p:to>
                                        <p:strVal val="visible"/>
                                      </p:to>
                                    </p:set>
                                    <p:anim calcmode="lin" valueType="num">
                                      <p:cBhvr>
                                        <p:cTn id="7" dur="500" fill="hold"/>
                                        <p:tgtEl>
                                          <p:spTgt spid="151557"/>
                                        </p:tgtEl>
                                        <p:attrNameLst>
                                          <p:attrName>ppt_w</p:attrName>
                                        </p:attrNameLst>
                                      </p:cBhvr>
                                      <p:tavLst>
                                        <p:tav tm="0">
                                          <p:val>
                                            <p:fltVal val="0"/>
                                          </p:val>
                                        </p:tav>
                                        <p:tav tm="100000">
                                          <p:val>
                                            <p:strVal val="#ppt_w"/>
                                          </p:val>
                                        </p:tav>
                                      </p:tavLst>
                                    </p:anim>
                                    <p:anim calcmode="lin" valueType="num">
                                      <p:cBhvr>
                                        <p:cTn id="8" dur="500" fill="hold"/>
                                        <p:tgtEl>
                                          <p:spTgt spid="151557"/>
                                        </p:tgtEl>
                                        <p:attrNameLst>
                                          <p:attrName>ppt_h</p:attrName>
                                        </p:attrNameLst>
                                      </p:cBhvr>
                                      <p:tavLst>
                                        <p:tav tm="0">
                                          <p:val>
                                            <p:strVal val="#ppt_h"/>
                                          </p:val>
                                        </p:tav>
                                        <p:tav tm="100000">
                                          <p:val>
                                            <p:strVal val="#ppt_h"/>
                                          </p:val>
                                        </p:tav>
                                      </p:tavLst>
                                    </p:anim>
                                  </p:childTnLst>
                                </p:cTn>
                              </p:par>
                              <p:par>
                                <p:cTn id="9" presetID="5" presetClass="entr" presetSubtype="1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500"/>
                                        <p:tgtEl>
                                          <p:spTgt spid="16"/>
                                        </p:tgtEl>
                                      </p:cBhvr>
                                    </p:animEffect>
                                  </p:childTnLst>
                                </p:cTn>
                              </p:par>
                              <p:par>
                                <p:cTn id="12" presetID="17" presetClass="entr" presetSubtype="10" fill="hold" grpId="0" nodeType="withEffect">
                                  <p:stCondLst>
                                    <p:cond delay="0"/>
                                  </p:stCondLst>
                                  <p:childTnLst>
                                    <p:set>
                                      <p:cBhvr>
                                        <p:cTn id="13" dur="1" fill="hold">
                                          <p:stCondLst>
                                            <p:cond delay="0"/>
                                          </p:stCondLst>
                                        </p:cTn>
                                        <p:tgtEl>
                                          <p:spTgt spid="151556"/>
                                        </p:tgtEl>
                                        <p:attrNameLst>
                                          <p:attrName>style.visibility</p:attrName>
                                        </p:attrNameLst>
                                      </p:cBhvr>
                                      <p:to>
                                        <p:strVal val="visible"/>
                                      </p:to>
                                    </p:set>
                                    <p:anim calcmode="lin" valueType="num">
                                      <p:cBhvr>
                                        <p:cTn id="14" dur="500" fill="hold"/>
                                        <p:tgtEl>
                                          <p:spTgt spid="151556"/>
                                        </p:tgtEl>
                                        <p:attrNameLst>
                                          <p:attrName>ppt_w</p:attrName>
                                        </p:attrNameLst>
                                      </p:cBhvr>
                                      <p:tavLst>
                                        <p:tav tm="0">
                                          <p:val>
                                            <p:fltVal val="0"/>
                                          </p:val>
                                        </p:tav>
                                        <p:tav tm="100000">
                                          <p:val>
                                            <p:strVal val="#ppt_w"/>
                                          </p:val>
                                        </p:tav>
                                      </p:tavLst>
                                    </p:anim>
                                    <p:anim calcmode="lin" valueType="num">
                                      <p:cBhvr>
                                        <p:cTn id="15" dur="500" fill="hold"/>
                                        <p:tgtEl>
                                          <p:spTgt spid="15155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51555"/>
                                        </p:tgtEl>
                                        <p:attrNameLst>
                                          <p:attrName>style.visibility</p:attrName>
                                        </p:attrNameLst>
                                      </p:cBhvr>
                                      <p:to>
                                        <p:strVal val="visible"/>
                                      </p:to>
                                    </p:set>
                                    <p:animEffect transition="in" filter="wipe(down)">
                                      <p:cBhvr>
                                        <p:cTn id="20" dur="580">
                                          <p:stCondLst>
                                            <p:cond delay="0"/>
                                          </p:stCondLst>
                                        </p:cTn>
                                        <p:tgtEl>
                                          <p:spTgt spid="151555"/>
                                        </p:tgtEl>
                                      </p:cBhvr>
                                    </p:animEffect>
                                    <p:anim calcmode="lin" valueType="num">
                                      <p:cBhvr>
                                        <p:cTn id="21" dur="1822" tmFilter="0,0; 0.14,0.36; 0.43,0.73; 0.71,0.91; 1.0,1.0">
                                          <p:stCondLst>
                                            <p:cond delay="0"/>
                                          </p:stCondLst>
                                        </p:cTn>
                                        <p:tgtEl>
                                          <p:spTgt spid="15155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5155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5155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5155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51555"/>
                                        </p:tgtEl>
                                        <p:attrNameLst>
                                          <p:attrName>ppt_y</p:attrName>
                                        </p:attrNameLst>
                                      </p:cBhvr>
                                      <p:tavLst>
                                        <p:tav tm="0" fmla="#ppt_y-sin(pi*$)/81">
                                          <p:val>
                                            <p:fltVal val="0"/>
                                          </p:val>
                                        </p:tav>
                                        <p:tav tm="100000">
                                          <p:val>
                                            <p:fltVal val="1"/>
                                          </p:val>
                                        </p:tav>
                                      </p:tavLst>
                                    </p:anim>
                                    <p:animScale>
                                      <p:cBhvr>
                                        <p:cTn id="26" dur="26">
                                          <p:stCondLst>
                                            <p:cond delay="650"/>
                                          </p:stCondLst>
                                        </p:cTn>
                                        <p:tgtEl>
                                          <p:spTgt spid="151555"/>
                                        </p:tgtEl>
                                      </p:cBhvr>
                                      <p:to x="100000" y="60000"/>
                                    </p:animScale>
                                    <p:animScale>
                                      <p:cBhvr>
                                        <p:cTn id="27" dur="166" decel="50000">
                                          <p:stCondLst>
                                            <p:cond delay="676"/>
                                          </p:stCondLst>
                                        </p:cTn>
                                        <p:tgtEl>
                                          <p:spTgt spid="151555"/>
                                        </p:tgtEl>
                                      </p:cBhvr>
                                      <p:to x="100000" y="100000"/>
                                    </p:animScale>
                                    <p:animScale>
                                      <p:cBhvr>
                                        <p:cTn id="28" dur="26">
                                          <p:stCondLst>
                                            <p:cond delay="1312"/>
                                          </p:stCondLst>
                                        </p:cTn>
                                        <p:tgtEl>
                                          <p:spTgt spid="151555"/>
                                        </p:tgtEl>
                                      </p:cBhvr>
                                      <p:to x="100000" y="80000"/>
                                    </p:animScale>
                                    <p:animScale>
                                      <p:cBhvr>
                                        <p:cTn id="29" dur="166" decel="50000">
                                          <p:stCondLst>
                                            <p:cond delay="1338"/>
                                          </p:stCondLst>
                                        </p:cTn>
                                        <p:tgtEl>
                                          <p:spTgt spid="151555"/>
                                        </p:tgtEl>
                                      </p:cBhvr>
                                      <p:to x="100000" y="100000"/>
                                    </p:animScale>
                                    <p:animScale>
                                      <p:cBhvr>
                                        <p:cTn id="30" dur="26">
                                          <p:stCondLst>
                                            <p:cond delay="1642"/>
                                          </p:stCondLst>
                                        </p:cTn>
                                        <p:tgtEl>
                                          <p:spTgt spid="151555"/>
                                        </p:tgtEl>
                                      </p:cBhvr>
                                      <p:to x="100000" y="90000"/>
                                    </p:animScale>
                                    <p:animScale>
                                      <p:cBhvr>
                                        <p:cTn id="31" dur="166" decel="50000">
                                          <p:stCondLst>
                                            <p:cond delay="1668"/>
                                          </p:stCondLst>
                                        </p:cTn>
                                        <p:tgtEl>
                                          <p:spTgt spid="151555"/>
                                        </p:tgtEl>
                                      </p:cBhvr>
                                      <p:to x="100000" y="100000"/>
                                    </p:animScale>
                                    <p:animScale>
                                      <p:cBhvr>
                                        <p:cTn id="32" dur="26">
                                          <p:stCondLst>
                                            <p:cond delay="1808"/>
                                          </p:stCondLst>
                                        </p:cTn>
                                        <p:tgtEl>
                                          <p:spTgt spid="151555"/>
                                        </p:tgtEl>
                                      </p:cBhvr>
                                      <p:to x="100000" y="95000"/>
                                    </p:animScale>
                                    <p:animScale>
                                      <p:cBhvr>
                                        <p:cTn id="33" dur="166" decel="50000">
                                          <p:stCondLst>
                                            <p:cond delay="1834"/>
                                          </p:stCondLst>
                                        </p:cTn>
                                        <p:tgtEl>
                                          <p:spTgt spid="151555"/>
                                        </p:tgtEl>
                                      </p:cBhvr>
                                      <p:to x="100000" y="100000"/>
                                    </p:animScale>
                                  </p:childTnLst>
                                </p:cTn>
                              </p:par>
                            </p:childTnLst>
                          </p:cTn>
                        </p:par>
                        <p:par>
                          <p:cTn id="34" fill="hold">
                            <p:stCondLst>
                              <p:cond delay="2000"/>
                            </p:stCondLst>
                            <p:childTnLst>
                              <p:par>
                                <p:cTn id="35" presetID="6" presetClass="emph" presetSubtype="0" fill="hold" grpId="1" nodeType="afterEffect">
                                  <p:stCondLst>
                                    <p:cond delay="0"/>
                                  </p:stCondLst>
                                  <p:childTnLst>
                                    <p:animScale>
                                      <p:cBhvr>
                                        <p:cTn id="36" dur="2000" fill="hold"/>
                                        <p:tgtEl>
                                          <p:spTgt spid="151555"/>
                                        </p:tgtEl>
                                      </p:cBhvr>
                                      <p:by x="180000" y="180000"/>
                                    </p:animScale>
                                  </p:childTnLst>
                                </p:cTn>
                              </p:par>
                            </p:childTnLst>
                          </p:cTn>
                        </p:par>
                        <p:par>
                          <p:cTn id="37" fill="hold">
                            <p:stCondLst>
                              <p:cond delay="4000"/>
                            </p:stCondLst>
                            <p:childTnLst>
                              <p:par>
                                <p:cTn id="38" presetID="22" presetClass="exit" presetSubtype="4" fill="hold" nodeType="afterEffect">
                                  <p:stCondLst>
                                    <p:cond delay="0"/>
                                  </p:stCondLst>
                                  <p:childTnLst>
                                    <p:animEffect transition="out" filter="wipe(down)">
                                      <p:cBhvr>
                                        <p:cTn id="39" dur="500"/>
                                        <p:tgtEl>
                                          <p:spTgt spid="151557"/>
                                        </p:tgtEl>
                                      </p:cBhvr>
                                    </p:animEffect>
                                    <p:set>
                                      <p:cBhvr>
                                        <p:cTn id="40" dur="1" fill="hold">
                                          <p:stCondLst>
                                            <p:cond delay="499"/>
                                          </p:stCondLst>
                                        </p:cTn>
                                        <p:tgtEl>
                                          <p:spTgt spid="151557"/>
                                        </p:tgtEl>
                                        <p:attrNameLst>
                                          <p:attrName>style.visibility</p:attrName>
                                        </p:attrNameLst>
                                      </p:cBhvr>
                                      <p:to>
                                        <p:strVal val="hidden"/>
                                      </p:to>
                                    </p:set>
                                  </p:childTnLst>
                                </p:cTn>
                              </p:par>
                              <p:par>
                                <p:cTn id="41" presetID="22" presetClass="entr" presetSubtype="4" fill="hold" nodeType="withEffect">
                                  <p:stCondLst>
                                    <p:cond delay="0"/>
                                  </p:stCondLst>
                                  <p:childTnLst>
                                    <p:set>
                                      <p:cBhvr>
                                        <p:cTn id="42" dur="1" fill="hold">
                                          <p:stCondLst>
                                            <p:cond delay="0"/>
                                          </p:stCondLst>
                                        </p:cTn>
                                        <p:tgtEl>
                                          <p:spTgt spid="151558"/>
                                        </p:tgtEl>
                                        <p:attrNameLst>
                                          <p:attrName>style.visibility</p:attrName>
                                        </p:attrNameLst>
                                      </p:cBhvr>
                                      <p:to>
                                        <p:strVal val="visible"/>
                                      </p:to>
                                    </p:set>
                                    <p:animEffect transition="in" filter="wipe(down)">
                                      <p:cBhvr>
                                        <p:cTn id="43" dur="500"/>
                                        <p:tgtEl>
                                          <p:spTgt spid="151558"/>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51559"/>
                                        </p:tgtEl>
                                        <p:attrNameLst>
                                          <p:attrName>style.visibility</p:attrName>
                                        </p:attrNameLst>
                                      </p:cBhvr>
                                      <p:to>
                                        <p:strVal val="visible"/>
                                      </p:to>
                                    </p:set>
                                    <p:animEffect transition="in" filter="fade">
                                      <p:cBhvr>
                                        <p:cTn id="48" dur="1000"/>
                                        <p:tgtEl>
                                          <p:spTgt spid="151559"/>
                                        </p:tgtEl>
                                      </p:cBhvr>
                                    </p:animEffect>
                                    <p:anim calcmode="lin" valueType="num">
                                      <p:cBhvr>
                                        <p:cTn id="49" dur="1000" fill="hold"/>
                                        <p:tgtEl>
                                          <p:spTgt spid="151559"/>
                                        </p:tgtEl>
                                        <p:attrNameLst>
                                          <p:attrName>ppt_x</p:attrName>
                                        </p:attrNameLst>
                                      </p:cBhvr>
                                      <p:tavLst>
                                        <p:tav tm="0">
                                          <p:val>
                                            <p:strVal val="#ppt_x"/>
                                          </p:val>
                                        </p:tav>
                                        <p:tav tm="100000">
                                          <p:val>
                                            <p:strVal val="#ppt_x"/>
                                          </p:val>
                                        </p:tav>
                                      </p:tavLst>
                                    </p:anim>
                                    <p:anim calcmode="lin" valueType="num">
                                      <p:cBhvr>
                                        <p:cTn id="50" dur="1000" fill="hold"/>
                                        <p:tgtEl>
                                          <p:spTgt spid="15155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92" decel="100000"/>
                                        <p:tgtEl>
                                          <p:spTgt spid="3"/>
                                        </p:tgtEl>
                                      </p:cBhvr>
                                    </p:animEffect>
                                    <p:animScale>
                                      <p:cBhvr>
                                        <p:cTn id="56" dur="192" decel="100000"/>
                                        <p:tgtEl>
                                          <p:spTgt spid="3"/>
                                        </p:tgtEl>
                                      </p:cBhvr>
                                      <p:from x="10000" y="10000"/>
                                      <p:to x="200000" y="450000"/>
                                    </p:animScale>
                                    <p:animScale>
                                      <p:cBhvr>
                                        <p:cTn id="57" dur="308" accel="100000" fill="hold">
                                          <p:stCondLst>
                                            <p:cond delay="192"/>
                                          </p:stCondLst>
                                        </p:cTn>
                                        <p:tgtEl>
                                          <p:spTgt spid="3"/>
                                        </p:tgtEl>
                                      </p:cBhvr>
                                      <p:from x="200000" y="450000"/>
                                      <p:to x="100000" y="100000"/>
                                    </p:animScale>
                                    <p:set>
                                      <p:cBhvr>
                                        <p:cTn id="58" dur="192" fill="hold"/>
                                        <p:tgtEl>
                                          <p:spTgt spid="3"/>
                                        </p:tgtEl>
                                        <p:attrNameLst>
                                          <p:attrName>ppt_x</p:attrName>
                                        </p:attrNameLst>
                                      </p:cBhvr>
                                      <p:to>
                                        <p:strVal val="(0.5)"/>
                                      </p:to>
                                    </p:set>
                                    <p:anim from="(0.5)" to="(#ppt_x)" calcmode="lin" valueType="num">
                                      <p:cBhvr>
                                        <p:cTn id="59" dur="308" accel="100000" fill="hold">
                                          <p:stCondLst>
                                            <p:cond delay="192"/>
                                          </p:stCondLst>
                                        </p:cTn>
                                        <p:tgtEl>
                                          <p:spTgt spid="3"/>
                                        </p:tgtEl>
                                        <p:attrNameLst>
                                          <p:attrName>ppt_x</p:attrName>
                                        </p:attrNameLst>
                                      </p:cBhvr>
                                    </p:anim>
                                    <p:set>
                                      <p:cBhvr>
                                        <p:cTn id="60" dur="192" fill="hold"/>
                                        <p:tgtEl>
                                          <p:spTgt spid="3"/>
                                        </p:tgtEl>
                                        <p:attrNameLst>
                                          <p:attrName>ppt_y</p:attrName>
                                        </p:attrNameLst>
                                      </p:cBhvr>
                                      <p:to>
                                        <p:strVal val="(#ppt_y+0.4)"/>
                                      </p:to>
                                    </p:set>
                                    <p:anim from="(#ppt_y+0.4)" to="(#ppt_y)" calcmode="lin" valueType="num">
                                      <p:cBhvr>
                                        <p:cTn id="61" dur="308" accel="100000" fill="hold">
                                          <p:stCondLst>
                                            <p:cond delay="192"/>
                                          </p:stCondLst>
                                        </p:cTn>
                                        <p:tgtEl>
                                          <p:spTgt spid="3"/>
                                        </p:tgtEl>
                                        <p:attrNameLst>
                                          <p:attrName>ppt_y</p:attrName>
                                        </p:attrNameLst>
                                      </p:cBhvr>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51560"/>
                                        </p:tgtEl>
                                        <p:attrNameLst>
                                          <p:attrName>style.visibility</p:attrName>
                                        </p:attrNameLst>
                                      </p:cBhvr>
                                      <p:to>
                                        <p:strVal val="visible"/>
                                      </p:to>
                                    </p:set>
                                    <p:animEffect transition="in" filter="fade">
                                      <p:cBhvr>
                                        <p:cTn id="66" dur="1000"/>
                                        <p:tgtEl>
                                          <p:spTgt spid="151560"/>
                                        </p:tgtEl>
                                      </p:cBhvr>
                                    </p:animEffect>
                                    <p:anim calcmode="lin" valueType="num">
                                      <p:cBhvr>
                                        <p:cTn id="67" dur="1000" fill="hold"/>
                                        <p:tgtEl>
                                          <p:spTgt spid="151560"/>
                                        </p:tgtEl>
                                        <p:attrNameLst>
                                          <p:attrName>ppt_x</p:attrName>
                                        </p:attrNameLst>
                                      </p:cBhvr>
                                      <p:tavLst>
                                        <p:tav tm="0">
                                          <p:val>
                                            <p:strVal val="#ppt_x"/>
                                          </p:val>
                                        </p:tav>
                                        <p:tav tm="100000">
                                          <p:val>
                                            <p:strVal val="#ppt_x"/>
                                          </p:val>
                                        </p:tav>
                                      </p:tavLst>
                                    </p:anim>
                                    <p:anim calcmode="lin" valueType="num">
                                      <p:cBhvr>
                                        <p:cTn id="68" dur="1000" fill="hold"/>
                                        <p:tgtEl>
                                          <p:spTgt spid="15156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1" presetClass="entr" presetSubtype="0"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192" decel="100000"/>
                                        <p:tgtEl>
                                          <p:spTgt spid="2"/>
                                        </p:tgtEl>
                                      </p:cBhvr>
                                    </p:animEffect>
                                    <p:animScale>
                                      <p:cBhvr>
                                        <p:cTn id="74" dur="192" decel="100000"/>
                                        <p:tgtEl>
                                          <p:spTgt spid="2"/>
                                        </p:tgtEl>
                                      </p:cBhvr>
                                      <p:from x="10000" y="10000"/>
                                      <p:to x="200000" y="450000"/>
                                    </p:animScale>
                                    <p:animScale>
                                      <p:cBhvr>
                                        <p:cTn id="75" dur="308" accel="100000" fill="hold">
                                          <p:stCondLst>
                                            <p:cond delay="192"/>
                                          </p:stCondLst>
                                        </p:cTn>
                                        <p:tgtEl>
                                          <p:spTgt spid="2"/>
                                        </p:tgtEl>
                                      </p:cBhvr>
                                      <p:from x="200000" y="450000"/>
                                      <p:to x="100000" y="100000"/>
                                    </p:animScale>
                                    <p:set>
                                      <p:cBhvr>
                                        <p:cTn id="76" dur="192" fill="hold"/>
                                        <p:tgtEl>
                                          <p:spTgt spid="2"/>
                                        </p:tgtEl>
                                        <p:attrNameLst>
                                          <p:attrName>ppt_x</p:attrName>
                                        </p:attrNameLst>
                                      </p:cBhvr>
                                      <p:to>
                                        <p:strVal val="(0.5)"/>
                                      </p:to>
                                    </p:set>
                                    <p:anim from="(0.5)" to="(#ppt_x)" calcmode="lin" valueType="num">
                                      <p:cBhvr>
                                        <p:cTn id="77" dur="308" accel="100000" fill="hold">
                                          <p:stCondLst>
                                            <p:cond delay="192"/>
                                          </p:stCondLst>
                                        </p:cTn>
                                        <p:tgtEl>
                                          <p:spTgt spid="2"/>
                                        </p:tgtEl>
                                        <p:attrNameLst>
                                          <p:attrName>ppt_x</p:attrName>
                                        </p:attrNameLst>
                                      </p:cBhvr>
                                    </p:anim>
                                    <p:set>
                                      <p:cBhvr>
                                        <p:cTn id="78" dur="192" fill="hold"/>
                                        <p:tgtEl>
                                          <p:spTgt spid="2"/>
                                        </p:tgtEl>
                                        <p:attrNameLst>
                                          <p:attrName>ppt_y</p:attrName>
                                        </p:attrNameLst>
                                      </p:cBhvr>
                                      <p:to>
                                        <p:strVal val="(#ppt_y+0.4)"/>
                                      </p:to>
                                    </p:set>
                                    <p:anim from="(#ppt_y+0.4)" to="(#ppt_y)" calcmode="lin" valueType="num">
                                      <p:cBhvr>
                                        <p:cTn id="79" dur="308" accel="100000" fill="hold">
                                          <p:stCondLst>
                                            <p:cond delay="192"/>
                                          </p:stCondLst>
                                        </p:cTn>
                                        <p:tgtEl>
                                          <p:spTgt spid="2"/>
                                        </p:tgtEl>
                                        <p:attrNameLst>
                                          <p:attrName>ppt_y</p:attrName>
                                        </p:attrNameLst>
                                      </p:cBhvr>
                                    </p:anim>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151567"/>
                                        </p:tgtEl>
                                        <p:attrNameLst>
                                          <p:attrName>style.visibility</p:attrName>
                                        </p:attrNameLst>
                                      </p:cBhvr>
                                      <p:to>
                                        <p:strVal val="visible"/>
                                      </p:to>
                                    </p:set>
                                    <p:anim calcmode="lin" valueType="num">
                                      <p:cBhvr>
                                        <p:cTn id="84" dur="1000" fill="hold"/>
                                        <p:tgtEl>
                                          <p:spTgt spid="151567"/>
                                        </p:tgtEl>
                                        <p:attrNameLst>
                                          <p:attrName>ppt_w</p:attrName>
                                        </p:attrNameLst>
                                      </p:cBhvr>
                                      <p:tavLst>
                                        <p:tav tm="0">
                                          <p:val>
                                            <p:strVal val="#ppt_w*0.70"/>
                                          </p:val>
                                        </p:tav>
                                        <p:tav tm="100000">
                                          <p:val>
                                            <p:strVal val="#ppt_w"/>
                                          </p:val>
                                        </p:tav>
                                      </p:tavLst>
                                    </p:anim>
                                    <p:anim calcmode="lin" valueType="num">
                                      <p:cBhvr>
                                        <p:cTn id="85" dur="1000" fill="hold"/>
                                        <p:tgtEl>
                                          <p:spTgt spid="151567"/>
                                        </p:tgtEl>
                                        <p:attrNameLst>
                                          <p:attrName>ppt_h</p:attrName>
                                        </p:attrNameLst>
                                      </p:cBhvr>
                                      <p:tavLst>
                                        <p:tav tm="0">
                                          <p:val>
                                            <p:strVal val="#ppt_h"/>
                                          </p:val>
                                        </p:tav>
                                        <p:tav tm="100000">
                                          <p:val>
                                            <p:strVal val="#ppt_h"/>
                                          </p:val>
                                        </p:tav>
                                      </p:tavLst>
                                    </p:anim>
                                    <p:animEffect transition="in" filter="fade">
                                      <p:cBhvr>
                                        <p:cTn id="86" dur="1000"/>
                                        <p:tgtEl>
                                          <p:spTgt spid="151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nimBg="1"/>
      <p:bldP spid="151555" grpId="1" animBg="1"/>
      <p:bldP spid="151556" grpId="0" animBg="1"/>
      <p:bldP spid="151559" grpId="0" animBg="1"/>
      <p:bldP spid="151560" grpId="0" animBg="1"/>
      <p:bldP spid="151567"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5"/>
          <p:cNvSpPr>
            <a:spLocks noGrp="1"/>
          </p:cNvSpPr>
          <p:nvPr>
            <p:ph type="ctrTitle"/>
          </p:nvPr>
        </p:nvSpPr>
        <p:spPr bwMode="auto">
          <a:noFill/>
        </p:spPr>
        <p:txBody>
          <a:bodyPr wrap="square" lIns="91440" tIns="45720" rIns="91440" bIns="45720" numCol="1" anchorCtr="0" compatLnSpc="1">
            <a:prstTxWarp prst="textNoShape">
              <a:avLst/>
            </a:prstTxWarp>
          </a:bodyPr>
          <a:lstStyle/>
          <a:p>
            <a:pPr eaLnBrk="1" hangingPunct="1"/>
            <a:endParaRPr lang="ja-JP" altLang="en-US" cap="none" smtClean="0">
              <a:ea typeface="ＭＳ Ｐゴシック" pitchFamily="50" charset="-128"/>
            </a:endParaRPr>
          </a:p>
        </p:txBody>
      </p:sp>
      <p:sp>
        <p:nvSpPr>
          <p:cNvPr id="9219" name="コンテンツ プレースホルダ 2"/>
          <p:cNvSpPr>
            <a:spLocks noGrp="1"/>
          </p:cNvSpPr>
          <p:nvPr>
            <p:ph type="subTitle" idx="1"/>
          </p:nvPr>
        </p:nvSpPr>
        <p:spPr/>
        <p:txBody>
          <a:bodyPr/>
          <a:lstStyle/>
          <a:p>
            <a:pPr eaLnBrk="1" hangingPunct="1"/>
            <a:endParaRPr lang="ja-JP" altLang="en-US" smtClean="0"/>
          </a:p>
        </p:txBody>
      </p:sp>
      <p:sp>
        <p:nvSpPr>
          <p:cNvPr id="14" name="テキスト ボックス 13"/>
          <p:cNvSpPr txBox="1"/>
          <p:nvPr/>
        </p:nvSpPr>
        <p:spPr>
          <a:xfrm>
            <a:off x="500034" y="5500702"/>
            <a:ext cx="7429552" cy="830997"/>
          </a:xfrm>
          <a:prstGeom prst="rect">
            <a:avLst/>
          </a:prstGeom>
          <a:noFill/>
        </p:spPr>
        <p:txBody>
          <a:bodyPr>
            <a:spAutoFit/>
          </a:bodyPr>
          <a:lstStyle/>
          <a:p>
            <a:pPr>
              <a:defRPr/>
            </a:pPr>
            <a:r>
              <a:rPr lang="ja-JP" alt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創英角ﾎﾟｯﾌﾟ体" pitchFamily="49" charset="-128"/>
              </a:rPr>
              <a:t>株主が意思決定するために、同じものさしが必要になってきた！</a:t>
            </a:r>
          </a:p>
        </p:txBody>
      </p:sp>
      <p:grpSp>
        <p:nvGrpSpPr>
          <p:cNvPr id="3" name="グループ化 21"/>
          <p:cNvGrpSpPr>
            <a:grpSpLocks/>
          </p:cNvGrpSpPr>
          <p:nvPr/>
        </p:nvGrpSpPr>
        <p:grpSpPr bwMode="auto">
          <a:xfrm>
            <a:off x="2428875" y="2786063"/>
            <a:ext cx="4286250" cy="2597150"/>
            <a:chOff x="2071655" y="2214554"/>
            <a:chExt cx="4286311" cy="2596898"/>
          </a:xfrm>
        </p:grpSpPr>
        <p:pic>
          <p:nvPicPr>
            <p:cNvPr id="9232" name="Picture 3" descr="C:\Users\07ba301a\AppData\Local\Microsoft\Windows\Temporary Internet Files\Content.IE5\QFVP56WN\MCj04398220000[1].png"/>
            <p:cNvPicPr>
              <a:picLocks noChangeAspect="1" noChangeArrowheads="1"/>
            </p:cNvPicPr>
            <p:nvPr/>
          </p:nvPicPr>
          <p:blipFill>
            <a:blip r:embed="rId4" cstate="print"/>
            <a:srcRect/>
            <a:stretch>
              <a:fillRect/>
            </a:stretch>
          </p:blipFill>
          <p:spPr bwMode="auto">
            <a:xfrm>
              <a:off x="2071670" y="2214554"/>
              <a:ext cx="1714512" cy="1714512"/>
            </a:xfrm>
            <a:prstGeom prst="rect">
              <a:avLst/>
            </a:prstGeom>
            <a:noFill/>
            <a:ln w="9525">
              <a:noFill/>
              <a:miter lim="800000"/>
              <a:headEnd/>
              <a:tailEnd/>
            </a:ln>
          </p:spPr>
        </p:pic>
        <p:sp>
          <p:nvSpPr>
            <p:cNvPr id="9233" name="テキスト ボックス 7"/>
            <p:cNvSpPr txBox="1">
              <a:spLocks noChangeArrowheads="1"/>
            </p:cNvSpPr>
            <p:nvPr/>
          </p:nvSpPr>
          <p:spPr bwMode="auto">
            <a:xfrm>
              <a:off x="2071655" y="3857628"/>
              <a:ext cx="1785962" cy="953824"/>
            </a:xfrm>
            <a:prstGeom prst="rect">
              <a:avLst/>
            </a:prstGeom>
            <a:noFill/>
            <a:ln w="9525">
              <a:noFill/>
              <a:miter lim="800000"/>
              <a:headEnd/>
              <a:tailEnd/>
            </a:ln>
          </p:spPr>
          <p:txBody>
            <a:bodyPr>
              <a:spAutoFit/>
            </a:bodyPr>
            <a:lstStyle/>
            <a:p>
              <a:r>
                <a:rPr lang="en-US" altLang="ja-JP" sz="2800">
                  <a:latin typeface="HG創英角ﾎﾟｯﾌﾟ体" pitchFamily="49" charset="-128"/>
                </a:rPr>
                <a:t>A</a:t>
              </a:r>
              <a:r>
                <a:rPr lang="ja-JP" altLang="en-US" sz="2800">
                  <a:latin typeface="HG創英角ﾎﾟｯﾌﾟ体" pitchFamily="49" charset="-128"/>
                </a:rPr>
                <a:t>国</a:t>
              </a:r>
              <a:endParaRPr lang="en-US" altLang="ja-JP" sz="2800">
                <a:latin typeface="HG創英角ﾎﾟｯﾌﾟ体" pitchFamily="49" charset="-128"/>
              </a:endParaRPr>
            </a:p>
            <a:p>
              <a:r>
                <a:rPr lang="ja-JP" altLang="en-US" sz="2800">
                  <a:latin typeface="HG創英角ﾎﾟｯﾌﾟ体" pitchFamily="49" charset="-128"/>
                </a:rPr>
                <a:t>会計基準</a:t>
              </a:r>
            </a:p>
          </p:txBody>
        </p:sp>
        <p:sp>
          <p:nvSpPr>
            <p:cNvPr id="9234" name="テキスト ボックス 8"/>
            <p:cNvSpPr txBox="1">
              <a:spLocks noChangeArrowheads="1"/>
            </p:cNvSpPr>
            <p:nvPr/>
          </p:nvSpPr>
          <p:spPr bwMode="auto">
            <a:xfrm>
              <a:off x="4714880" y="3857628"/>
              <a:ext cx="1643086" cy="953824"/>
            </a:xfrm>
            <a:prstGeom prst="rect">
              <a:avLst/>
            </a:prstGeom>
            <a:noFill/>
            <a:ln w="9525">
              <a:noFill/>
              <a:miter lim="800000"/>
              <a:headEnd/>
              <a:tailEnd/>
            </a:ln>
          </p:spPr>
          <p:txBody>
            <a:bodyPr>
              <a:spAutoFit/>
            </a:bodyPr>
            <a:lstStyle/>
            <a:p>
              <a:r>
                <a:rPr lang="en-US" altLang="ja-JP" sz="2800">
                  <a:latin typeface="HG創英角ﾎﾟｯﾌﾟ体" pitchFamily="49" charset="-128"/>
                </a:rPr>
                <a:t>B</a:t>
              </a:r>
              <a:r>
                <a:rPr lang="ja-JP" altLang="en-US" sz="2800">
                  <a:latin typeface="HG創英角ﾎﾟｯﾌﾟ体" pitchFamily="49" charset="-128"/>
                </a:rPr>
                <a:t>国</a:t>
              </a:r>
              <a:endParaRPr lang="en-US" altLang="ja-JP" sz="2800">
                <a:latin typeface="HG創英角ﾎﾟｯﾌﾟ体" pitchFamily="49" charset="-128"/>
              </a:endParaRPr>
            </a:p>
            <a:p>
              <a:r>
                <a:rPr lang="ja-JP" altLang="en-US" sz="2800">
                  <a:latin typeface="HG創英角ﾎﾟｯﾌﾟ体" pitchFamily="49" charset="-128"/>
                </a:rPr>
                <a:t>会計基準</a:t>
              </a:r>
            </a:p>
          </p:txBody>
        </p:sp>
        <p:pic>
          <p:nvPicPr>
            <p:cNvPr id="9235" name="Picture 2" descr="C:\Users\07bc139k\AppData\Local\Microsoft\Internet Explorer\Temporary Internet Files\Content.IE5\CVRC9CSH\MCj04260580000[1].wmf"/>
            <p:cNvPicPr>
              <a:picLocks noChangeAspect="1" noChangeArrowheads="1"/>
            </p:cNvPicPr>
            <p:nvPr/>
          </p:nvPicPr>
          <p:blipFill>
            <a:blip r:embed="rId5" cstate="print"/>
            <a:srcRect/>
            <a:stretch>
              <a:fillRect/>
            </a:stretch>
          </p:blipFill>
          <p:spPr bwMode="auto">
            <a:xfrm rot="6427419">
              <a:off x="4757037" y="2393808"/>
              <a:ext cx="1453060" cy="1460023"/>
            </a:xfrm>
            <a:prstGeom prst="rect">
              <a:avLst/>
            </a:prstGeom>
            <a:noFill/>
            <a:ln w="9525">
              <a:noFill/>
              <a:miter lim="800000"/>
              <a:headEnd/>
              <a:tailEnd/>
            </a:ln>
          </p:spPr>
        </p:pic>
      </p:grpSp>
      <p:sp>
        <p:nvSpPr>
          <p:cNvPr id="21" name="不等号 20"/>
          <p:cNvSpPr/>
          <p:nvPr/>
        </p:nvSpPr>
        <p:spPr>
          <a:xfrm>
            <a:off x="3786188" y="3143250"/>
            <a:ext cx="1428750" cy="1000125"/>
          </a:xfrm>
          <a:prstGeom prst="mathNotEqual">
            <a:avLst/>
          </a:prstGeom>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ja-JP" altLang="en-US" dirty="0">
              <a:solidFill>
                <a:schemeClr val="tx1"/>
              </a:solidFill>
            </a:endParaRPr>
          </a:p>
        </p:txBody>
      </p:sp>
      <p:grpSp>
        <p:nvGrpSpPr>
          <p:cNvPr id="4" name="グループ化 14"/>
          <p:cNvGrpSpPr/>
          <p:nvPr/>
        </p:nvGrpSpPr>
        <p:grpSpPr>
          <a:xfrm>
            <a:off x="1000100" y="0"/>
            <a:ext cx="4143404" cy="2428892"/>
            <a:chOff x="714348" y="-142876"/>
            <a:chExt cx="4143404" cy="2428892"/>
          </a:xfrm>
          <a:solidFill>
            <a:srgbClr val="0070C0"/>
          </a:solidFill>
        </p:grpSpPr>
        <p:sp>
          <p:nvSpPr>
            <p:cNvPr id="26" name="雲形吹き出し 25"/>
            <p:cNvSpPr/>
            <p:nvPr/>
          </p:nvSpPr>
          <p:spPr>
            <a:xfrm>
              <a:off x="714348" y="-142876"/>
              <a:ext cx="4143404" cy="2428892"/>
            </a:xfrm>
            <a:prstGeom prst="cloudCallout">
              <a:avLst>
                <a:gd name="adj1" fmla="val 28521"/>
                <a:gd name="adj2" fmla="val 66191"/>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 name="テキスト ボックス 26"/>
            <p:cNvSpPr txBox="1"/>
            <p:nvPr/>
          </p:nvSpPr>
          <p:spPr>
            <a:xfrm>
              <a:off x="1071538" y="857232"/>
              <a:ext cx="3568984" cy="584775"/>
            </a:xfrm>
            <a:prstGeom prst="rect">
              <a:avLst/>
            </a:prstGeom>
            <a:grp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G創英角ﾎﾟｯﾌﾟ体" pitchFamily="49" charset="-128"/>
                </a:rPr>
                <a:t>比較できない！！</a:t>
              </a:r>
            </a:p>
          </p:txBody>
        </p:sp>
      </p:grpSp>
      <p:pic>
        <p:nvPicPr>
          <p:cNvPr id="2" name="Picture 2" descr="C:\Users\07bc139k\AppData\Local\Microsoft\Internet Explorer\Temporary Internet Files\Content.IE5\CVRC9CSH\MCj04371150000[1].wmf"/>
          <p:cNvPicPr>
            <a:picLocks noChangeAspect="1" noChangeArrowheads="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
        <p:nvSpPr>
          <p:cNvPr id="20" name="テキスト ボックス 19"/>
          <p:cNvSpPr txBox="1"/>
          <p:nvPr/>
        </p:nvSpPr>
        <p:spPr>
          <a:xfrm>
            <a:off x="357158" y="142852"/>
            <a:ext cx="8429684" cy="584775"/>
          </a:xfrm>
          <a:prstGeom prst="rect">
            <a:avLst/>
          </a:prstGeom>
          <a:noFill/>
        </p:spPr>
        <p:txBody>
          <a:bodyPr>
            <a:spAutoFit/>
          </a:bodyPr>
          <a:lstStyle/>
          <a:p>
            <a:pPr algn="ctr">
              <a:defRPr/>
            </a:pPr>
            <a:r>
              <a:rPr lang="ja-JP" alt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rPr>
              <a:t>同じものさし＝他国と比較可能な基準！！</a:t>
            </a:r>
          </a:p>
        </p:txBody>
      </p:sp>
      <p:grpSp>
        <p:nvGrpSpPr>
          <p:cNvPr id="6" name="グループ化 35"/>
          <p:cNvGrpSpPr>
            <a:grpSpLocks/>
          </p:cNvGrpSpPr>
          <p:nvPr/>
        </p:nvGrpSpPr>
        <p:grpSpPr bwMode="auto">
          <a:xfrm rot="-666148">
            <a:off x="707104" y="930786"/>
            <a:ext cx="7858301" cy="5715000"/>
            <a:chOff x="648770" y="3125166"/>
            <a:chExt cx="7929618" cy="6001509"/>
          </a:xfrm>
        </p:grpSpPr>
        <p:sp>
          <p:nvSpPr>
            <p:cNvPr id="24" name="爆発 1 23"/>
            <p:cNvSpPr/>
            <p:nvPr/>
          </p:nvSpPr>
          <p:spPr>
            <a:xfrm rot="21011352">
              <a:off x="648770" y="3125166"/>
              <a:ext cx="7929618" cy="6001509"/>
            </a:xfrm>
            <a:prstGeom prst="irregularSeal1">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a:p>
          </p:txBody>
        </p:sp>
        <p:sp>
          <p:nvSpPr>
            <p:cNvPr id="25" name="コンテンツ プレースホルダ 2"/>
            <p:cNvSpPr txBox="1">
              <a:spLocks/>
            </p:cNvSpPr>
            <p:nvPr/>
          </p:nvSpPr>
          <p:spPr>
            <a:xfrm rot="20997603">
              <a:off x="2917482" y="5007091"/>
              <a:ext cx="3951552" cy="1603760"/>
            </a:xfrm>
            <a:prstGeom prst="rect">
              <a:avLst/>
            </a:prstGeom>
            <a:ln>
              <a:noFill/>
            </a:ln>
          </p:spPr>
          <p:style>
            <a:lnRef idx="2">
              <a:schemeClr val="accent1"/>
            </a:lnRef>
            <a:fillRef idx="1">
              <a:schemeClr val="lt1"/>
            </a:fillRef>
            <a:effectRef idx="0">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74320" indent="-274320" fontAlgn="auto">
                <a:spcBef>
                  <a:spcPts val="600"/>
                </a:spcBef>
                <a:spcAft>
                  <a:spcPts val="0"/>
                </a:spcAft>
                <a:buClr>
                  <a:schemeClr val="accent1"/>
                </a:buClr>
                <a:buSzPct val="70000"/>
                <a:buFont typeface="Wingdings"/>
                <a:buNone/>
                <a:defRPr/>
              </a:pPr>
              <a:r>
                <a:rPr lang="ja-JP" altLang="en-US" sz="9600" b="1" u="sng" spc="50" dirty="0">
                  <a:ln w="11430"/>
                  <a:solidFill>
                    <a:srgbClr val="002060"/>
                  </a:solidFill>
                  <a:effectLst>
                    <a:outerShdw blurRad="76200" dist="50800" dir="5400000" algn="tl" rotWithShape="0">
                      <a:srgbClr val="000000">
                        <a:alpha val="65000"/>
                      </a:srgbClr>
                    </a:outerShdw>
                  </a:effectLst>
                  <a:latin typeface="HG創英角ﾎﾟｯﾌﾟ体" pitchFamily="49" charset="-128"/>
                </a:rPr>
                <a:t>ＩＦＲＳ</a:t>
              </a:r>
            </a:p>
          </p:txBody>
        </p:sp>
      </p:grpSp>
    </p:spTree>
    <p:custDataLst>
      <p:tags r:id="rId1"/>
    </p:custDataLst>
  </p:cSld>
  <p:clrMapOvr>
    <a:masterClrMapping/>
  </p:clrMapOvr>
  <p:transition advTm="96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70" decel="100000"/>
                                        <p:tgtEl>
                                          <p:spTgt spid="21"/>
                                        </p:tgtEl>
                                      </p:cBhvr>
                                    </p:animEffect>
                                    <p:animScale>
                                      <p:cBhvr>
                                        <p:cTn id="13" dur="770" decel="100000"/>
                                        <p:tgtEl>
                                          <p:spTgt spid="21"/>
                                        </p:tgtEl>
                                      </p:cBhvr>
                                      <p:from x="10000" y="10000"/>
                                      <p:to x="200000" y="450000"/>
                                    </p:animScale>
                                    <p:animScale>
                                      <p:cBhvr>
                                        <p:cTn id="14" dur="1230" accel="100000" fill="hold">
                                          <p:stCondLst>
                                            <p:cond delay="770"/>
                                          </p:stCondLst>
                                        </p:cTn>
                                        <p:tgtEl>
                                          <p:spTgt spid="21"/>
                                        </p:tgtEl>
                                      </p:cBhvr>
                                      <p:from x="200000" y="450000"/>
                                      <p:to x="100000" y="100000"/>
                                    </p:animScale>
                                    <p:set>
                                      <p:cBhvr>
                                        <p:cTn id="15" dur="770" fill="hold"/>
                                        <p:tgtEl>
                                          <p:spTgt spid="21"/>
                                        </p:tgtEl>
                                        <p:attrNameLst>
                                          <p:attrName>ppt_x</p:attrName>
                                        </p:attrNameLst>
                                      </p:cBhvr>
                                      <p:to>
                                        <p:strVal val="(0.5)"/>
                                      </p:to>
                                    </p:set>
                                    <p:anim from="(0.5)" to="(#ppt_x)" calcmode="lin" valueType="num">
                                      <p:cBhvr>
                                        <p:cTn id="16" dur="1230" accel="100000" fill="hold">
                                          <p:stCondLst>
                                            <p:cond delay="770"/>
                                          </p:stCondLst>
                                        </p:cTn>
                                        <p:tgtEl>
                                          <p:spTgt spid="21"/>
                                        </p:tgtEl>
                                        <p:attrNameLst>
                                          <p:attrName>ppt_x</p:attrName>
                                        </p:attrNameLst>
                                      </p:cBhvr>
                                    </p:anim>
                                    <p:set>
                                      <p:cBhvr>
                                        <p:cTn id="17" dur="770" fill="hold"/>
                                        <p:tgtEl>
                                          <p:spTgt spid="21"/>
                                        </p:tgtEl>
                                        <p:attrNameLst>
                                          <p:attrName>ppt_y</p:attrName>
                                        </p:attrNameLst>
                                      </p:cBhvr>
                                      <p:to>
                                        <p:strVal val="(#ppt_y+0.4)"/>
                                      </p:to>
                                    </p:set>
                                    <p:anim from="(#ppt_y+0.4)" to="(#ppt_y)" calcmode="lin" valueType="num">
                                      <p:cBhvr>
                                        <p:cTn id="18" dur="1230" accel="100000" fill="hold">
                                          <p:stCondLst>
                                            <p:cond delay="770"/>
                                          </p:stCondLst>
                                        </p:cTn>
                                        <p:tgtEl>
                                          <p:spTgt spid="21"/>
                                        </p:tgtEl>
                                        <p:attrNameLst>
                                          <p:attrName>ppt_y</p:attrName>
                                        </p:attrNameLst>
                                      </p:cBhvr>
                                    </p:anim>
                                  </p:childTnLst>
                                </p:cTn>
                              </p:par>
                            </p:childTnLst>
                          </p:cTn>
                        </p:par>
                        <p:par>
                          <p:cTn id="19" fill="hold">
                            <p:stCondLst>
                              <p:cond delay="2000"/>
                            </p:stCondLst>
                            <p:childTnLst>
                              <p:par>
                                <p:cTn id="20" presetID="47"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ppt_x</p:attrName>
                                        </p:attrNameLst>
                                      </p:cBhvr>
                                      <p:tavLst>
                                        <p:tav tm="0">
                                          <p:val>
                                            <p:strVal val="#ppt_x-.2"/>
                                          </p:val>
                                        </p:tav>
                                        <p:tav tm="100000">
                                          <p:val>
                                            <p:strVal val="#ppt_x"/>
                                          </p:val>
                                        </p:tav>
                                      </p:tavLst>
                                    </p:anim>
                                    <p:anim calcmode="lin" valueType="num">
                                      <p:cBhvr>
                                        <p:cTn id="3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ppt_w+.3"/>
                                          </p:val>
                                        </p:tav>
                                        <p:tav tm="100000">
                                          <p:val>
                                            <p:strVal val="#ppt_w"/>
                                          </p:val>
                                        </p:tav>
                                      </p:tavLst>
                                    </p:anim>
                                    <p:anim calcmode="lin" valueType="num">
                                      <p:cBhvr>
                                        <p:cTn id="37" dur="1000" fill="hold"/>
                                        <p:tgtEl>
                                          <p:spTgt spid="2"/>
                                        </p:tgtEl>
                                        <p:attrNameLst>
                                          <p:attrName>ppt_h</p:attrName>
                                        </p:attrNameLst>
                                      </p:cBhvr>
                                      <p:tavLst>
                                        <p:tav tm="0">
                                          <p:val>
                                            <p:strVal val="#ppt_h"/>
                                          </p:val>
                                        </p:tav>
                                        <p:tav tm="100000">
                                          <p:val>
                                            <p:strVal val="#ppt_h"/>
                                          </p:val>
                                        </p:tav>
                                      </p:tavLst>
                                    </p:anim>
                                    <p:animEffect transition="in" filter="fade">
                                      <p:cBhvr>
                                        <p:cTn id="38" dur="1000"/>
                                        <p:tgtEl>
                                          <p:spTgt spid="2"/>
                                        </p:tgtEl>
                                      </p:cBhvr>
                                    </p:animEffect>
                                  </p:childTnLst>
                                </p:cTn>
                              </p:par>
                            </p:childTnLst>
                          </p:cTn>
                        </p:par>
                        <p:par>
                          <p:cTn id="39" fill="hold">
                            <p:stCondLst>
                              <p:cond delay="1000"/>
                            </p:stCondLst>
                            <p:childTnLst>
                              <p:par>
                                <p:cTn id="40" presetID="5" presetClass="entr" presetSubtype="10" fill="hold" nodeType="afterEffect">
                                  <p:stCondLst>
                                    <p:cond delay="0"/>
                                  </p:stCondLst>
                                  <p:iterate type="lt">
                                    <p:tmPct val="0"/>
                                  </p:iterate>
                                  <p:childTnLst>
                                    <p:set>
                                      <p:cBhvr>
                                        <p:cTn id="41" dur="1" fill="hold">
                                          <p:stCondLst>
                                            <p:cond delay="0"/>
                                          </p:stCondLst>
                                        </p:cTn>
                                        <p:tgtEl>
                                          <p:spTgt spid="20"/>
                                        </p:tgtEl>
                                        <p:attrNameLst>
                                          <p:attrName>style.visibility</p:attrName>
                                        </p:attrNameLst>
                                      </p:cBhvr>
                                      <p:to>
                                        <p:strVal val="visible"/>
                                      </p:to>
                                    </p:set>
                                    <p:animEffect transition="in" filter="checkerboard(across)">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770" decel="100000"/>
                                        <p:tgtEl>
                                          <p:spTgt spid="6"/>
                                        </p:tgtEl>
                                      </p:cBhvr>
                                    </p:animEffect>
                                    <p:animScale>
                                      <p:cBhvr>
                                        <p:cTn id="48" dur="770" decel="100000"/>
                                        <p:tgtEl>
                                          <p:spTgt spid="6"/>
                                        </p:tgtEl>
                                      </p:cBhvr>
                                      <p:from x="10000" y="10000"/>
                                      <p:to x="200000" y="450000"/>
                                    </p:animScale>
                                    <p:animScale>
                                      <p:cBhvr>
                                        <p:cTn id="49" dur="1230" accel="100000" fill="hold">
                                          <p:stCondLst>
                                            <p:cond delay="770"/>
                                          </p:stCondLst>
                                        </p:cTn>
                                        <p:tgtEl>
                                          <p:spTgt spid="6"/>
                                        </p:tgtEl>
                                      </p:cBhvr>
                                      <p:from x="200000" y="450000"/>
                                      <p:to x="100000" y="100000"/>
                                    </p:animScale>
                                    <p:set>
                                      <p:cBhvr>
                                        <p:cTn id="50" dur="770" fill="hold"/>
                                        <p:tgtEl>
                                          <p:spTgt spid="6"/>
                                        </p:tgtEl>
                                        <p:attrNameLst>
                                          <p:attrName>ppt_x</p:attrName>
                                        </p:attrNameLst>
                                      </p:cBhvr>
                                      <p:to>
                                        <p:strVal val="(0.5)"/>
                                      </p:to>
                                    </p:set>
                                    <p:anim from="(0.5)" to="(#ppt_x)" calcmode="lin" valueType="num">
                                      <p:cBhvr>
                                        <p:cTn id="51" dur="1230" accel="100000" fill="hold">
                                          <p:stCondLst>
                                            <p:cond delay="770"/>
                                          </p:stCondLst>
                                        </p:cTn>
                                        <p:tgtEl>
                                          <p:spTgt spid="6"/>
                                        </p:tgtEl>
                                        <p:attrNameLst>
                                          <p:attrName>ppt_x</p:attrName>
                                        </p:attrNameLst>
                                      </p:cBhvr>
                                    </p:anim>
                                    <p:set>
                                      <p:cBhvr>
                                        <p:cTn id="52" dur="770" fill="hold"/>
                                        <p:tgtEl>
                                          <p:spTgt spid="6"/>
                                        </p:tgtEl>
                                        <p:attrNameLst>
                                          <p:attrName>ppt_y</p:attrName>
                                        </p:attrNameLst>
                                      </p:cBhvr>
                                      <p:to>
                                        <p:strVal val="(#ppt_y+0.4)"/>
                                      </p:to>
                                    </p:set>
                                    <p:anim from="(#ppt_y+0.4)" to="(#ppt_y)" calcmode="lin" valueType="num">
                                      <p:cBhvr>
                                        <p:cTn id="5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179388" y="188913"/>
            <a:ext cx="7323137" cy="519112"/>
          </a:xfrm>
          <a:prstGeom prst="rect">
            <a:avLst/>
          </a:prstGeom>
          <a:noFill/>
          <a:ln w="9525">
            <a:noFill/>
            <a:miter lim="800000"/>
            <a:headEnd/>
            <a:tailEnd/>
          </a:ln>
        </p:spPr>
        <p:txBody>
          <a:bodyPr>
            <a:spAutoFit/>
          </a:bodyPr>
          <a:lstStyle/>
          <a:p>
            <a:pPr>
              <a:spcBef>
                <a:spcPct val="50000"/>
              </a:spcBef>
            </a:pPr>
            <a:r>
              <a:rPr lang="ja-JP" altLang="en-US" sz="2800" b="1">
                <a:solidFill>
                  <a:srgbClr val="0000FF"/>
                </a:solidFill>
                <a:ea typeface="HG創英角ﾎﾟｯﾌﾟ体" pitchFamily="49" charset="-128"/>
              </a:rPr>
              <a:t>☆会計上のシナリオと税務上の問題点</a:t>
            </a:r>
          </a:p>
        </p:txBody>
      </p:sp>
      <p:graphicFrame>
        <p:nvGraphicFramePr>
          <p:cNvPr id="24635" name="Group 59"/>
          <p:cNvGraphicFramePr>
            <a:graphicFrameLocks noGrp="1"/>
          </p:cNvGraphicFramePr>
          <p:nvPr>
            <p:ph idx="4294967295"/>
          </p:nvPr>
        </p:nvGraphicFramePr>
        <p:xfrm>
          <a:off x="428625" y="928688"/>
          <a:ext cx="3681412" cy="2214564"/>
        </p:xfrm>
        <a:graphic>
          <a:graphicData uri="http://schemas.openxmlformats.org/drawingml/2006/table">
            <a:tbl>
              <a:tblPr/>
              <a:tblGrid>
                <a:gridCol w="1227137"/>
                <a:gridCol w="1227138"/>
                <a:gridCol w="1227137"/>
              </a:tblGrid>
              <a:tr h="7381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上場</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Arial" charset="0"/>
                          <a:ea typeface="HG創英角ﾎﾟｯﾌﾟ体" pitchFamily="49" charset="-128"/>
                        </a:rPr>
                        <a:t>非上場</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Arial" charset="0"/>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7381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連結</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財務諸表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IFRSor</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endParaRPr kumimoji="1" lang="en-US" altLang="ja-JP"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7381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個別</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財務諸表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endParaRPr kumimoji="1" lang="en-US" altLang="ja-JP"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r>
            </a:tbl>
          </a:graphicData>
        </a:graphic>
      </p:graphicFrame>
      <p:graphicFrame>
        <p:nvGraphicFramePr>
          <p:cNvPr id="24702" name="Group 126"/>
          <p:cNvGraphicFramePr>
            <a:graphicFrameLocks noGrp="1"/>
          </p:cNvGraphicFramePr>
          <p:nvPr/>
        </p:nvGraphicFramePr>
        <p:xfrm>
          <a:off x="4716463" y="908050"/>
          <a:ext cx="3681412" cy="2214564"/>
        </p:xfrm>
        <a:graphic>
          <a:graphicData uri="http://schemas.openxmlformats.org/drawingml/2006/table">
            <a:tbl>
              <a:tblPr/>
              <a:tblGrid>
                <a:gridCol w="1227137"/>
                <a:gridCol w="1227138"/>
                <a:gridCol w="1227137"/>
              </a:tblGrid>
              <a:tr h="7381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上場</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非上場</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7381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連結</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財務諸表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ja-JP" sz="2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IFRS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7381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個別</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財務諸表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24703" name="Text Box 127"/>
          <p:cNvSpPr txBox="1">
            <a:spLocks noChangeArrowheads="1"/>
          </p:cNvSpPr>
          <p:nvPr/>
        </p:nvSpPr>
        <p:spPr bwMode="auto">
          <a:xfrm>
            <a:off x="1042988" y="549275"/>
            <a:ext cx="2808287" cy="366713"/>
          </a:xfrm>
          <a:prstGeom prst="rect">
            <a:avLst/>
          </a:prstGeom>
          <a:noFill/>
          <a:ln w="9525">
            <a:noFill/>
            <a:miter lim="800000"/>
            <a:headEnd/>
            <a:tailEnd/>
          </a:ln>
        </p:spPr>
        <p:txBody>
          <a:bodyPr>
            <a:spAutoFit/>
          </a:bodyPr>
          <a:lstStyle/>
          <a:p>
            <a:pPr algn="ctr">
              <a:spcBef>
                <a:spcPct val="50000"/>
              </a:spcBef>
            </a:pPr>
            <a:r>
              <a:rPr lang="ja-JP" altLang="en-US">
                <a:latin typeface="Impact" pitchFamily="34" charset="0"/>
                <a:ea typeface="HG創英角ﾎﾟｯﾌﾟ体" pitchFamily="49" charset="-128"/>
              </a:rPr>
              <a:t>＜金融庁モデル＞</a:t>
            </a:r>
          </a:p>
        </p:txBody>
      </p:sp>
      <p:sp>
        <p:nvSpPr>
          <p:cNvPr id="24704" name="Text Box 128"/>
          <p:cNvSpPr txBox="1">
            <a:spLocks noChangeArrowheads="1"/>
          </p:cNvSpPr>
          <p:nvPr/>
        </p:nvSpPr>
        <p:spPr bwMode="auto">
          <a:xfrm>
            <a:off x="971550" y="3141663"/>
            <a:ext cx="2736850" cy="366712"/>
          </a:xfrm>
          <a:prstGeom prst="rect">
            <a:avLst/>
          </a:prstGeom>
          <a:noFill/>
          <a:ln w="9525">
            <a:noFill/>
            <a:miter lim="800000"/>
            <a:headEnd/>
            <a:tailEnd/>
          </a:ln>
        </p:spPr>
        <p:txBody>
          <a:bodyPr>
            <a:spAutoFit/>
          </a:bodyPr>
          <a:lstStyle/>
          <a:p>
            <a:pPr algn="ctr">
              <a:spcBef>
                <a:spcPct val="50000"/>
              </a:spcBef>
            </a:pPr>
            <a:r>
              <a:rPr lang="ja-JP" altLang="en-US">
                <a:latin typeface="Impact" pitchFamily="34" charset="0"/>
                <a:ea typeface="HG創英角ﾎﾟｯﾌﾟ体" pitchFamily="49" charset="-128"/>
              </a:rPr>
              <a:t>連結先行型</a:t>
            </a:r>
          </a:p>
        </p:txBody>
      </p:sp>
      <p:sp>
        <p:nvSpPr>
          <p:cNvPr id="24705" name="Text Box 129"/>
          <p:cNvSpPr txBox="1">
            <a:spLocks noChangeArrowheads="1"/>
          </p:cNvSpPr>
          <p:nvPr/>
        </p:nvSpPr>
        <p:spPr bwMode="auto">
          <a:xfrm>
            <a:off x="5219700" y="549275"/>
            <a:ext cx="2736850" cy="366713"/>
          </a:xfrm>
          <a:prstGeom prst="rect">
            <a:avLst/>
          </a:prstGeom>
          <a:noFill/>
          <a:ln w="9525">
            <a:noFill/>
            <a:miter lim="800000"/>
            <a:headEnd/>
            <a:tailEnd/>
          </a:ln>
        </p:spPr>
        <p:txBody>
          <a:bodyPr>
            <a:spAutoFit/>
          </a:bodyPr>
          <a:lstStyle/>
          <a:p>
            <a:pPr>
              <a:spcBef>
                <a:spcPct val="50000"/>
              </a:spcBef>
            </a:pPr>
            <a:r>
              <a:rPr lang="ja-JP" altLang="en-US">
                <a:latin typeface="Impact" pitchFamily="34" charset="0"/>
                <a:ea typeface="HG創英角ﾎﾟｯﾌﾟ体" pitchFamily="49" charset="-128"/>
              </a:rPr>
              <a:t>＜可能性のあるモデル＞</a:t>
            </a:r>
          </a:p>
        </p:txBody>
      </p:sp>
      <p:sp>
        <p:nvSpPr>
          <p:cNvPr id="24706" name="Text Box 130"/>
          <p:cNvSpPr txBox="1">
            <a:spLocks noChangeArrowheads="1"/>
          </p:cNvSpPr>
          <p:nvPr/>
        </p:nvSpPr>
        <p:spPr bwMode="auto">
          <a:xfrm>
            <a:off x="5508625" y="3141663"/>
            <a:ext cx="2232025" cy="366712"/>
          </a:xfrm>
          <a:prstGeom prst="rect">
            <a:avLst/>
          </a:prstGeom>
          <a:noFill/>
          <a:ln w="9525">
            <a:noFill/>
            <a:miter lim="800000"/>
            <a:headEnd/>
            <a:tailEnd/>
          </a:ln>
        </p:spPr>
        <p:txBody>
          <a:bodyPr>
            <a:spAutoFit/>
          </a:bodyPr>
          <a:lstStyle/>
          <a:p>
            <a:pPr algn="ctr">
              <a:spcBef>
                <a:spcPct val="50000"/>
              </a:spcBef>
            </a:pPr>
            <a:r>
              <a:rPr lang="ja-JP" altLang="en-US">
                <a:latin typeface="Impact" pitchFamily="34" charset="0"/>
                <a:ea typeface="HG創英角ﾎﾟｯﾌﾟ体" pitchFamily="49" charset="-128"/>
              </a:rPr>
              <a:t>連単分離型</a:t>
            </a:r>
          </a:p>
        </p:txBody>
      </p:sp>
      <p:sp>
        <p:nvSpPr>
          <p:cNvPr id="24713" name="Rectangle 137"/>
          <p:cNvSpPr>
            <a:spLocks noChangeArrowheads="1"/>
          </p:cNvSpPr>
          <p:nvPr/>
        </p:nvSpPr>
        <p:spPr bwMode="auto">
          <a:xfrm>
            <a:off x="4716463" y="908050"/>
            <a:ext cx="3889375" cy="2232025"/>
          </a:xfrm>
          <a:prstGeom prst="rect">
            <a:avLst/>
          </a:prstGeom>
          <a:solidFill>
            <a:schemeClr val="accent1"/>
          </a:solidFill>
          <a:ln w="38100" cmpd="dbl">
            <a:solidFill>
              <a:schemeClr val="tx1"/>
            </a:solidFill>
            <a:miter lim="800000"/>
            <a:headEnd/>
            <a:tailEnd/>
          </a:ln>
        </p:spPr>
        <p:txBody>
          <a:bodyPr wrap="none" anchor="ctr"/>
          <a:lstStyle/>
          <a:p>
            <a:pPr algn="ctr"/>
            <a:r>
              <a:rPr lang="ja-JP" altLang="en-US" sz="2800">
                <a:solidFill>
                  <a:srgbClr val="0000FF"/>
                </a:solidFill>
                <a:latin typeface="Impact" pitchFamily="34" charset="0"/>
                <a:ea typeface="HG創英角ﾎﾟｯﾌﾟ体" pitchFamily="49" charset="-128"/>
              </a:rPr>
              <a:t>問題点その２</a:t>
            </a:r>
          </a:p>
          <a:p>
            <a:pPr algn="ctr"/>
            <a:endParaRPr lang="ja-JP" altLang="en-US" sz="2800">
              <a:solidFill>
                <a:srgbClr val="0000FF"/>
              </a:solidFill>
              <a:latin typeface="Impact" pitchFamily="34" charset="0"/>
              <a:ea typeface="HG創英角ﾎﾟｯﾌﾟ体" pitchFamily="49" charset="-128"/>
            </a:endParaRPr>
          </a:p>
          <a:p>
            <a:pPr algn="ctr"/>
            <a:r>
              <a:rPr lang="ja-JP" altLang="en-US" sz="2800">
                <a:solidFill>
                  <a:srgbClr val="0000FF"/>
                </a:solidFill>
                <a:latin typeface="Impact" pitchFamily="34" charset="0"/>
                <a:ea typeface="HG創英角ﾎﾟｯﾌﾟ体" pitchFamily="49" charset="-128"/>
              </a:rPr>
              <a:t>非上場の個別における</a:t>
            </a:r>
          </a:p>
          <a:p>
            <a:pPr algn="ctr"/>
            <a:r>
              <a:rPr lang="ja-JP" altLang="en-US" sz="2800">
                <a:solidFill>
                  <a:srgbClr val="0000FF"/>
                </a:solidFill>
                <a:latin typeface="Impact" pitchFamily="34" charset="0"/>
                <a:ea typeface="HG創英角ﾎﾟｯﾌﾟ体" pitchFamily="49" charset="-128"/>
              </a:rPr>
              <a:t>基準への対応</a:t>
            </a:r>
          </a:p>
        </p:txBody>
      </p:sp>
      <p:sp>
        <p:nvSpPr>
          <p:cNvPr id="4155" name="Rectangle 59"/>
          <p:cNvSpPr>
            <a:spLocks noChangeArrowheads="1"/>
          </p:cNvSpPr>
          <p:nvPr/>
        </p:nvSpPr>
        <p:spPr bwMode="auto">
          <a:xfrm>
            <a:off x="2916238" y="2420938"/>
            <a:ext cx="1227137" cy="722312"/>
          </a:xfrm>
          <a:prstGeom prst="rect">
            <a:avLst/>
          </a:prstGeom>
          <a:noFill/>
          <a:ln w="76200" cmpd="dbl">
            <a:solidFill>
              <a:srgbClr val="FF0000"/>
            </a:solidFill>
            <a:miter lim="800000"/>
            <a:headEnd/>
            <a:tailEnd/>
          </a:ln>
        </p:spPr>
        <p:txBody>
          <a:bodyPr wrap="none" anchor="ctr"/>
          <a:lstStyle/>
          <a:p>
            <a:endParaRPr lang="ja-JP" altLang="en-US"/>
          </a:p>
        </p:txBody>
      </p:sp>
      <p:sp>
        <p:nvSpPr>
          <p:cNvPr id="24714" name="Rectangle 138"/>
          <p:cNvSpPr>
            <a:spLocks noChangeArrowheads="1"/>
          </p:cNvSpPr>
          <p:nvPr/>
        </p:nvSpPr>
        <p:spPr bwMode="auto">
          <a:xfrm>
            <a:off x="395288" y="3789363"/>
            <a:ext cx="3889375" cy="2232025"/>
          </a:xfrm>
          <a:prstGeom prst="rect">
            <a:avLst/>
          </a:prstGeom>
          <a:solidFill>
            <a:schemeClr val="accent1"/>
          </a:solidFill>
          <a:ln w="38100" cmpd="dbl">
            <a:solidFill>
              <a:schemeClr val="tx1"/>
            </a:solidFill>
            <a:miter lim="800000"/>
            <a:headEnd/>
            <a:tailEnd/>
          </a:ln>
        </p:spPr>
        <p:txBody>
          <a:bodyPr wrap="none" anchor="ctr"/>
          <a:lstStyle/>
          <a:p>
            <a:pPr algn="ctr"/>
            <a:r>
              <a:rPr lang="ja-JP" altLang="en-US" sz="2800">
                <a:solidFill>
                  <a:srgbClr val="0000FF"/>
                </a:solidFill>
                <a:latin typeface="Impact" pitchFamily="34" charset="0"/>
                <a:ea typeface="HG創英角ﾎﾟｯﾌﾟ体" pitchFamily="49" charset="-128"/>
              </a:rPr>
              <a:t>問題点その１</a:t>
            </a:r>
          </a:p>
          <a:p>
            <a:pPr algn="ctr"/>
            <a:endParaRPr lang="ja-JP" altLang="en-US" sz="2800">
              <a:solidFill>
                <a:srgbClr val="0000FF"/>
              </a:solidFill>
              <a:latin typeface="Impact" pitchFamily="34" charset="0"/>
              <a:ea typeface="HG創英角ﾎﾟｯﾌﾟ体" pitchFamily="49" charset="-128"/>
            </a:endParaRPr>
          </a:p>
          <a:p>
            <a:pPr algn="ctr"/>
            <a:r>
              <a:rPr lang="ja-JP" altLang="en-US" sz="2800">
                <a:solidFill>
                  <a:srgbClr val="0000FF"/>
                </a:solidFill>
                <a:latin typeface="Impact" pitchFamily="34" charset="0"/>
                <a:ea typeface="HG創英角ﾎﾟｯﾌﾟ体" pitchFamily="49" charset="-128"/>
              </a:rPr>
              <a:t>上場の個別における</a:t>
            </a:r>
          </a:p>
          <a:p>
            <a:pPr algn="ctr"/>
            <a:r>
              <a:rPr lang="ja-JP" altLang="en-US" sz="2800">
                <a:solidFill>
                  <a:srgbClr val="0000FF"/>
                </a:solidFill>
                <a:latin typeface="Impact" pitchFamily="34" charset="0"/>
                <a:ea typeface="HG創英角ﾎﾟｯﾌﾟ体" pitchFamily="49" charset="-128"/>
              </a:rPr>
              <a:t>基準への対応</a:t>
            </a:r>
          </a:p>
        </p:txBody>
      </p:sp>
      <p:sp>
        <p:nvSpPr>
          <p:cNvPr id="4179" name="Rectangle 83"/>
          <p:cNvSpPr>
            <a:spLocks noChangeArrowheads="1"/>
          </p:cNvSpPr>
          <p:nvPr/>
        </p:nvSpPr>
        <p:spPr bwMode="auto">
          <a:xfrm>
            <a:off x="1643063" y="2428875"/>
            <a:ext cx="1223962" cy="719138"/>
          </a:xfrm>
          <a:prstGeom prst="rect">
            <a:avLst/>
          </a:prstGeom>
          <a:noFill/>
          <a:ln w="76200" cmpd="dbl">
            <a:solidFill>
              <a:srgbClr val="FF0000"/>
            </a:solidFill>
            <a:miter lim="800000"/>
            <a:headEnd/>
            <a:tailEnd/>
          </a:ln>
        </p:spPr>
        <p:txBody>
          <a:bodyPr wrap="none" anchor="ctr"/>
          <a:lstStyle/>
          <a:p>
            <a:endParaRPr lang="ja-JP" altLang="en-US"/>
          </a:p>
        </p:txBody>
      </p:sp>
      <p:sp>
        <p:nvSpPr>
          <p:cNvPr id="24716" name="AutoShape 140"/>
          <p:cNvSpPr>
            <a:spLocks noChangeArrowheads="1"/>
          </p:cNvSpPr>
          <p:nvPr/>
        </p:nvSpPr>
        <p:spPr bwMode="auto">
          <a:xfrm>
            <a:off x="4786313" y="4071938"/>
            <a:ext cx="3744912" cy="1727200"/>
          </a:xfrm>
          <a:prstGeom prst="wedgeRoundRectCallout">
            <a:avLst>
              <a:gd name="adj1" fmla="val -64750"/>
              <a:gd name="adj2" fmla="val 11856"/>
              <a:gd name="adj3" fmla="val 16667"/>
            </a:avLst>
          </a:prstGeom>
          <a:solidFill>
            <a:srgbClr val="FFFF99"/>
          </a:solidFill>
          <a:ln w="9525">
            <a:solidFill>
              <a:schemeClr val="tx1"/>
            </a:solidFill>
            <a:miter lim="800000"/>
            <a:headEnd/>
            <a:tailEnd/>
          </a:ln>
        </p:spPr>
        <p:txBody>
          <a:bodyPr/>
          <a:lstStyle/>
          <a:p>
            <a:pPr algn="ctr"/>
            <a:r>
              <a:rPr lang="ja-JP" altLang="en-US" sz="2400">
                <a:latin typeface="Impact" pitchFamily="34" charset="0"/>
                <a:ea typeface="HG創英角ﾎﾟｯﾌﾟ体" pitchFamily="49" charset="-128"/>
              </a:rPr>
              <a:t>具体的には</a:t>
            </a:r>
            <a:r>
              <a:rPr lang="en-US" altLang="ja-JP" sz="2400">
                <a:ea typeface="HG創英角ﾎﾟｯﾌﾟ体" pitchFamily="49" charset="-128"/>
              </a:rPr>
              <a:t>…</a:t>
            </a:r>
            <a:endParaRPr lang="en-US" altLang="ja-JP" sz="2400">
              <a:latin typeface="Impact" pitchFamily="34" charset="0"/>
              <a:ea typeface="HG創英角ﾎﾟｯﾌﾟ体" pitchFamily="49" charset="-128"/>
            </a:endParaRPr>
          </a:p>
          <a:p>
            <a:pPr algn="ctr"/>
            <a:r>
              <a:rPr lang="ja-JP" altLang="en-US" sz="2400">
                <a:solidFill>
                  <a:srgbClr val="0000FF"/>
                </a:solidFill>
                <a:latin typeface="Impact" pitchFamily="34" charset="0"/>
                <a:ea typeface="HG創英角ﾎﾟｯﾌﾟ体" pitchFamily="49" charset="-128"/>
              </a:rPr>
              <a:t>・公正処理基準</a:t>
            </a:r>
          </a:p>
          <a:p>
            <a:pPr algn="ctr"/>
            <a:r>
              <a:rPr lang="ja-JP" altLang="en-US" sz="2400">
                <a:solidFill>
                  <a:srgbClr val="0000FF"/>
                </a:solidFill>
                <a:latin typeface="Impact" pitchFamily="34" charset="0"/>
                <a:ea typeface="HG創英角ﾎﾟｯﾌﾟ体" pitchFamily="49" charset="-128"/>
              </a:rPr>
              <a:t>・損金経理要件</a:t>
            </a:r>
          </a:p>
          <a:p>
            <a:pPr algn="r"/>
            <a:r>
              <a:rPr lang="ja-JP" altLang="en-US" sz="2400">
                <a:latin typeface="Impact" pitchFamily="34" charset="0"/>
                <a:ea typeface="HG創英角ﾎﾟｯﾌﾟ体" pitchFamily="49" charset="-128"/>
              </a:rPr>
              <a:t>に問題</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4635"/>
                                        </p:tgtEl>
                                        <p:attrNameLst>
                                          <p:attrName>style.visibility</p:attrName>
                                        </p:attrNameLst>
                                      </p:cBhvr>
                                      <p:to>
                                        <p:strVal val="visible"/>
                                      </p:to>
                                    </p:set>
                                    <p:animEffect transition="in" filter="fade">
                                      <p:cBhvr>
                                        <p:cTn id="7" dur="385" decel="100000"/>
                                        <p:tgtEl>
                                          <p:spTgt spid="24635"/>
                                        </p:tgtEl>
                                      </p:cBhvr>
                                    </p:animEffect>
                                    <p:animScale>
                                      <p:cBhvr>
                                        <p:cTn id="8" dur="385" decel="100000"/>
                                        <p:tgtEl>
                                          <p:spTgt spid="24635"/>
                                        </p:tgtEl>
                                      </p:cBhvr>
                                      <p:from x="10000" y="10000"/>
                                      <p:to x="200000" y="450000"/>
                                    </p:animScale>
                                    <p:animScale>
                                      <p:cBhvr>
                                        <p:cTn id="9" dur="615" accel="100000" fill="hold">
                                          <p:stCondLst>
                                            <p:cond delay="385"/>
                                          </p:stCondLst>
                                        </p:cTn>
                                        <p:tgtEl>
                                          <p:spTgt spid="24635"/>
                                        </p:tgtEl>
                                      </p:cBhvr>
                                      <p:from x="200000" y="450000"/>
                                      <p:to x="100000" y="100000"/>
                                    </p:animScale>
                                    <p:set>
                                      <p:cBhvr>
                                        <p:cTn id="10" dur="385" fill="hold"/>
                                        <p:tgtEl>
                                          <p:spTgt spid="24635"/>
                                        </p:tgtEl>
                                        <p:attrNameLst>
                                          <p:attrName>ppt_x</p:attrName>
                                        </p:attrNameLst>
                                      </p:cBhvr>
                                      <p:to>
                                        <p:strVal val="(0.5)"/>
                                      </p:to>
                                    </p:set>
                                    <p:anim from="(0.5)" to="(#ppt_x)" calcmode="lin" valueType="num">
                                      <p:cBhvr>
                                        <p:cTn id="11" dur="615" accel="100000" fill="hold">
                                          <p:stCondLst>
                                            <p:cond delay="385"/>
                                          </p:stCondLst>
                                        </p:cTn>
                                        <p:tgtEl>
                                          <p:spTgt spid="24635"/>
                                        </p:tgtEl>
                                        <p:attrNameLst>
                                          <p:attrName>ppt_x</p:attrName>
                                        </p:attrNameLst>
                                      </p:cBhvr>
                                    </p:anim>
                                    <p:set>
                                      <p:cBhvr>
                                        <p:cTn id="12" dur="385" fill="hold"/>
                                        <p:tgtEl>
                                          <p:spTgt spid="24635"/>
                                        </p:tgtEl>
                                        <p:attrNameLst>
                                          <p:attrName>ppt_y</p:attrName>
                                        </p:attrNameLst>
                                      </p:cBhvr>
                                      <p:to>
                                        <p:strVal val="(#ppt_y+0.4)"/>
                                      </p:to>
                                    </p:set>
                                    <p:anim from="(#ppt_y+0.4)" to="(#ppt_y)" calcmode="lin" valueType="num">
                                      <p:cBhvr>
                                        <p:cTn id="13" dur="615" accel="100000" fill="hold">
                                          <p:stCondLst>
                                            <p:cond delay="385"/>
                                          </p:stCondLst>
                                        </p:cTn>
                                        <p:tgtEl>
                                          <p:spTgt spid="2463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24703"/>
                                        </p:tgtEl>
                                        <p:attrNameLst>
                                          <p:attrName>style.visibility</p:attrName>
                                        </p:attrNameLst>
                                      </p:cBhvr>
                                      <p:to>
                                        <p:strVal val="visible"/>
                                      </p:to>
                                    </p:set>
                                    <p:animEffect transition="in" filter="fade">
                                      <p:cBhvr>
                                        <p:cTn id="16" dur="385" decel="100000"/>
                                        <p:tgtEl>
                                          <p:spTgt spid="24703"/>
                                        </p:tgtEl>
                                      </p:cBhvr>
                                    </p:animEffect>
                                    <p:animScale>
                                      <p:cBhvr>
                                        <p:cTn id="17" dur="385" decel="100000"/>
                                        <p:tgtEl>
                                          <p:spTgt spid="24703"/>
                                        </p:tgtEl>
                                      </p:cBhvr>
                                      <p:from x="10000" y="10000"/>
                                      <p:to x="200000" y="450000"/>
                                    </p:animScale>
                                    <p:animScale>
                                      <p:cBhvr>
                                        <p:cTn id="18" dur="615" accel="100000" fill="hold">
                                          <p:stCondLst>
                                            <p:cond delay="385"/>
                                          </p:stCondLst>
                                        </p:cTn>
                                        <p:tgtEl>
                                          <p:spTgt spid="24703"/>
                                        </p:tgtEl>
                                      </p:cBhvr>
                                      <p:from x="200000" y="450000"/>
                                      <p:to x="100000" y="100000"/>
                                    </p:animScale>
                                    <p:set>
                                      <p:cBhvr>
                                        <p:cTn id="19" dur="385" fill="hold"/>
                                        <p:tgtEl>
                                          <p:spTgt spid="24703"/>
                                        </p:tgtEl>
                                        <p:attrNameLst>
                                          <p:attrName>ppt_x</p:attrName>
                                        </p:attrNameLst>
                                      </p:cBhvr>
                                      <p:to>
                                        <p:strVal val="(0.5)"/>
                                      </p:to>
                                    </p:set>
                                    <p:anim from="(0.5)" to="(#ppt_x)" calcmode="lin" valueType="num">
                                      <p:cBhvr>
                                        <p:cTn id="20" dur="615" accel="100000" fill="hold">
                                          <p:stCondLst>
                                            <p:cond delay="385"/>
                                          </p:stCondLst>
                                        </p:cTn>
                                        <p:tgtEl>
                                          <p:spTgt spid="24703"/>
                                        </p:tgtEl>
                                        <p:attrNameLst>
                                          <p:attrName>ppt_x</p:attrName>
                                        </p:attrNameLst>
                                      </p:cBhvr>
                                    </p:anim>
                                    <p:set>
                                      <p:cBhvr>
                                        <p:cTn id="21" dur="385" fill="hold"/>
                                        <p:tgtEl>
                                          <p:spTgt spid="24703"/>
                                        </p:tgtEl>
                                        <p:attrNameLst>
                                          <p:attrName>ppt_y</p:attrName>
                                        </p:attrNameLst>
                                      </p:cBhvr>
                                      <p:to>
                                        <p:strVal val="(#ppt_y+0.4)"/>
                                      </p:to>
                                    </p:set>
                                    <p:anim from="(#ppt_y+0.4)" to="(#ppt_y)" calcmode="lin" valueType="num">
                                      <p:cBhvr>
                                        <p:cTn id="22" dur="615" accel="100000" fill="hold">
                                          <p:stCondLst>
                                            <p:cond delay="385"/>
                                          </p:stCondLst>
                                        </p:cTn>
                                        <p:tgtEl>
                                          <p:spTgt spid="24703"/>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24704"/>
                                        </p:tgtEl>
                                        <p:attrNameLst>
                                          <p:attrName>style.visibility</p:attrName>
                                        </p:attrNameLst>
                                      </p:cBhvr>
                                      <p:to>
                                        <p:strVal val="visible"/>
                                      </p:to>
                                    </p:set>
                                    <p:animEffect transition="in" filter="fade">
                                      <p:cBhvr>
                                        <p:cTn id="25" dur="385" decel="100000"/>
                                        <p:tgtEl>
                                          <p:spTgt spid="24704"/>
                                        </p:tgtEl>
                                      </p:cBhvr>
                                    </p:animEffect>
                                    <p:animScale>
                                      <p:cBhvr>
                                        <p:cTn id="26" dur="385" decel="100000"/>
                                        <p:tgtEl>
                                          <p:spTgt spid="24704"/>
                                        </p:tgtEl>
                                      </p:cBhvr>
                                      <p:from x="10000" y="10000"/>
                                      <p:to x="200000" y="450000"/>
                                    </p:animScale>
                                    <p:animScale>
                                      <p:cBhvr>
                                        <p:cTn id="27" dur="615" accel="100000" fill="hold">
                                          <p:stCondLst>
                                            <p:cond delay="385"/>
                                          </p:stCondLst>
                                        </p:cTn>
                                        <p:tgtEl>
                                          <p:spTgt spid="24704"/>
                                        </p:tgtEl>
                                      </p:cBhvr>
                                      <p:from x="200000" y="450000"/>
                                      <p:to x="100000" y="100000"/>
                                    </p:animScale>
                                    <p:set>
                                      <p:cBhvr>
                                        <p:cTn id="28" dur="385" fill="hold"/>
                                        <p:tgtEl>
                                          <p:spTgt spid="24704"/>
                                        </p:tgtEl>
                                        <p:attrNameLst>
                                          <p:attrName>ppt_x</p:attrName>
                                        </p:attrNameLst>
                                      </p:cBhvr>
                                      <p:to>
                                        <p:strVal val="(0.5)"/>
                                      </p:to>
                                    </p:set>
                                    <p:anim from="(0.5)" to="(#ppt_x)" calcmode="lin" valueType="num">
                                      <p:cBhvr>
                                        <p:cTn id="29" dur="615" accel="100000" fill="hold">
                                          <p:stCondLst>
                                            <p:cond delay="385"/>
                                          </p:stCondLst>
                                        </p:cTn>
                                        <p:tgtEl>
                                          <p:spTgt spid="24704"/>
                                        </p:tgtEl>
                                        <p:attrNameLst>
                                          <p:attrName>ppt_x</p:attrName>
                                        </p:attrNameLst>
                                      </p:cBhvr>
                                    </p:anim>
                                    <p:set>
                                      <p:cBhvr>
                                        <p:cTn id="30" dur="385" fill="hold"/>
                                        <p:tgtEl>
                                          <p:spTgt spid="24704"/>
                                        </p:tgtEl>
                                        <p:attrNameLst>
                                          <p:attrName>ppt_y</p:attrName>
                                        </p:attrNameLst>
                                      </p:cBhvr>
                                      <p:to>
                                        <p:strVal val="(#ppt_y+0.4)"/>
                                      </p:to>
                                    </p:set>
                                    <p:anim from="(#ppt_y+0.4)" to="(#ppt_y)" calcmode="lin" valueType="num">
                                      <p:cBhvr>
                                        <p:cTn id="31" dur="615" accel="100000" fill="hold">
                                          <p:stCondLst>
                                            <p:cond delay="385"/>
                                          </p:stCondLst>
                                        </p:cTn>
                                        <p:tgtEl>
                                          <p:spTgt spid="24704"/>
                                        </p:tgtEl>
                                        <p:attrNameLst>
                                          <p:attrName>ppt_y</p:attrName>
                                        </p:attrNameLst>
                                      </p:cBhvr>
                                    </p:anim>
                                  </p:childTnLst>
                                </p:cTn>
                              </p:par>
                              <p:par>
                                <p:cTn id="32" presetID="51" presetClass="entr" presetSubtype="0" fill="hold" nodeType="withEffect">
                                  <p:stCondLst>
                                    <p:cond delay="0"/>
                                  </p:stCondLst>
                                  <p:childTnLst>
                                    <p:set>
                                      <p:cBhvr>
                                        <p:cTn id="33" dur="1" fill="hold">
                                          <p:stCondLst>
                                            <p:cond delay="0"/>
                                          </p:stCondLst>
                                        </p:cTn>
                                        <p:tgtEl>
                                          <p:spTgt spid="24702"/>
                                        </p:tgtEl>
                                        <p:attrNameLst>
                                          <p:attrName>style.visibility</p:attrName>
                                        </p:attrNameLst>
                                      </p:cBhvr>
                                      <p:to>
                                        <p:strVal val="visible"/>
                                      </p:to>
                                    </p:set>
                                    <p:animEffect transition="in" filter="fade">
                                      <p:cBhvr>
                                        <p:cTn id="34" dur="385" decel="100000"/>
                                        <p:tgtEl>
                                          <p:spTgt spid="24702"/>
                                        </p:tgtEl>
                                      </p:cBhvr>
                                    </p:animEffect>
                                    <p:animScale>
                                      <p:cBhvr>
                                        <p:cTn id="35" dur="385" decel="100000"/>
                                        <p:tgtEl>
                                          <p:spTgt spid="24702"/>
                                        </p:tgtEl>
                                      </p:cBhvr>
                                      <p:from x="10000" y="10000"/>
                                      <p:to x="200000" y="450000"/>
                                    </p:animScale>
                                    <p:animScale>
                                      <p:cBhvr>
                                        <p:cTn id="36" dur="615" accel="100000" fill="hold">
                                          <p:stCondLst>
                                            <p:cond delay="385"/>
                                          </p:stCondLst>
                                        </p:cTn>
                                        <p:tgtEl>
                                          <p:spTgt spid="24702"/>
                                        </p:tgtEl>
                                      </p:cBhvr>
                                      <p:from x="200000" y="450000"/>
                                      <p:to x="100000" y="100000"/>
                                    </p:animScale>
                                    <p:set>
                                      <p:cBhvr>
                                        <p:cTn id="37" dur="385" fill="hold"/>
                                        <p:tgtEl>
                                          <p:spTgt spid="24702"/>
                                        </p:tgtEl>
                                        <p:attrNameLst>
                                          <p:attrName>ppt_x</p:attrName>
                                        </p:attrNameLst>
                                      </p:cBhvr>
                                      <p:to>
                                        <p:strVal val="(0.5)"/>
                                      </p:to>
                                    </p:set>
                                    <p:anim from="(0.5)" to="(#ppt_x)" calcmode="lin" valueType="num">
                                      <p:cBhvr>
                                        <p:cTn id="38" dur="615" accel="100000" fill="hold">
                                          <p:stCondLst>
                                            <p:cond delay="385"/>
                                          </p:stCondLst>
                                        </p:cTn>
                                        <p:tgtEl>
                                          <p:spTgt spid="24702"/>
                                        </p:tgtEl>
                                        <p:attrNameLst>
                                          <p:attrName>ppt_x</p:attrName>
                                        </p:attrNameLst>
                                      </p:cBhvr>
                                    </p:anim>
                                    <p:set>
                                      <p:cBhvr>
                                        <p:cTn id="39" dur="385" fill="hold"/>
                                        <p:tgtEl>
                                          <p:spTgt spid="24702"/>
                                        </p:tgtEl>
                                        <p:attrNameLst>
                                          <p:attrName>ppt_y</p:attrName>
                                        </p:attrNameLst>
                                      </p:cBhvr>
                                      <p:to>
                                        <p:strVal val="(#ppt_y+0.4)"/>
                                      </p:to>
                                    </p:set>
                                    <p:anim from="(#ppt_y+0.4)" to="(#ppt_y)" calcmode="lin" valueType="num">
                                      <p:cBhvr>
                                        <p:cTn id="40" dur="615" accel="100000" fill="hold">
                                          <p:stCondLst>
                                            <p:cond delay="385"/>
                                          </p:stCondLst>
                                        </p:cTn>
                                        <p:tgtEl>
                                          <p:spTgt spid="24702"/>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24705"/>
                                        </p:tgtEl>
                                        <p:attrNameLst>
                                          <p:attrName>style.visibility</p:attrName>
                                        </p:attrNameLst>
                                      </p:cBhvr>
                                      <p:to>
                                        <p:strVal val="visible"/>
                                      </p:to>
                                    </p:set>
                                    <p:animEffect transition="in" filter="fade">
                                      <p:cBhvr>
                                        <p:cTn id="43" dur="385" decel="100000"/>
                                        <p:tgtEl>
                                          <p:spTgt spid="24705"/>
                                        </p:tgtEl>
                                      </p:cBhvr>
                                    </p:animEffect>
                                    <p:animScale>
                                      <p:cBhvr>
                                        <p:cTn id="44" dur="385" decel="100000"/>
                                        <p:tgtEl>
                                          <p:spTgt spid="24705"/>
                                        </p:tgtEl>
                                      </p:cBhvr>
                                      <p:from x="10000" y="10000"/>
                                      <p:to x="200000" y="450000"/>
                                    </p:animScale>
                                    <p:animScale>
                                      <p:cBhvr>
                                        <p:cTn id="45" dur="615" accel="100000" fill="hold">
                                          <p:stCondLst>
                                            <p:cond delay="385"/>
                                          </p:stCondLst>
                                        </p:cTn>
                                        <p:tgtEl>
                                          <p:spTgt spid="24705"/>
                                        </p:tgtEl>
                                      </p:cBhvr>
                                      <p:from x="200000" y="450000"/>
                                      <p:to x="100000" y="100000"/>
                                    </p:animScale>
                                    <p:set>
                                      <p:cBhvr>
                                        <p:cTn id="46" dur="385" fill="hold"/>
                                        <p:tgtEl>
                                          <p:spTgt spid="24705"/>
                                        </p:tgtEl>
                                        <p:attrNameLst>
                                          <p:attrName>ppt_x</p:attrName>
                                        </p:attrNameLst>
                                      </p:cBhvr>
                                      <p:to>
                                        <p:strVal val="(0.5)"/>
                                      </p:to>
                                    </p:set>
                                    <p:anim from="(0.5)" to="(#ppt_x)" calcmode="lin" valueType="num">
                                      <p:cBhvr>
                                        <p:cTn id="47" dur="615" accel="100000" fill="hold">
                                          <p:stCondLst>
                                            <p:cond delay="385"/>
                                          </p:stCondLst>
                                        </p:cTn>
                                        <p:tgtEl>
                                          <p:spTgt spid="24705"/>
                                        </p:tgtEl>
                                        <p:attrNameLst>
                                          <p:attrName>ppt_x</p:attrName>
                                        </p:attrNameLst>
                                      </p:cBhvr>
                                    </p:anim>
                                    <p:set>
                                      <p:cBhvr>
                                        <p:cTn id="48" dur="385" fill="hold"/>
                                        <p:tgtEl>
                                          <p:spTgt spid="24705"/>
                                        </p:tgtEl>
                                        <p:attrNameLst>
                                          <p:attrName>ppt_y</p:attrName>
                                        </p:attrNameLst>
                                      </p:cBhvr>
                                      <p:to>
                                        <p:strVal val="(#ppt_y+0.4)"/>
                                      </p:to>
                                    </p:set>
                                    <p:anim from="(#ppt_y+0.4)" to="(#ppt_y)" calcmode="lin" valueType="num">
                                      <p:cBhvr>
                                        <p:cTn id="49" dur="615" accel="100000" fill="hold">
                                          <p:stCondLst>
                                            <p:cond delay="385"/>
                                          </p:stCondLst>
                                        </p:cTn>
                                        <p:tgtEl>
                                          <p:spTgt spid="24705"/>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24706"/>
                                        </p:tgtEl>
                                        <p:attrNameLst>
                                          <p:attrName>style.visibility</p:attrName>
                                        </p:attrNameLst>
                                      </p:cBhvr>
                                      <p:to>
                                        <p:strVal val="visible"/>
                                      </p:to>
                                    </p:set>
                                    <p:animEffect transition="in" filter="fade">
                                      <p:cBhvr>
                                        <p:cTn id="52" dur="385" decel="100000"/>
                                        <p:tgtEl>
                                          <p:spTgt spid="24706"/>
                                        </p:tgtEl>
                                      </p:cBhvr>
                                    </p:animEffect>
                                    <p:animScale>
                                      <p:cBhvr>
                                        <p:cTn id="53" dur="385" decel="100000"/>
                                        <p:tgtEl>
                                          <p:spTgt spid="24706"/>
                                        </p:tgtEl>
                                      </p:cBhvr>
                                      <p:from x="10000" y="10000"/>
                                      <p:to x="200000" y="450000"/>
                                    </p:animScale>
                                    <p:animScale>
                                      <p:cBhvr>
                                        <p:cTn id="54" dur="615" accel="100000" fill="hold">
                                          <p:stCondLst>
                                            <p:cond delay="385"/>
                                          </p:stCondLst>
                                        </p:cTn>
                                        <p:tgtEl>
                                          <p:spTgt spid="24706"/>
                                        </p:tgtEl>
                                      </p:cBhvr>
                                      <p:from x="200000" y="450000"/>
                                      <p:to x="100000" y="100000"/>
                                    </p:animScale>
                                    <p:set>
                                      <p:cBhvr>
                                        <p:cTn id="55" dur="385" fill="hold"/>
                                        <p:tgtEl>
                                          <p:spTgt spid="24706"/>
                                        </p:tgtEl>
                                        <p:attrNameLst>
                                          <p:attrName>ppt_x</p:attrName>
                                        </p:attrNameLst>
                                      </p:cBhvr>
                                      <p:to>
                                        <p:strVal val="(0.5)"/>
                                      </p:to>
                                    </p:set>
                                    <p:anim from="(0.5)" to="(#ppt_x)" calcmode="lin" valueType="num">
                                      <p:cBhvr>
                                        <p:cTn id="56" dur="615" accel="100000" fill="hold">
                                          <p:stCondLst>
                                            <p:cond delay="385"/>
                                          </p:stCondLst>
                                        </p:cTn>
                                        <p:tgtEl>
                                          <p:spTgt spid="24706"/>
                                        </p:tgtEl>
                                        <p:attrNameLst>
                                          <p:attrName>ppt_x</p:attrName>
                                        </p:attrNameLst>
                                      </p:cBhvr>
                                    </p:anim>
                                    <p:set>
                                      <p:cBhvr>
                                        <p:cTn id="57" dur="385" fill="hold"/>
                                        <p:tgtEl>
                                          <p:spTgt spid="24706"/>
                                        </p:tgtEl>
                                        <p:attrNameLst>
                                          <p:attrName>ppt_y</p:attrName>
                                        </p:attrNameLst>
                                      </p:cBhvr>
                                      <p:to>
                                        <p:strVal val="(#ppt_y+0.4)"/>
                                      </p:to>
                                    </p:set>
                                    <p:anim from="(#ppt_y+0.4)" to="(#ppt_y)" calcmode="lin" valueType="num">
                                      <p:cBhvr>
                                        <p:cTn id="58" dur="615" accel="100000" fill="hold">
                                          <p:stCondLst>
                                            <p:cond delay="385"/>
                                          </p:stCondLst>
                                        </p:cTn>
                                        <p:tgtEl>
                                          <p:spTgt spid="24706"/>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24702"/>
                                        </p:tgtEl>
                                        <p:attrNameLst>
                                          <p:attrName>ppt_x</p:attrName>
                                        </p:attrNameLst>
                                      </p:cBhvr>
                                      <p:tavLst>
                                        <p:tav tm="0">
                                          <p:val>
                                            <p:strVal val="ppt_x"/>
                                          </p:val>
                                        </p:tav>
                                        <p:tav tm="100000">
                                          <p:val>
                                            <p:strVal val="ppt_x"/>
                                          </p:val>
                                        </p:tav>
                                      </p:tavLst>
                                    </p:anim>
                                    <p:anim calcmode="lin" valueType="num">
                                      <p:cBhvr additive="base">
                                        <p:cTn id="63" dur="500"/>
                                        <p:tgtEl>
                                          <p:spTgt spid="24702"/>
                                        </p:tgtEl>
                                        <p:attrNameLst>
                                          <p:attrName>ppt_y</p:attrName>
                                        </p:attrNameLst>
                                      </p:cBhvr>
                                      <p:tavLst>
                                        <p:tav tm="0">
                                          <p:val>
                                            <p:strVal val="ppt_y"/>
                                          </p:val>
                                        </p:tav>
                                        <p:tav tm="100000">
                                          <p:val>
                                            <p:strVal val="1+ppt_h/2"/>
                                          </p:val>
                                        </p:tav>
                                      </p:tavLst>
                                    </p:anim>
                                    <p:set>
                                      <p:cBhvr>
                                        <p:cTn id="64" dur="1" fill="hold">
                                          <p:stCondLst>
                                            <p:cond delay="499"/>
                                          </p:stCondLst>
                                        </p:cTn>
                                        <p:tgtEl>
                                          <p:spTgt spid="24702"/>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24705"/>
                                        </p:tgtEl>
                                        <p:attrNameLst>
                                          <p:attrName>ppt_x</p:attrName>
                                        </p:attrNameLst>
                                      </p:cBhvr>
                                      <p:tavLst>
                                        <p:tav tm="0">
                                          <p:val>
                                            <p:strVal val="ppt_x"/>
                                          </p:val>
                                        </p:tav>
                                        <p:tav tm="100000">
                                          <p:val>
                                            <p:strVal val="ppt_x"/>
                                          </p:val>
                                        </p:tav>
                                      </p:tavLst>
                                    </p:anim>
                                    <p:anim calcmode="lin" valueType="num">
                                      <p:cBhvr additive="base">
                                        <p:cTn id="67" dur="500"/>
                                        <p:tgtEl>
                                          <p:spTgt spid="24705"/>
                                        </p:tgtEl>
                                        <p:attrNameLst>
                                          <p:attrName>ppt_y</p:attrName>
                                        </p:attrNameLst>
                                      </p:cBhvr>
                                      <p:tavLst>
                                        <p:tav tm="0">
                                          <p:val>
                                            <p:strVal val="ppt_y"/>
                                          </p:val>
                                        </p:tav>
                                        <p:tav tm="100000">
                                          <p:val>
                                            <p:strVal val="1+ppt_h/2"/>
                                          </p:val>
                                        </p:tav>
                                      </p:tavLst>
                                    </p:anim>
                                    <p:set>
                                      <p:cBhvr>
                                        <p:cTn id="68" dur="1" fill="hold">
                                          <p:stCondLst>
                                            <p:cond delay="499"/>
                                          </p:stCondLst>
                                        </p:cTn>
                                        <p:tgtEl>
                                          <p:spTgt spid="24705"/>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24706"/>
                                        </p:tgtEl>
                                        <p:attrNameLst>
                                          <p:attrName>ppt_x</p:attrName>
                                        </p:attrNameLst>
                                      </p:cBhvr>
                                      <p:tavLst>
                                        <p:tav tm="0">
                                          <p:val>
                                            <p:strVal val="ppt_x"/>
                                          </p:val>
                                        </p:tav>
                                        <p:tav tm="100000">
                                          <p:val>
                                            <p:strVal val="ppt_x"/>
                                          </p:val>
                                        </p:tav>
                                      </p:tavLst>
                                    </p:anim>
                                    <p:anim calcmode="lin" valueType="num">
                                      <p:cBhvr additive="base">
                                        <p:cTn id="71" dur="500"/>
                                        <p:tgtEl>
                                          <p:spTgt spid="24706"/>
                                        </p:tgtEl>
                                        <p:attrNameLst>
                                          <p:attrName>ppt_y</p:attrName>
                                        </p:attrNameLst>
                                      </p:cBhvr>
                                      <p:tavLst>
                                        <p:tav tm="0">
                                          <p:val>
                                            <p:strVal val="ppt_y"/>
                                          </p:val>
                                        </p:tav>
                                        <p:tav tm="100000">
                                          <p:val>
                                            <p:strVal val="1+ppt_h/2"/>
                                          </p:val>
                                        </p:tav>
                                      </p:tavLst>
                                    </p:anim>
                                    <p:set>
                                      <p:cBhvr>
                                        <p:cTn id="72" dur="1" fill="hold">
                                          <p:stCondLst>
                                            <p:cond delay="499"/>
                                          </p:stCondLst>
                                        </p:cTn>
                                        <p:tgtEl>
                                          <p:spTgt spid="24706"/>
                                        </p:tgtEl>
                                        <p:attrNameLst>
                                          <p:attrName>style.visibility</p:attrName>
                                        </p:attrNameLst>
                                      </p:cBhvr>
                                      <p:to>
                                        <p:strVal val="hidden"/>
                                      </p:to>
                                    </p:set>
                                  </p:childTnLst>
                                </p:cTn>
                              </p:par>
                              <p:par>
                                <p:cTn id="73" presetID="3" presetClass="exit" presetSubtype="10" fill="hold" grpId="1" nodeType="withEffect">
                                  <p:stCondLst>
                                    <p:cond delay="0"/>
                                  </p:stCondLst>
                                  <p:childTnLst>
                                    <p:animEffect transition="out" filter="blinds(horizontal)">
                                      <p:cBhvr>
                                        <p:cTn id="74" dur="500"/>
                                        <p:tgtEl>
                                          <p:spTgt spid="24704"/>
                                        </p:tgtEl>
                                      </p:cBhvr>
                                    </p:animEffect>
                                    <p:set>
                                      <p:cBhvr>
                                        <p:cTn id="75" dur="1" fill="hold">
                                          <p:stCondLst>
                                            <p:cond delay="499"/>
                                          </p:stCondLst>
                                        </p:cTn>
                                        <p:tgtEl>
                                          <p:spTgt spid="24704"/>
                                        </p:tgtEl>
                                        <p:attrNameLst>
                                          <p:attrName>style.visibility</p:attrName>
                                        </p:attrNameLst>
                                      </p:cBhvr>
                                      <p:to>
                                        <p:strVal val="hidden"/>
                                      </p:to>
                                    </p:set>
                                  </p:childTnLst>
                                </p:cTn>
                              </p:par>
                              <p:par>
                                <p:cTn id="76" presetID="3" presetClass="exit" presetSubtype="10" fill="hold" grpId="1" nodeType="withEffect">
                                  <p:stCondLst>
                                    <p:cond delay="0"/>
                                  </p:stCondLst>
                                  <p:childTnLst>
                                    <p:animEffect transition="out" filter="blinds(horizontal)">
                                      <p:cBhvr>
                                        <p:cTn id="77" dur="500"/>
                                        <p:tgtEl>
                                          <p:spTgt spid="24703"/>
                                        </p:tgtEl>
                                      </p:cBhvr>
                                    </p:animEffect>
                                    <p:set>
                                      <p:cBhvr>
                                        <p:cTn id="78" dur="1" fill="hold">
                                          <p:stCondLst>
                                            <p:cond delay="499"/>
                                          </p:stCondLst>
                                        </p:cTn>
                                        <p:tgtEl>
                                          <p:spTgt spid="2470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24714"/>
                                        </p:tgtEl>
                                        <p:attrNameLst>
                                          <p:attrName>style.visibility</p:attrName>
                                        </p:attrNameLst>
                                      </p:cBhvr>
                                      <p:to>
                                        <p:strVal val="visible"/>
                                      </p:to>
                                    </p:set>
                                    <p:animEffect transition="in" filter="strips(downLeft)">
                                      <p:cBhvr>
                                        <p:cTn id="83" dur="500"/>
                                        <p:tgtEl>
                                          <p:spTgt spid="24714"/>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4179"/>
                                        </p:tgtEl>
                                        <p:attrNameLst>
                                          <p:attrName>style.visibility</p:attrName>
                                        </p:attrNameLst>
                                      </p:cBhvr>
                                      <p:to>
                                        <p:strVal val="visible"/>
                                      </p:to>
                                    </p:set>
                                    <p:animEffect transition="in" filter="checkerboard(across)">
                                      <p:cBhvr>
                                        <p:cTn id="86" dur="500"/>
                                        <p:tgtEl>
                                          <p:spTgt spid="4179"/>
                                        </p:tgtEl>
                                      </p:cBhvr>
                                    </p:animEffect>
                                  </p:childTnLst>
                                </p:cTn>
                              </p:par>
                            </p:childTnLst>
                          </p:cTn>
                        </p:par>
                      </p:childTnLst>
                    </p:cTn>
                  </p:par>
                  <p:par>
                    <p:cTn id="87" fill="hold">
                      <p:stCondLst>
                        <p:cond delay="indefinite"/>
                      </p:stCondLst>
                      <p:childTnLst>
                        <p:par>
                          <p:cTn id="88" fill="hold">
                            <p:stCondLst>
                              <p:cond delay="0"/>
                            </p:stCondLst>
                            <p:childTnLst>
                              <p:par>
                                <p:cTn id="89" presetID="58" presetClass="entr" presetSubtype="0" accel="100000" fill="hold" grpId="0" nodeType="clickEffect">
                                  <p:stCondLst>
                                    <p:cond delay="0"/>
                                  </p:stCondLst>
                                  <p:childTnLst>
                                    <p:set>
                                      <p:cBhvr>
                                        <p:cTn id="90" dur="1" fill="hold">
                                          <p:stCondLst>
                                            <p:cond delay="0"/>
                                          </p:stCondLst>
                                        </p:cTn>
                                        <p:tgtEl>
                                          <p:spTgt spid="24716"/>
                                        </p:tgtEl>
                                        <p:attrNameLst>
                                          <p:attrName>style.visibility</p:attrName>
                                        </p:attrNameLst>
                                      </p:cBhvr>
                                      <p:to>
                                        <p:strVal val="visible"/>
                                      </p:to>
                                    </p:set>
                                    <p:anim calcmode="lin" valueType="num">
                                      <p:cBhvr>
                                        <p:cTn id="91" dur="500" fill="hold"/>
                                        <p:tgtEl>
                                          <p:spTgt spid="24716"/>
                                        </p:tgtEl>
                                        <p:attrNameLst>
                                          <p:attrName>ppt_w</p:attrName>
                                        </p:attrNameLst>
                                      </p:cBhvr>
                                      <p:tavLst>
                                        <p:tav tm="0">
                                          <p:val>
                                            <p:strVal val="#ppt_w*2.5"/>
                                          </p:val>
                                        </p:tav>
                                        <p:tav tm="100000">
                                          <p:val>
                                            <p:strVal val="#ppt_w"/>
                                          </p:val>
                                        </p:tav>
                                      </p:tavLst>
                                    </p:anim>
                                    <p:anim calcmode="lin" valueType="num">
                                      <p:cBhvr>
                                        <p:cTn id="92" dur="500" fill="hold"/>
                                        <p:tgtEl>
                                          <p:spTgt spid="24716"/>
                                        </p:tgtEl>
                                        <p:attrNameLst>
                                          <p:attrName>ppt_h</p:attrName>
                                        </p:attrNameLst>
                                      </p:cBhvr>
                                      <p:tavLst>
                                        <p:tav tm="0">
                                          <p:val>
                                            <p:strVal val="#ppt_h*0.01"/>
                                          </p:val>
                                        </p:tav>
                                        <p:tav tm="100000">
                                          <p:val>
                                            <p:strVal val="#ppt_h"/>
                                          </p:val>
                                        </p:tav>
                                      </p:tavLst>
                                    </p:anim>
                                    <p:anim calcmode="lin" valueType="num">
                                      <p:cBhvr>
                                        <p:cTn id="93" dur="500" fill="hold"/>
                                        <p:tgtEl>
                                          <p:spTgt spid="24716"/>
                                        </p:tgtEl>
                                        <p:attrNameLst>
                                          <p:attrName>ppt_x</p:attrName>
                                        </p:attrNameLst>
                                      </p:cBhvr>
                                      <p:tavLst>
                                        <p:tav tm="0">
                                          <p:val>
                                            <p:strVal val="#ppt_x"/>
                                          </p:val>
                                        </p:tav>
                                        <p:tav tm="100000">
                                          <p:val>
                                            <p:strVal val="#ppt_x"/>
                                          </p:val>
                                        </p:tav>
                                      </p:tavLst>
                                    </p:anim>
                                    <p:anim calcmode="lin" valueType="num">
                                      <p:cBhvr>
                                        <p:cTn id="94" dur="500" fill="hold"/>
                                        <p:tgtEl>
                                          <p:spTgt spid="24716"/>
                                        </p:tgtEl>
                                        <p:attrNameLst>
                                          <p:attrName>ppt_y</p:attrName>
                                        </p:attrNameLst>
                                      </p:cBhvr>
                                      <p:tavLst>
                                        <p:tav tm="0">
                                          <p:val>
                                            <p:strVal val="#ppt_h+1"/>
                                          </p:val>
                                        </p:tav>
                                        <p:tav tm="100000">
                                          <p:val>
                                            <p:strVal val="#ppt_y"/>
                                          </p:val>
                                        </p:tav>
                                      </p:tavLst>
                                    </p:anim>
                                    <p:animEffect transition="in" filter="fade">
                                      <p:cBhvr>
                                        <p:cTn id="95" dur="500"/>
                                        <p:tgtEl>
                                          <p:spTgt spid="24716"/>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grpId="1" nodeType="clickEffect">
                                  <p:stCondLst>
                                    <p:cond delay="0"/>
                                  </p:stCondLst>
                                  <p:childTnLst>
                                    <p:animEffect transition="out" filter="blinds(horizontal)">
                                      <p:cBhvr>
                                        <p:cTn id="99" dur="500"/>
                                        <p:tgtEl>
                                          <p:spTgt spid="4179"/>
                                        </p:tgtEl>
                                      </p:cBhvr>
                                    </p:animEffect>
                                    <p:set>
                                      <p:cBhvr>
                                        <p:cTn id="100" dur="1" fill="hold">
                                          <p:stCondLst>
                                            <p:cond delay="499"/>
                                          </p:stCondLst>
                                        </p:cTn>
                                        <p:tgtEl>
                                          <p:spTgt spid="4179"/>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24713"/>
                                        </p:tgtEl>
                                        <p:attrNameLst>
                                          <p:attrName>style.visibility</p:attrName>
                                        </p:attrNameLst>
                                      </p:cBhvr>
                                      <p:to>
                                        <p:strVal val="visible"/>
                                      </p:to>
                                    </p:set>
                                    <p:anim calcmode="lin" valueType="num">
                                      <p:cBhvr>
                                        <p:cTn id="105" dur="500" fill="hold"/>
                                        <p:tgtEl>
                                          <p:spTgt spid="24713"/>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4713"/>
                                        </p:tgtEl>
                                        <p:attrNameLst>
                                          <p:attrName>ppt_y</p:attrName>
                                        </p:attrNameLst>
                                      </p:cBhvr>
                                      <p:tavLst>
                                        <p:tav tm="0">
                                          <p:val>
                                            <p:strVal val="#ppt_y"/>
                                          </p:val>
                                        </p:tav>
                                        <p:tav tm="100000">
                                          <p:val>
                                            <p:strVal val="#ppt_y"/>
                                          </p:val>
                                        </p:tav>
                                      </p:tavLst>
                                    </p:anim>
                                    <p:anim calcmode="lin" valueType="num">
                                      <p:cBhvr>
                                        <p:cTn id="107" dur="500" fill="hold"/>
                                        <p:tgtEl>
                                          <p:spTgt spid="24713"/>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4713"/>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4713"/>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4155"/>
                                        </p:tgtEl>
                                        <p:attrNameLst>
                                          <p:attrName>style.visibility</p:attrName>
                                        </p:attrNameLst>
                                      </p:cBhvr>
                                      <p:to>
                                        <p:strVal val="visible"/>
                                      </p:to>
                                    </p:set>
                                    <p:animEffect transition="in" filter="checkerboard(across)">
                                      <p:cBhvr>
                                        <p:cTn id="112" dur="500"/>
                                        <p:tgtEl>
                                          <p:spTgt spid="4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03" grpId="0"/>
      <p:bldP spid="24703" grpId="1"/>
      <p:bldP spid="24704" grpId="0"/>
      <p:bldP spid="24704" grpId="1"/>
      <p:bldP spid="24705" grpId="0"/>
      <p:bldP spid="24705" grpId="1"/>
      <p:bldP spid="24706" grpId="0"/>
      <p:bldP spid="24706" grpId="1"/>
      <p:bldP spid="24713" grpId="0" animBg="1"/>
      <p:bldP spid="4155" grpId="0" animBg="1"/>
      <p:bldP spid="24714" grpId="0" animBg="1"/>
      <p:bldP spid="4179" grpId="0" animBg="1"/>
      <p:bldP spid="4179" grpId="1" animBg="1"/>
      <p:bldP spid="247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79388" y="188913"/>
            <a:ext cx="8640762" cy="519112"/>
          </a:xfrm>
          <a:prstGeom prst="rect">
            <a:avLst/>
          </a:prstGeom>
          <a:noFill/>
          <a:ln w="9525">
            <a:noFill/>
            <a:miter lim="800000"/>
            <a:headEnd/>
            <a:tailEnd/>
          </a:ln>
        </p:spPr>
        <p:txBody>
          <a:bodyPr>
            <a:spAutoFit/>
          </a:bodyPr>
          <a:lstStyle/>
          <a:p>
            <a:pPr>
              <a:spcBef>
                <a:spcPct val="50000"/>
              </a:spcBef>
            </a:pPr>
            <a:r>
              <a:rPr lang="ja-JP" altLang="en-US" sz="2800">
                <a:solidFill>
                  <a:srgbClr val="0000FF"/>
                </a:solidFill>
                <a:latin typeface="HG創英角ﾎﾟｯﾌﾟ体" pitchFamily="49" charset="-128"/>
                <a:ea typeface="HG創英角ﾎﾟｯﾌﾟ体" pitchFamily="49" charset="-128"/>
              </a:rPr>
              <a:t>☆公正処理基準に係る問題</a:t>
            </a:r>
          </a:p>
        </p:txBody>
      </p:sp>
      <p:sp>
        <p:nvSpPr>
          <p:cNvPr id="11267" name="Text Box 5"/>
          <p:cNvSpPr txBox="1">
            <a:spLocks noChangeArrowheads="1"/>
          </p:cNvSpPr>
          <p:nvPr/>
        </p:nvSpPr>
        <p:spPr bwMode="auto">
          <a:xfrm>
            <a:off x="179388" y="765175"/>
            <a:ext cx="8785225" cy="1160463"/>
          </a:xfrm>
          <a:prstGeom prst="rect">
            <a:avLst/>
          </a:prstGeom>
          <a:noFill/>
          <a:ln w="9525">
            <a:noFill/>
            <a:miter lim="800000"/>
            <a:headEnd/>
            <a:tailEnd/>
          </a:ln>
        </p:spPr>
        <p:txBody>
          <a:bodyPr>
            <a:spAutoFit/>
          </a:bodyPr>
          <a:lstStyle/>
          <a:p>
            <a:pPr>
              <a:spcBef>
                <a:spcPct val="50000"/>
              </a:spcBef>
            </a:pPr>
            <a:r>
              <a:rPr lang="ja-JP" altLang="en-US" sz="2800">
                <a:solidFill>
                  <a:srgbClr val="FF0000"/>
                </a:solidFill>
                <a:latin typeface="Impact" pitchFamily="34" charset="0"/>
                <a:ea typeface="HG創英角ﾎﾟｯﾌﾟ体" pitchFamily="49" charset="-128"/>
              </a:rPr>
              <a:t>一般に公正妥当と認められる会計基準を使って</a:t>
            </a:r>
          </a:p>
          <a:p>
            <a:pPr>
              <a:spcBef>
                <a:spcPct val="50000"/>
              </a:spcBef>
            </a:pPr>
            <a:r>
              <a:rPr lang="ja-JP" altLang="en-US" sz="2800">
                <a:solidFill>
                  <a:srgbClr val="FF0000"/>
                </a:solidFill>
                <a:latin typeface="Impact" pitchFamily="34" charset="0"/>
                <a:ea typeface="HG創英角ﾎﾟｯﾌﾟ体" pitchFamily="49" charset="-128"/>
              </a:rPr>
              <a:t>会計処理をしましょう！</a:t>
            </a:r>
          </a:p>
        </p:txBody>
      </p:sp>
      <p:sp>
        <p:nvSpPr>
          <p:cNvPr id="28678" name="Rectangle 6"/>
          <p:cNvSpPr>
            <a:spLocks noChangeArrowheads="1"/>
          </p:cNvSpPr>
          <p:nvPr/>
        </p:nvSpPr>
        <p:spPr bwMode="auto">
          <a:xfrm rot="-683390">
            <a:off x="2843213" y="908050"/>
            <a:ext cx="3024187" cy="865188"/>
          </a:xfrm>
          <a:prstGeom prst="rect">
            <a:avLst/>
          </a:prstGeom>
          <a:solidFill>
            <a:srgbClr val="339966"/>
          </a:solidFill>
          <a:ln w="9525">
            <a:solidFill>
              <a:schemeClr val="tx1"/>
            </a:solidFill>
            <a:miter lim="800000"/>
            <a:headEnd/>
            <a:tailEnd/>
          </a:ln>
        </p:spPr>
        <p:txBody>
          <a:bodyPr wrap="none" anchor="ctr"/>
          <a:lstStyle/>
          <a:p>
            <a:pPr algn="ctr"/>
            <a:r>
              <a:rPr lang="ja-JP" altLang="en-US" sz="3600">
                <a:solidFill>
                  <a:srgbClr val="FFCC00"/>
                </a:solidFill>
                <a:latin typeface="Impact" pitchFamily="34" charset="0"/>
                <a:ea typeface="HG創英角ﾎﾟｯﾌﾟ体" pitchFamily="49" charset="-128"/>
              </a:rPr>
              <a:t>公正処理基準</a:t>
            </a:r>
          </a:p>
        </p:txBody>
      </p:sp>
      <p:grpSp>
        <p:nvGrpSpPr>
          <p:cNvPr id="2" name="Group 38"/>
          <p:cNvGrpSpPr>
            <a:grpSpLocks/>
          </p:cNvGrpSpPr>
          <p:nvPr/>
        </p:nvGrpSpPr>
        <p:grpSpPr bwMode="auto">
          <a:xfrm>
            <a:off x="539750" y="2349500"/>
            <a:ext cx="3889375" cy="3889375"/>
            <a:chOff x="340" y="1480"/>
            <a:chExt cx="2450" cy="2450"/>
          </a:xfrm>
        </p:grpSpPr>
        <p:sp>
          <p:nvSpPr>
            <p:cNvPr id="11279" name="Oval 29"/>
            <p:cNvSpPr>
              <a:spLocks noChangeArrowheads="1"/>
            </p:cNvSpPr>
            <p:nvPr/>
          </p:nvSpPr>
          <p:spPr bwMode="auto">
            <a:xfrm>
              <a:off x="340" y="1480"/>
              <a:ext cx="2450" cy="2450"/>
            </a:xfrm>
            <a:prstGeom prst="ellipse">
              <a:avLst/>
            </a:prstGeom>
            <a:solidFill>
              <a:srgbClr val="FFFF99"/>
            </a:solidFill>
            <a:ln w="9525">
              <a:solidFill>
                <a:schemeClr val="tx1"/>
              </a:solidFill>
              <a:round/>
              <a:headEnd/>
              <a:tailEnd/>
            </a:ln>
          </p:spPr>
          <p:txBody>
            <a:bodyPr wrap="none" anchor="ctr"/>
            <a:lstStyle/>
            <a:p>
              <a:endParaRPr lang="ja-JP" altLang="en-US"/>
            </a:p>
          </p:txBody>
        </p:sp>
        <p:pic>
          <p:nvPicPr>
            <p:cNvPr id="11280" name="Picture 33" descr="MCj03596570000[1]"/>
            <p:cNvPicPr>
              <a:picLocks noChangeAspect="1" noChangeArrowheads="1"/>
            </p:cNvPicPr>
            <p:nvPr/>
          </p:nvPicPr>
          <p:blipFill>
            <a:blip r:embed="rId3" cstate="print"/>
            <a:srcRect/>
            <a:stretch>
              <a:fillRect/>
            </a:stretch>
          </p:blipFill>
          <p:spPr bwMode="auto">
            <a:xfrm>
              <a:off x="1066" y="1706"/>
              <a:ext cx="558" cy="680"/>
            </a:xfrm>
            <a:prstGeom prst="rect">
              <a:avLst/>
            </a:prstGeom>
            <a:noFill/>
            <a:ln w="9525">
              <a:noFill/>
              <a:miter lim="800000"/>
              <a:headEnd/>
              <a:tailEnd/>
            </a:ln>
          </p:spPr>
        </p:pic>
        <p:pic>
          <p:nvPicPr>
            <p:cNvPr id="11281" name="Picture 36" descr="MCj03596570000[1]"/>
            <p:cNvPicPr>
              <a:picLocks noChangeAspect="1" noChangeArrowheads="1"/>
            </p:cNvPicPr>
            <p:nvPr/>
          </p:nvPicPr>
          <p:blipFill>
            <a:blip r:embed="rId3" cstate="print"/>
            <a:srcRect/>
            <a:stretch>
              <a:fillRect/>
            </a:stretch>
          </p:blipFill>
          <p:spPr bwMode="auto">
            <a:xfrm>
              <a:off x="612" y="2432"/>
              <a:ext cx="484" cy="590"/>
            </a:xfrm>
            <a:prstGeom prst="rect">
              <a:avLst/>
            </a:prstGeom>
            <a:noFill/>
            <a:ln w="9525">
              <a:noFill/>
              <a:miter lim="800000"/>
              <a:headEnd/>
              <a:tailEnd/>
            </a:ln>
          </p:spPr>
        </p:pic>
        <p:pic>
          <p:nvPicPr>
            <p:cNvPr id="11282" name="Picture 37" descr="MCj03596570000[1]"/>
            <p:cNvPicPr>
              <a:picLocks noChangeAspect="1" noChangeArrowheads="1"/>
            </p:cNvPicPr>
            <p:nvPr/>
          </p:nvPicPr>
          <p:blipFill>
            <a:blip r:embed="rId3" cstate="print"/>
            <a:srcRect/>
            <a:stretch>
              <a:fillRect/>
            </a:stretch>
          </p:blipFill>
          <p:spPr bwMode="auto">
            <a:xfrm>
              <a:off x="1610" y="2160"/>
              <a:ext cx="892" cy="1088"/>
            </a:xfrm>
            <a:prstGeom prst="rect">
              <a:avLst/>
            </a:prstGeom>
            <a:noFill/>
            <a:ln w="9525">
              <a:noFill/>
              <a:miter lim="800000"/>
              <a:headEnd/>
              <a:tailEnd/>
            </a:ln>
          </p:spPr>
        </p:pic>
      </p:grpSp>
      <p:sp>
        <p:nvSpPr>
          <p:cNvPr id="5150" name="Text Box 30"/>
          <p:cNvSpPr txBox="1">
            <a:spLocks noChangeArrowheads="1"/>
          </p:cNvSpPr>
          <p:nvPr/>
        </p:nvSpPr>
        <p:spPr bwMode="auto">
          <a:xfrm>
            <a:off x="755650" y="5300663"/>
            <a:ext cx="3455988" cy="779462"/>
          </a:xfrm>
          <a:prstGeom prst="rect">
            <a:avLst/>
          </a:prstGeom>
          <a:solidFill>
            <a:srgbClr val="0000FF"/>
          </a:solidFill>
          <a:ln w="9525">
            <a:noFill/>
            <a:miter lim="800000"/>
            <a:headEnd/>
            <a:tailEnd/>
          </a:ln>
        </p:spPr>
        <p:txBody>
          <a:bodyPr>
            <a:spAutoFit/>
          </a:bodyPr>
          <a:lstStyle/>
          <a:p>
            <a:pPr algn="ctr">
              <a:spcBef>
                <a:spcPct val="50000"/>
              </a:spcBef>
            </a:pPr>
            <a:r>
              <a:rPr lang="ja-JP" altLang="en-US">
                <a:solidFill>
                  <a:srgbClr val="99FF66"/>
                </a:solidFill>
                <a:ea typeface="HG創英角ﾎﾟｯﾌﾟ体" pitchFamily="49" charset="-128"/>
              </a:rPr>
              <a:t>日本で</a:t>
            </a:r>
            <a:r>
              <a:rPr lang="ja-JP" altLang="en-US">
                <a:solidFill>
                  <a:srgbClr val="FFFF00"/>
                </a:solidFill>
                <a:ea typeface="HG創英角ﾎﾟｯﾌﾟ体" pitchFamily="49" charset="-128"/>
              </a:rPr>
              <a:t>一般に公正妥当と</a:t>
            </a:r>
          </a:p>
          <a:p>
            <a:pPr algn="ctr">
              <a:spcBef>
                <a:spcPct val="50000"/>
              </a:spcBef>
            </a:pPr>
            <a:r>
              <a:rPr lang="ja-JP" altLang="en-US">
                <a:solidFill>
                  <a:srgbClr val="FFFF00"/>
                </a:solidFill>
                <a:ea typeface="HG創英角ﾎﾟｯﾌﾟ体" pitchFamily="49" charset="-128"/>
              </a:rPr>
              <a:t>認められる</a:t>
            </a:r>
            <a:r>
              <a:rPr lang="ja-JP" altLang="en-US">
                <a:solidFill>
                  <a:srgbClr val="99FF66"/>
                </a:solidFill>
                <a:ea typeface="HG創英角ﾎﾟｯﾌﾟ体" pitchFamily="49" charset="-128"/>
              </a:rPr>
              <a:t>仲間達</a:t>
            </a:r>
          </a:p>
        </p:txBody>
      </p:sp>
      <p:sp>
        <p:nvSpPr>
          <p:cNvPr id="5163" name="AutoShape 43"/>
          <p:cNvSpPr>
            <a:spLocks noChangeArrowheads="1"/>
          </p:cNvSpPr>
          <p:nvPr/>
        </p:nvSpPr>
        <p:spPr bwMode="auto">
          <a:xfrm>
            <a:off x="4751388" y="1916113"/>
            <a:ext cx="4392612" cy="2520950"/>
          </a:xfrm>
          <a:prstGeom prst="irregularSeal2">
            <a:avLst/>
          </a:prstGeom>
          <a:solidFill>
            <a:srgbClr val="FFFF99"/>
          </a:solidFill>
          <a:ln w="9525">
            <a:solidFill>
              <a:schemeClr val="tx1"/>
            </a:solidFill>
            <a:miter lim="800000"/>
            <a:headEnd/>
            <a:tailEnd/>
          </a:ln>
        </p:spPr>
        <p:txBody>
          <a:bodyPr wrap="none" anchor="ctr"/>
          <a:lstStyle/>
          <a:p>
            <a:pPr algn="ctr"/>
            <a:r>
              <a:rPr lang="ja-JP" altLang="en-US" sz="2800">
                <a:solidFill>
                  <a:srgbClr val="FF0000"/>
                </a:solidFill>
                <a:ea typeface="HG創英角ﾎﾟｯﾌﾟ体" pitchFamily="49" charset="-128"/>
              </a:rPr>
              <a:t>ＩＦＲＳの</a:t>
            </a:r>
          </a:p>
          <a:p>
            <a:pPr algn="ctr"/>
            <a:r>
              <a:rPr lang="ja-JP" altLang="en-US" sz="2800">
                <a:solidFill>
                  <a:srgbClr val="FF0000"/>
                </a:solidFill>
                <a:ea typeface="HG創英角ﾎﾟｯﾌﾟ体" pitchFamily="49" charset="-128"/>
              </a:rPr>
              <a:t>侵略！</a:t>
            </a:r>
            <a:endParaRPr lang="ja-JP" altLang="en-US" sz="2800">
              <a:solidFill>
                <a:srgbClr val="FF0000"/>
              </a:solidFill>
            </a:endParaRPr>
          </a:p>
        </p:txBody>
      </p:sp>
      <p:grpSp>
        <p:nvGrpSpPr>
          <p:cNvPr id="3" name="Group 41"/>
          <p:cNvGrpSpPr>
            <a:grpSpLocks/>
          </p:cNvGrpSpPr>
          <p:nvPr/>
        </p:nvGrpSpPr>
        <p:grpSpPr bwMode="auto">
          <a:xfrm>
            <a:off x="7343775" y="3429000"/>
            <a:ext cx="1800225" cy="2166938"/>
            <a:chOff x="3470" y="1616"/>
            <a:chExt cx="1134" cy="1365"/>
          </a:xfrm>
        </p:grpSpPr>
        <p:pic>
          <p:nvPicPr>
            <p:cNvPr id="11277" name="Picture 39" descr="j0415998"/>
            <p:cNvPicPr>
              <a:picLocks noChangeAspect="1" noChangeArrowheads="1"/>
            </p:cNvPicPr>
            <p:nvPr/>
          </p:nvPicPr>
          <p:blipFill>
            <a:blip r:embed="rId4" cstate="print"/>
            <a:srcRect/>
            <a:stretch>
              <a:fillRect/>
            </a:stretch>
          </p:blipFill>
          <p:spPr bwMode="auto">
            <a:xfrm>
              <a:off x="3470" y="1616"/>
              <a:ext cx="1134" cy="1156"/>
            </a:xfrm>
            <a:prstGeom prst="rect">
              <a:avLst/>
            </a:prstGeom>
            <a:noFill/>
            <a:ln w="9525">
              <a:noFill/>
              <a:miter lim="800000"/>
              <a:headEnd/>
              <a:tailEnd/>
            </a:ln>
          </p:spPr>
        </p:pic>
        <p:sp>
          <p:nvSpPr>
            <p:cNvPr id="11278" name="Text Box 40"/>
            <p:cNvSpPr txBox="1">
              <a:spLocks noChangeArrowheads="1"/>
            </p:cNvSpPr>
            <p:nvPr/>
          </p:nvSpPr>
          <p:spPr bwMode="auto">
            <a:xfrm>
              <a:off x="3470" y="2750"/>
              <a:ext cx="1134" cy="231"/>
            </a:xfrm>
            <a:prstGeom prst="rect">
              <a:avLst/>
            </a:prstGeom>
            <a:noFill/>
            <a:ln w="9525">
              <a:noFill/>
              <a:miter lim="800000"/>
              <a:headEnd/>
              <a:tailEnd/>
            </a:ln>
          </p:spPr>
          <p:txBody>
            <a:bodyPr>
              <a:spAutoFit/>
            </a:bodyPr>
            <a:lstStyle/>
            <a:p>
              <a:pPr algn="ctr">
                <a:spcBef>
                  <a:spcPct val="50000"/>
                </a:spcBef>
              </a:pPr>
              <a:r>
                <a:rPr lang="ja-JP" altLang="en-US">
                  <a:solidFill>
                    <a:srgbClr val="0000FF"/>
                  </a:solidFill>
                  <a:ea typeface="HG創英角ﾎﾟｯﾌﾟ体" pitchFamily="49" charset="-128"/>
                </a:rPr>
                <a:t>ＩＦＲＳ</a:t>
              </a:r>
            </a:p>
          </p:txBody>
        </p:sp>
      </p:grpSp>
      <p:sp>
        <p:nvSpPr>
          <p:cNvPr id="5175" name="AutoShape 55"/>
          <p:cNvSpPr>
            <a:spLocks noChangeArrowheads="1"/>
          </p:cNvSpPr>
          <p:nvPr/>
        </p:nvSpPr>
        <p:spPr bwMode="auto">
          <a:xfrm>
            <a:off x="4211638" y="1773238"/>
            <a:ext cx="2520950" cy="719137"/>
          </a:xfrm>
          <a:prstGeom prst="wedgeRoundRectCallout">
            <a:avLst>
              <a:gd name="adj1" fmla="val -49056"/>
              <a:gd name="adj2" fmla="val 95477"/>
              <a:gd name="adj3" fmla="val 16667"/>
            </a:avLst>
          </a:prstGeom>
          <a:solidFill>
            <a:srgbClr val="FF99CC"/>
          </a:solidFill>
          <a:ln w="9525">
            <a:solidFill>
              <a:schemeClr val="tx1"/>
            </a:solidFill>
            <a:miter lim="800000"/>
            <a:headEnd/>
            <a:tailEnd/>
          </a:ln>
        </p:spPr>
        <p:txBody>
          <a:bodyPr/>
          <a:lstStyle/>
          <a:p>
            <a:pPr algn="ctr"/>
            <a:r>
              <a:rPr lang="ja-JP" altLang="en-US"/>
              <a:t>オラも仲間に</a:t>
            </a:r>
          </a:p>
          <a:p>
            <a:pPr algn="ctr"/>
            <a:r>
              <a:rPr lang="ja-JP" altLang="en-US"/>
              <a:t>入れてほし～ぃの♪</a:t>
            </a:r>
          </a:p>
        </p:txBody>
      </p:sp>
      <p:grpSp>
        <p:nvGrpSpPr>
          <p:cNvPr id="4" name="Group 15"/>
          <p:cNvGrpSpPr>
            <a:grpSpLocks/>
          </p:cNvGrpSpPr>
          <p:nvPr/>
        </p:nvGrpSpPr>
        <p:grpSpPr bwMode="auto">
          <a:xfrm>
            <a:off x="323850" y="3790950"/>
            <a:ext cx="7993063" cy="2565400"/>
            <a:chOff x="158" y="1525"/>
            <a:chExt cx="4899" cy="1574"/>
          </a:xfrm>
        </p:grpSpPr>
        <p:pic>
          <p:nvPicPr>
            <p:cNvPr id="11275" name="Picture 7" descr="MPj04225810000[1]"/>
            <p:cNvPicPr>
              <a:picLocks noChangeAspect="1" noChangeArrowheads="1"/>
            </p:cNvPicPr>
            <p:nvPr/>
          </p:nvPicPr>
          <p:blipFill>
            <a:blip r:embed="rId5" cstate="print"/>
            <a:srcRect/>
            <a:stretch>
              <a:fillRect/>
            </a:stretch>
          </p:blipFill>
          <p:spPr bwMode="auto">
            <a:xfrm>
              <a:off x="158" y="1842"/>
              <a:ext cx="1543" cy="1257"/>
            </a:xfrm>
            <a:prstGeom prst="rect">
              <a:avLst/>
            </a:prstGeom>
            <a:noFill/>
            <a:ln w="9525">
              <a:noFill/>
              <a:miter lim="800000"/>
              <a:headEnd/>
              <a:tailEnd/>
            </a:ln>
          </p:spPr>
        </p:pic>
        <p:sp>
          <p:nvSpPr>
            <p:cNvPr id="11276" name="AutoShape 10"/>
            <p:cNvSpPr>
              <a:spLocks noChangeArrowheads="1"/>
            </p:cNvSpPr>
            <p:nvPr/>
          </p:nvSpPr>
          <p:spPr bwMode="auto">
            <a:xfrm>
              <a:off x="1746" y="1525"/>
              <a:ext cx="3311" cy="817"/>
            </a:xfrm>
            <a:prstGeom prst="wedgeRoundRectCallout">
              <a:avLst>
                <a:gd name="adj1" fmla="val -62231"/>
                <a:gd name="adj2" fmla="val 39106"/>
                <a:gd name="adj3" fmla="val 16667"/>
              </a:avLst>
            </a:prstGeom>
            <a:solidFill>
              <a:schemeClr val="accent1"/>
            </a:solidFill>
            <a:ln w="9525">
              <a:solidFill>
                <a:schemeClr val="tx1"/>
              </a:solidFill>
              <a:miter lim="800000"/>
              <a:headEnd/>
              <a:tailEnd/>
            </a:ln>
          </p:spPr>
          <p:txBody>
            <a:bodyPr/>
            <a:lstStyle/>
            <a:p>
              <a:r>
                <a:rPr lang="en-US" altLang="ja-JP" sz="2400">
                  <a:solidFill>
                    <a:srgbClr val="0000FF"/>
                  </a:solidFill>
                  <a:latin typeface="HG創英角ﾎﾟｯﾌﾟ体" pitchFamily="49" charset="-128"/>
                  <a:ea typeface="HG創英角ﾎﾟｯﾌﾟ体" pitchFamily="49" charset="-128"/>
                </a:rPr>
                <a:t>IFRS</a:t>
              </a:r>
              <a:r>
                <a:rPr lang="ja-JP" altLang="en-US" sz="2400">
                  <a:solidFill>
                    <a:srgbClr val="0000FF"/>
                  </a:solidFill>
                  <a:latin typeface="HG創英角ﾎﾟｯﾌﾟ体" pitchFamily="49" charset="-128"/>
                  <a:ea typeface="HG創英角ﾎﾟｯﾌﾟ体" pitchFamily="49" charset="-128"/>
                </a:rPr>
                <a:t>は</a:t>
              </a:r>
              <a:r>
                <a:rPr lang="ja-JP" altLang="en-US" sz="2400">
                  <a:solidFill>
                    <a:srgbClr val="008000"/>
                  </a:solidFill>
                  <a:latin typeface="HG創英角ﾎﾟｯﾌﾟ体" pitchFamily="49" charset="-128"/>
                  <a:ea typeface="HG創英角ﾎﾟｯﾌﾟ体" pitchFamily="49" charset="-128"/>
                </a:rPr>
                <a:t>海外の民間団体</a:t>
              </a:r>
              <a:r>
                <a:rPr lang="ja-JP" altLang="en-US" sz="2400">
                  <a:solidFill>
                    <a:srgbClr val="0000FF"/>
                  </a:solidFill>
                  <a:latin typeface="HG創英角ﾎﾟｯﾌﾟ体" pitchFamily="49" charset="-128"/>
                  <a:ea typeface="HG創英角ﾎﾟｯﾌﾟ体" pitchFamily="49" charset="-128"/>
                </a:rPr>
                <a:t>が作ってるんだよ！それを</a:t>
              </a:r>
              <a:r>
                <a:rPr lang="ja-JP" altLang="en-US" sz="2400">
                  <a:solidFill>
                    <a:srgbClr val="008000"/>
                  </a:solidFill>
                  <a:latin typeface="HG創英角ﾎﾟｯﾌﾟ体" pitchFamily="49" charset="-128"/>
                  <a:ea typeface="HG創英角ﾎﾟｯﾌﾟ体" pitchFamily="49" charset="-128"/>
                </a:rPr>
                <a:t>税計算の基礎</a:t>
              </a:r>
              <a:r>
                <a:rPr lang="ja-JP" altLang="en-US" sz="2400">
                  <a:solidFill>
                    <a:srgbClr val="0000FF"/>
                  </a:solidFill>
                  <a:latin typeface="HG創英角ﾎﾟｯﾌﾟ体" pitchFamily="49" charset="-128"/>
                  <a:ea typeface="HG創英角ﾎﾟｯﾌﾟ体" pitchFamily="49" charset="-128"/>
                </a:rPr>
                <a:t>にしちゃっていいのかなぁ？</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8678"/>
                                        </p:tgtEl>
                                        <p:attrNameLst>
                                          <p:attrName>style.visibility</p:attrName>
                                        </p:attrNameLst>
                                      </p:cBhvr>
                                      <p:to>
                                        <p:strVal val="visible"/>
                                      </p:to>
                                    </p:set>
                                    <p:set>
                                      <p:cBhvr>
                                        <p:cTn id="7" dur="228" fill="hold">
                                          <p:stCondLst>
                                            <p:cond delay="0"/>
                                          </p:stCondLst>
                                        </p:cTn>
                                        <p:tgtEl>
                                          <p:spTgt spid="28678"/>
                                        </p:tgtEl>
                                        <p:attrNameLst>
                                          <p:attrName>style.rotation</p:attrName>
                                        </p:attrNameLst>
                                      </p:cBhvr>
                                      <p:to>
                                        <p:strVal val="-45.0"/>
                                      </p:to>
                                    </p:set>
                                    <p:anim calcmode="lin" valueType="num">
                                      <p:cBhvr>
                                        <p:cTn id="8" dur="228" fill="hold">
                                          <p:stCondLst>
                                            <p:cond delay="228"/>
                                          </p:stCondLst>
                                        </p:cTn>
                                        <p:tgtEl>
                                          <p:spTgt spid="28678"/>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8678"/>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8678"/>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867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385" decel="100000"/>
                                        <p:tgtEl>
                                          <p:spTgt spid="2"/>
                                        </p:tgtEl>
                                      </p:cBhvr>
                                    </p:animEffect>
                                    <p:animScale>
                                      <p:cBhvr>
                                        <p:cTn id="17" dur="385" decel="100000"/>
                                        <p:tgtEl>
                                          <p:spTgt spid="2"/>
                                        </p:tgtEl>
                                      </p:cBhvr>
                                      <p:from x="10000" y="10000"/>
                                      <p:to x="200000" y="450000"/>
                                    </p:animScale>
                                    <p:animScale>
                                      <p:cBhvr>
                                        <p:cTn id="18" dur="615" accel="100000" fill="hold">
                                          <p:stCondLst>
                                            <p:cond delay="385"/>
                                          </p:stCondLst>
                                        </p:cTn>
                                        <p:tgtEl>
                                          <p:spTgt spid="2"/>
                                        </p:tgtEl>
                                      </p:cBhvr>
                                      <p:from x="200000" y="450000"/>
                                      <p:to x="100000" y="100000"/>
                                    </p:animScale>
                                    <p:set>
                                      <p:cBhvr>
                                        <p:cTn id="19" dur="385" fill="hold"/>
                                        <p:tgtEl>
                                          <p:spTgt spid="2"/>
                                        </p:tgtEl>
                                        <p:attrNameLst>
                                          <p:attrName>ppt_x</p:attrName>
                                        </p:attrNameLst>
                                      </p:cBhvr>
                                      <p:to>
                                        <p:strVal val="(0.5)"/>
                                      </p:to>
                                    </p:set>
                                    <p:anim from="(0.5)" to="(#ppt_x)" calcmode="lin" valueType="num">
                                      <p:cBhvr>
                                        <p:cTn id="20" dur="615" accel="100000" fill="hold">
                                          <p:stCondLst>
                                            <p:cond delay="385"/>
                                          </p:stCondLst>
                                        </p:cTn>
                                        <p:tgtEl>
                                          <p:spTgt spid="2"/>
                                        </p:tgtEl>
                                        <p:attrNameLst>
                                          <p:attrName>ppt_x</p:attrName>
                                        </p:attrNameLst>
                                      </p:cBhvr>
                                    </p:anim>
                                    <p:set>
                                      <p:cBhvr>
                                        <p:cTn id="21" dur="385" fill="hold"/>
                                        <p:tgtEl>
                                          <p:spTgt spid="2"/>
                                        </p:tgtEl>
                                        <p:attrNameLst>
                                          <p:attrName>ppt_y</p:attrName>
                                        </p:attrNameLst>
                                      </p:cBhvr>
                                      <p:to>
                                        <p:strVal val="(#ppt_y+0.4)"/>
                                      </p:to>
                                    </p:set>
                                    <p:anim from="(#ppt_y+0.4)" to="(#ppt_y)" calcmode="lin" valueType="num">
                                      <p:cBhvr>
                                        <p:cTn id="22" dur="615" accel="100000" fill="hold">
                                          <p:stCondLst>
                                            <p:cond delay="385"/>
                                          </p:stCondLst>
                                        </p:cTn>
                                        <p:tgtEl>
                                          <p:spTgt spid="2"/>
                                        </p:tgtEl>
                                        <p:attrNameLst>
                                          <p:attrName>ppt_y</p:attrName>
                                        </p:attrNameLst>
                                      </p:cBhvr>
                                    </p:anim>
                                  </p:childTnLst>
                                </p:cTn>
                              </p:par>
                            </p:childTnLst>
                          </p:cTn>
                        </p:par>
                        <p:par>
                          <p:cTn id="23" fill="hold">
                            <p:stCondLst>
                              <p:cond delay="1000"/>
                            </p:stCondLst>
                            <p:childTnLst>
                              <p:par>
                                <p:cTn id="24" presetID="18" presetClass="entr" presetSubtype="12" fill="hold" grpId="0" nodeType="afterEffect">
                                  <p:stCondLst>
                                    <p:cond delay="500"/>
                                  </p:stCondLst>
                                  <p:childTnLst>
                                    <p:set>
                                      <p:cBhvr>
                                        <p:cTn id="25" dur="1" fill="hold">
                                          <p:stCondLst>
                                            <p:cond delay="0"/>
                                          </p:stCondLst>
                                        </p:cTn>
                                        <p:tgtEl>
                                          <p:spTgt spid="5150"/>
                                        </p:tgtEl>
                                        <p:attrNameLst>
                                          <p:attrName>style.visibility</p:attrName>
                                        </p:attrNameLst>
                                      </p:cBhvr>
                                      <p:to>
                                        <p:strVal val="visible"/>
                                      </p:to>
                                    </p:set>
                                    <p:animEffect transition="in" filter="strips(downLeft)">
                                      <p:cBhvr>
                                        <p:cTn id="26" dur="500"/>
                                        <p:tgtEl>
                                          <p:spTgt spid="5150"/>
                                        </p:tgtEl>
                                      </p:cBhvr>
                                    </p:animEffec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770" decel="100000"/>
                                        <p:tgtEl>
                                          <p:spTgt spid="3"/>
                                        </p:tgtEl>
                                      </p:cBhvr>
                                    </p:animEffect>
                                    <p:animScale>
                                      <p:cBhvr>
                                        <p:cTn id="32" dur="770" decel="100000"/>
                                        <p:tgtEl>
                                          <p:spTgt spid="3"/>
                                        </p:tgtEl>
                                      </p:cBhvr>
                                      <p:from x="10000" y="10000"/>
                                      <p:to x="200000" y="450000"/>
                                    </p:animScale>
                                    <p:animScale>
                                      <p:cBhvr>
                                        <p:cTn id="33" dur="1230" accel="100000" fill="hold">
                                          <p:stCondLst>
                                            <p:cond delay="770"/>
                                          </p:stCondLst>
                                        </p:cTn>
                                        <p:tgtEl>
                                          <p:spTgt spid="3"/>
                                        </p:tgtEl>
                                      </p:cBhvr>
                                      <p:from x="200000" y="450000"/>
                                      <p:to x="100000" y="100000"/>
                                    </p:animScale>
                                    <p:set>
                                      <p:cBhvr>
                                        <p:cTn id="34" dur="770" fill="hold"/>
                                        <p:tgtEl>
                                          <p:spTgt spid="3"/>
                                        </p:tgtEl>
                                        <p:attrNameLst>
                                          <p:attrName>ppt_x</p:attrName>
                                        </p:attrNameLst>
                                      </p:cBhvr>
                                      <p:to>
                                        <p:strVal val="(0.5)"/>
                                      </p:to>
                                    </p:set>
                                    <p:anim from="(0.5)" to="(#ppt_x)" calcmode="lin" valueType="num">
                                      <p:cBhvr>
                                        <p:cTn id="35" dur="1230" accel="100000" fill="hold">
                                          <p:stCondLst>
                                            <p:cond delay="770"/>
                                          </p:stCondLst>
                                        </p:cTn>
                                        <p:tgtEl>
                                          <p:spTgt spid="3"/>
                                        </p:tgtEl>
                                        <p:attrNameLst>
                                          <p:attrName>ppt_x</p:attrName>
                                        </p:attrNameLst>
                                      </p:cBhvr>
                                    </p:anim>
                                    <p:set>
                                      <p:cBhvr>
                                        <p:cTn id="36" dur="770" fill="hold"/>
                                        <p:tgtEl>
                                          <p:spTgt spid="3"/>
                                        </p:tgtEl>
                                        <p:attrNameLst>
                                          <p:attrName>ppt_y</p:attrName>
                                        </p:attrNameLst>
                                      </p:cBhvr>
                                      <p:to>
                                        <p:strVal val="(#ppt_y+0.4)"/>
                                      </p:to>
                                    </p:set>
                                    <p:anim from="(#ppt_y+0.4)" to="(#ppt_y)" calcmode="lin" valueType="num">
                                      <p:cBhvr>
                                        <p:cTn id="37" dur="1230" accel="100000" fill="hold">
                                          <p:stCondLst>
                                            <p:cond delay="770"/>
                                          </p:stCondLst>
                                        </p:cTn>
                                        <p:tgtEl>
                                          <p:spTgt spid="3"/>
                                        </p:tgtEl>
                                        <p:attrNameLst>
                                          <p:attrName>ppt_y</p:attrName>
                                        </p:attrNameLst>
                                      </p:cBhvr>
                                    </p:anim>
                                  </p:childTnLst>
                                </p:cTn>
                              </p:par>
                            </p:childTnLst>
                          </p:cTn>
                        </p:par>
                        <p:par>
                          <p:cTn id="38" fill="hold">
                            <p:stCondLst>
                              <p:cond delay="2000"/>
                            </p:stCondLst>
                            <p:childTnLst>
                              <p:par>
                                <p:cTn id="39" presetID="38" presetClass="path" presetSubtype="0" accel="50000" decel="50000" fill="hold" nodeType="afterEffect">
                                  <p:stCondLst>
                                    <p:cond delay="500"/>
                                  </p:stCondLst>
                                  <p:childTnLst>
                                    <p:animMotion origin="layout" path="M -0.01389 0.05463 L 0.00972 -0.18356 L -0.06701 0.0338 L -0.04357 -0.20486 L -0.12135 0.01273 L -0.09653 -0.225 L -0.17413 -0.00833 L -0.14982 -0.24653 L -0.22795 -0.02986 L -0.20451 -0.26875 L -0.28073 -0.05093 L -0.25764 -0.28935 L -0.3335 -0.07153 L -0.31093 -0.31018 L -0.38837 -0.09282 L -0.36423 -0.33125 L -0.44184 -0.11458 " pathEditMode="relative" rAng="180" ptsTypes="FFFFFFFFFFFFFFFFF">
                                      <p:cBhvr>
                                        <p:cTn id="40" dur="3000" fill="hold"/>
                                        <p:tgtEl>
                                          <p:spTgt spid="3"/>
                                        </p:tgtEl>
                                        <p:attrNameLst>
                                          <p:attrName>ppt_x</p:attrName>
                                          <p:attrName>ppt_y</p:attrName>
                                        </p:attrNameLst>
                                      </p:cBhvr>
                                      <p:rCtr x="-189" y="-198"/>
                                    </p:animMotion>
                                  </p:childTnLst>
                                </p:cTn>
                              </p:par>
                              <p:par>
                                <p:cTn id="41" presetID="37" presetClass="entr" presetSubtype="0" fill="hold" grpId="0" nodeType="withEffect">
                                  <p:stCondLst>
                                    <p:cond delay="0"/>
                                  </p:stCondLst>
                                  <p:childTnLst>
                                    <p:set>
                                      <p:cBhvr>
                                        <p:cTn id="42" dur="1" fill="hold">
                                          <p:stCondLst>
                                            <p:cond delay="0"/>
                                          </p:stCondLst>
                                        </p:cTn>
                                        <p:tgtEl>
                                          <p:spTgt spid="5163"/>
                                        </p:tgtEl>
                                        <p:attrNameLst>
                                          <p:attrName>style.visibility</p:attrName>
                                        </p:attrNameLst>
                                      </p:cBhvr>
                                      <p:to>
                                        <p:strVal val="visible"/>
                                      </p:to>
                                    </p:set>
                                    <p:animEffect transition="in" filter="fade">
                                      <p:cBhvr>
                                        <p:cTn id="43" dur="1000"/>
                                        <p:tgtEl>
                                          <p:spTgt spid="5163"/>
                                        </p:tgtEl>
                                      </p:cBhvr>
                                    </p:animEffect>
                                    <p:anim calcmode="lin" valueType="num">
                                      <p:cBhvr>
                                        <p:cTn id="44" dur="1000" fill="hold"/>
                                        <p:tgtEl>
                                          <p:spTgt spid="5163"/>
                                        </p:tgtEl>
                                        <p:attrNameLst>
                                          <p:attrName>ppt_x</p:attrName>
                                        </p:attrNameLst>
                                      </p:cBhvr>
                                      <p:tavLst>
                                        <p:tav tm="0">
                                          <p:val>
                                            <p:strVal val="#ppt_x"/>
                                          </p:val>
                                        </p:tav>
                                        <p:tav tm="100000">
                                          <p:val>
                                            <p:strVal val="#ppt_x"/>
                                          </p:val>
                                        </p:tav>
                                      </p:tavLst>
                                    </p:anim>
                                    <p:anim calcmode="lin" valueType="num">
                                      <p:cBhvr>
                                        <p:cTn id="45" dur="900" decel="100000" fill="hold"/>
                                        <p:tgtEl>
                                          <p:spTgt spid="516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163"/>
                                        </p:tgtEl>
                                        <p:attrNameLst>
                                          <p:attrName>ppt_y</p:attrName>
                                        </p:attrNameLst>
                                      </p:cBhvr>
                                      <p:tavLst>
                                        <p:tav tm="0">
                                          <p:val>
                                            <p:strVal val="#ppt_y-.03"/>
                                          </p:val>
                                        </p:tav>
                                        <p:tav tm="100000">
                                          <p:val>
                                            <p:strVal val="#ppt_y"/>
                                          </p:val>
                                        </p:tav>
                                      </p:tavLst>
                                    </p:anim>
                                  </p:childTnLst>
                                </p:cTn>
                              </p:par>
                            </p:childTnLst>
                          </p:cTn>
                        </p:par>
                        <p:par>
                          <p:cTn id="47" fill="hold">
                            <p:stCondLst>
                              <p:cond delay="5500"/>
                            </p:stCondLst>
                            <p:childTnLst>
                              <p:par>
                                <p:cTn id="48" presetID="49" presetClass="entr" presetSubtype="0" decel="100000" fill="hold" grpId="0" nodeType="afterEffect">
                                  <p:stCondLst>
                                    <p:cond delay="0"/>
                                  </p:stCondLst>
                                  <p:childTnLst>
                                    <p:set>
                                      <p:cBhvr>
                                        <p:cTn id="49" dur="1" fill="hold">
                                          <p:stCondLst>
                                            <p:cond delay="0"/>
                                          </p:stCondLst>
                                        </p:cTn>
                                        <p:tgtEl>
                                          <p:spTgt spid="5175"/>
                                        </p:tgtEl>
                                        <p:attrNameLst>
                                          <p:attrName>style.visibility</p:attrName>
                                        </p:attrNameLst>
                                      </p:cBhvr>
                                      <p:to>
                                        <p:strVal val="visible"/>
                                      </p:to>
                                    </p:set>
                                    <p:anim calcmode="lin" valueType="num">
                                      <p:cBhvr>
                                        <p:cTn id="50" dur="500" fill="hold"/>
                                        <p:tgtEl>
                                          <p:spTgt spid="5175"/>
                                        </p:tgtEl>
                                        <p:attrNameLst>
                                          <p:attrName>ppt_w</p:attrName>
                                        </p:attrNameLst>
                                      </p:cBhvr>
                                      <p:tavLst>
                                        <p:tav tm="0">
                                          <p:val>
                                            <p:fltVal val="0"/>
                                          </p:val>
                                        </p:tav>
                                        <p:tav tm="100000">
                                          <p:val>
                                            <p:strVal val="#ppt_w"/>
                                          </p:val>
                                        </p:tav>
                                      </p:tavLst>
                                    </p:anim>
                                    <p:anim calcmode="lin" valueType="num">
                                      <p:cBhvr>
                                        <p:cTn id="51" dur="500" fill="hold"/>
                                        <p:tgtEl>
                                          <p:spTgt spid="5175"/>
                                        </p:tgtEl>
                                        <p:attrNameLst>
                                          <p:attrName>ppt_h</p:attrName>
                                        </p:attrNameLst>
                                      </p:cBhvr>
                                      <p:tavLst>
                                        <p:tav tm="0">
                                          <p:val>
                                            <p:fltVal val="0"/>
                                          </p:val>
                                        </p:tav>
                                        <p:tav tm="100000">
                                          <p:val>
                                            <p:strVal val="#ppt_h"/>
                                          </p:val>
                                        </p:tav>
                                      </p:tavLst>
                                    </p:anim>
                                    <p:anim calcmode="lin" valueType="num">
                                      <p:cBhvr>
                                        <p:cTn id="52" dur="500" fill="hold"/>
                                        <p:tgtEl>
                                          <p:spTgt spid="5175"/>
                                        </p:tgtEl>
                                        <p:attrNameLst>
                                          <p:attrName>style.rotation</p:attrName>
                                        </p:attrNameLst>
                                      </p:cBhvr>
                                      <p:tavLst>
                                        <p:tav tm="0">
                                          <p:val>
                                            <p:fltVal val="360"/>
                                          </p:val>
                                        </p:tav>
                                        <p:tav tm="100000">
                                          <p:val>
                                            <p:fltVal val="0"/>
                                          </p:val>
                                        </p:tav>
                                      </p:tavLst>
                                    </p:anim>
                                    <p:animEffect transition="in" filter="fade">
                                      <p:cBhvr>
                                        <p:cTn id="53" dur="500"/>
                                        <p:tgtEl>
                                          <p:spTgt spid="5175"/>
                                        </p:tgtEl>
                                      </p:cBhvr>
                                    </p:animEffect>
                                  </p:childTnLst>
                                </p:cTn>
                              </p:par>
                            </p:childTnLst>
                          </p:cTn>
                        </p:par>
                        <p:par>
                          <p:cTn id="54" fill="hold">
                            <p:stCondLst>
                              <p:cond delay="6000"/>
                            </p:stCondLst>
                            <p:childTnLst>
                              <p:par>
                                <p:cTn id="55" presetID="8" presetClass="emph" presetSubtype="0" fill="hold" nodeType="afterEffect">
                                  <p:stCondLst>
                                    <p:cond delay="500"/>
                                  </p:stCondLst>
                                  <p:childTnLst>
                                    <p:animRot by="21600000">
                                      <p:cBhvr>
                                        <p:cTn id="56" dur="2000" fill="hold"/>
                                        <p:tgtEl>
                                          <p:spTgt spid="2"/>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770" decel="100000"/>
                                        <p:tgtEl>
                                          <p:spTgt spid="4"/>
                                        </p:tgtEl>
                                      </p:cBhvr>
                                    </p:animEffect>
                                    <p:animScale>
                                      <p:cBhvr>
                                        <p:cTn id="62" dur="770" decel="100000"/>
                                        <p:tgtEl>
                                          <p:spTgt spid="4"/>
                                        </p:tgtEl>
                                      </p:cBhvr>
                                      <p:from x="10000" y="10000"/>
                                      <p:to x="200000" y="450000"/>
                                    </p:animScale>
                                    <p:animScale>
                                      <p:cBhvr>
                                        <p:cTn id="63" dur="1230" accel="100000" fill="hold">
                                          <p:stCondLst>
                                            <p:cond delay="770"/>
                                          </p:stCondLst>
                                        </p:cTn>
                                        <p:tgtEl>
                                          <p:spTgt spid="4"/>
                                        </p:tgtEl>
                                      </p:cBhvr>
                                      <p:from x="200000" y="450000"/>
                                      <p:to x="100000" y="100000"/>
                                    </p:animScale>
                                    <p:set>
                                      <p:cBhvr>
                                        <p:cTn id="64" dur="770" fill="hold"/>
                                        <p:tgtEl>
                                          <p:spTgt spid="4"/>
                                        </p:tgtEl>
                                        <p:attrNameLst>
                                          <p:attrName>ppt_x</p:attrName>
                                        </p:attrNameLst>
                                      </p:cBhvr>
                                      <p:to>
                                        <p:strVal val="(0.5)"/>
                                      </p:to>
                                    </p:set>
                                    <p:anim from="(0.5)" to="(#ppt_x)" calcmode="lin" valueType="num">
                                      <p:cBhvr>
                                        <p:cTn id="65" dur="1230" accel="100000" fill="hold">
                                          <p:stCondLst>
                                            <p:cond delay="770"/>
                                          </p:stCondLst>
                                        </p:cTn>
                                        <p:tgtEl>
                                          <p:spTgt spid="4"/>
                                        </p:tgtEl>
                                        <p:attrNameLst>
                                          <p:attrName>ppt_x</p:attrName>
                                        </p:attrNameLst>
                                      </p:cBhvr>
                                    </p:anim>
                                    <p:set>
                                      <p:cBhvr>
                                        <p:cTn id="66" dur="770" fill="hold"/>
                                        <p:tgtEl>
                                          <p:spTgt spid="4"/>
                                        </p:tgtEl>
                                        <p:attrNameLst>
                                          <p:attrName>ppt_y</p:attrName>
                                        </p:attrNameLst>
                                      </p:cBhvr>
                                      <p:to>
                                        <p:strVal val="(#ppt_y+0.4)"/>
                                      </p:to>
                                    </p:set>
                                    <p:anim from="(#ppt_y+0.4)" to="(#ppt_y)" calcmode="lin" valueType="num">
                                      <p:cBhvr>
                                        <p:cTn id="67"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5150" grpId="0" animBg="1"/>
      <p:bldP spid="5163" grpId="0" animBg="1"/>
      <p:bldP spid="517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7019925" cy="519113"/>
          </a:xfrm>
          <a:prstGeom prst="rect">
            <a:avLst/>
          </a:prstGeom>
          <a:noFill/>
          <a:ln w="9525">
            <a:noFill/>
            <a:miter lim="800000"/>
            <a:headEnd/>
            <a:tailEnd/>
          </a:ln>
        </p:spPr>
        <p:txBody>
          <a:bodyPr>
            <a:spAutoFit/>
          </a:bodyPr>
          <a:lstStyle/>
          <a:p>
            <a:pPr>
              <a:spcBef>
                <a:spcPct val="50000"/>
              </a:spcBef>
            </a:pPr>
            <a:r>
              <a:rPr lang="en-US" altLang="ja-JP" sz="2800">
                <a:solidFill>
                  <a:srgbClr val="FF0000"/>
                </a:solidFill>
                <a:latin typeface="HG創英角ﾎﾟｯﾌﾟ体" pitchFamily="49" charset="-128"/>
                <a:ea typeface="HG創英角ﾎﾟｯﾌﾟ体" pitchFamily="49" charset="-128"/>
              </a:rPr>
              <a:t>IFRS</a:t>
            </a:r>
            <a:r>
              <a:rPr lang="ja-JP" altLang="en-US" sz="2800">
                <a:solidFill>
                  <a:srgbClr val="FF0000"/>
                </a:solidFill>
                <a:latin typeface="HG創英角ﾎﾟｯﾌﾟ体" pitchFamily="49" charset="-128"/>
                <a:ea typeface="HG創英角ﾎﾟｯﾌﾟ体" pitchFamily="49" charset="-128"/>
              </a:rPr>
              <a:t>に今の税法をそのまま使うと・・・</a:t>
            </a:r>
          </a:p>
        </p:txBody>
      </p:sp>
      <p:sp>
        <p:nvSpPr>
          <p:cNvPr id="138243" name="Text Box 3"/>
          <p:cNvSpPr txBox="1">
            <a:spLocks noChangeArrowheads="1"/>
          </p:cNvSpPr>
          <p:nvPr/>
        </p:nvSpPr>
        <p:spPr bwMode="auto">
          <a:xfrm>
            <a:off x="1116013" y="476250"/>
            <a:ext cx="7127875" cy="1160463"/>
          </a:xfrm>
          <a:prstGeom prst="rect">
            <a:avLst/>
          </a:prstGeom>
          <a:noFill/>
          <a:ln w="9525">
            <a:noFill/>
            <a:miter lim="800000"/>
            <a:headEnd/>
            <a:tailEnd/>
          </a:ln>
        </p:spPr>
        <p:txBody>
          <a:bodyPr>
            <a:spAutoFit/>
          </a:bodyPr>
          <a:lstStyle/>
          <a:p>
            <a:pPr algn="ctr">
              <a:spcBef>
                <a:spcPct val="50000"/>
              </a:spcBef>
            </a:pPr>
            <a:r>
              <a:rPr lang="en-US" altLang="ja-JP" sz="2800">
                <a:solidFill>
                  <a:srgbClr val="FF3399"/>
                </a:solidFill>
                <a:latin typeface="HG創英角ﾎﾟｯﾌﾟ体" pitchFamily="49" charset="-128"/>
                <a:ea typeface="HG創英角ﾎﾟｯﾌﾟ体" pitchFamily="49" charset="-128"/>
              </a:rPr>
              <a:t>IFRS</a:t>
            </a:r>
            <a:r>
              <a:rPr lang="ja-JP" altLang="en-US" sz="2800">
                <a:solidFill>
                  <a:srgbClr val="FF3399"/>
                </a:solidFill>
                <a:latin typeface="HG創英角ﾎﾟｯﾌﾟ体" pitchFamily="49" charset="-128"/>
                <a:ea typeface="HG創英角ﾎﾟｯﾌﾟ体" pitchFamily="49" charset="-128"/>
              </a:rPr>
              <a:t>は</a:t>
            </a:r>
            <a:r>
              <a:rPr lang="ja-JP" altLang="en-US" sz="2800">
                <a:solidFill>
                  <a:srgbClr val="0099FF"/>
                </a:solidFill>
                <a:latin typeface="HG創英角ﾎﾟｯﾌﾟ体" pitchFamily="49" charset="-128"/>
                <a:ea typeface="HG創英角ﾎﾟｯﾌﾟ体" pitchFamily="49" charset="-128"/>
              </a:rPr>
              <a:t>時価</a:t>
            </a:r>
            <a:r>
              <a:rPr lang="ja-JP" altLang="en-US" sz="2800">
                <a:solidFill>
                  <a:srgbClr val="FF3399"/>
                </a:solidFill>
                <a:latin typeface="HG創英角ﾎﾟｯﾌﾟ体" pitchFamily="49" charset="-128"/>
                <a:ea typeface="HG創英角ﾎﾟｯﾌﾟ体" pitchFamily="49" charset="-128"/>
              </a:rPr>
              <a:t>評価が基本！</a:t>
            </a:r>
          </a:p>
          <a:p>
            <a:pPr algn="ctr">
              <a:spcBef>
                <a:spcPct val="50000"/>
              </a:spcBef>
            </a:pPr>
            <a:r>
              <a:rPr lang="ja-JP" altLang="en-US" sz="2800">
                <a:solidFill>
                  <a:srgbClr val="FF3399"/>
                </a:solidFill>
                <a:latin typeface="HG創英角ﾎﾟｯﾌﾟ体" pitchFamily="49" charset="-128"/>
                <a:ea typeface="HG創英角ﾎﾟｯﾌﾟ体" pitchFamily="49" charset="-128"/>
              </a:rPr>
              <a:t>だから同じ</a:t>
            </a:r>
            <a:r>
              <a:rPr lang="en-US" altLang="ja-JP" sz="2800">
                <a:solidFill>
                  <a:srgbClr val="FF3399"/>
                </a:solidFill>
                <a:latin typeface="HG創英角ﾎﾟｯﾌﾟ体" pitchFamily="49" charset="-128"/>
                <a:ea typeface="HG創英角ﾎﾟｯﾌﾟ体" pitchFamily="49" charset="-128"/>
              </a:rPr>
              <a:t>100</a:t>
            </a:r>
            <a:r>
              <a:rPr lang="ja-JP" altLang="en-US" sz="2800">
                <a:solidFill>
                  <a:srgbClr val="FF3399"/>
                </a:solidFill>
                <a:latin typeface="HG創英角ﾎﾟｯﾌﾟ体" pitchFamily="49" charset="-128"/>
                <a:ea typeface="HG創英角ﾎﾟｯﾌﾟ体" pitchFamily="49" charset="-128"/>
              </a:rPr>
              <a:t>の利益でも</a:t>
            </a:r>
            <a:r>
              <a:rPr lang="en-US" altLang="ja-JP" sz="2000">
                <a:solidFill>
                  <a:srgbClr val="FF3399"/>
                </a:solidFill>
                <a:ea typeface="HG創英角ﾎﾟｯﾌﾟ体" pitchFamily="49" charset="-128"/>
              </a:rPr>
              <a:t>…</a:t>
            </a:r>
            <a:r>
              <a:rPr lang="en-US" altLang="ja-JP" sz="2000">
                <a:solidFill>
                  <a:srgbClr val="FF3399"/>
                </a:solidFill>
                <a:latin typeface="HG創英角ﾎﾟｯﾌﾟ体" pitchFamily="49" charset="-128"/>
                <a:ea typeface="HG創英角ﾎﾟｯﾌﾟ体" pitchFamily="49" charset="-128"/>
              </a:rPr>
              <a:t>(</a:t>
            </a:r>
            <a:r>
              <a:rPr lang="ja-JP" altLang="en-US" sz="2000">
                <a:solidFill>
                  <a:srgbClr val="FF3399"/>
                </a:solidFill>
                <a:latin typeface="HG創英角ﾎﾟｯﾌﾟ体" pitchFamily="49" charset="-128"/>
                <a:ea typeface="HG創英角ﾎﾟｯﾌﾟ体" pitchFamily="49" charset="-128"/>
              </a:rPr>
              <a:t>税率</a:t>
            </a:r>
            <a:r>
              <a:rPr lang="en-US" altLang="ja-JP" sz="2000">
                <a:solidFill>
                  <a:srgbClr val="FF3399"/>
                </a:solidFill>
                <a:latin typeface="HG創英角ﾎﾟｯﾌﾟ体" pitchFamily="49" charset="-128"/>
                <a:ea typeface="HG創英角ﾎﾟｯﾌﾟ体" pitchFamily="49" charset="-128"/>
              </a:rPr>
              <a:t>40</a:t>
            </a:r>
            <a:r>
              <a:rPr lang="ja-JP" altLang="en-US" sz="2000">
                <a:solidFill>
                  <a:srgbClr val="FF3399"/>
                </a:solidFill>
                <a:latin typeface="HG創英角ﾎﾟｯﾌﾟ体" pitchFamily="49" charset="-128"/>
                <a:ea typeface="HG創英角ﾎﾟｯﾌﾟ体" pitchFamily="49" charset="-128"/>
              </a:rPr>
              <a:t>％</a:t>
            </a:r>
            <a:r>
              <a:rPr lang="en-US" altLang="ja-JP" sz="2000">
                <a:solidFill>
                  <a:srgbClr val="FF3399"/>
                </a:solidFill>
                <a:latin typeface="HG創英角ﾎﾟｯﾌﾟ体" pitchFamily="49" charset="-128"/>
                <a:ea typeface="HG創英角ﾎﾟｯﾌﾟ体" pitchFamily="49" charset="-128"/>
              </a:rPr>
              <a:t>)</a:t>
            </a:r>
          </a:p>
        </p:txBody>
      </p:sp>
      <p:sp>
        <p:nvSpPr>
          <p:cNvPr id="138244" name="Rectangle 4"/>
          <p:cNvSpPr>
            <a:spLocks noChangeArrowheads="1"/>
          </p:cNvSpPr>
          <p:nvPr/>
        </p:nvSpPr>
        <p:spPr bwMode="auto">
          <a:xfrm>
            <a:off x="4643438" y="1628775"/>
            <a:ext cx="4321175" cy="3960813"/>
          </a:xfrm>
          <a:prstGeom prst="rect">
            <a:avLst/>
          </a:prstGeom>
          <a:solidFill>
            <a:srgbClr val="CCFFCC"/>
          </a:solidFill>
          <a:ln w="9525">
            <a:solidFill>
              <a:schemeClr val="tx1"/>
            </a:solidFill>
            <a:miter lim="800000"/>
            <a:headEnd/>
            <a:tailEnd/>
          </a:ln>
        </p:spPr>
        <p:txBody>
          <a:bodyPr wrap="none" anchor="ctr"/>
          <a:lstStyle/>
          <a:p>
            <a:endParaRPr lang="ja-JP" altLang="en-US"/>
          </a:p>
        </p:txBody>
      </p:sp>
      <p:grpSp>
        <p:nvGrpSpPr>
          <p:cNvPr id="2" name="Group 5"/>
          <p:cNvGrpSpPr>
            <a:grpSpLocks/>
          </p:cNvGrpSpPr>
          <p:nvPr/>
        </p:nvGrpSpPr>
        <p:grpSpPr bwMode="auto">
          <a:xfrm>
            <a:off x="179388" y="1628775"/>
            <a:ext cx="4321175" cy="3960813"/>
            <a:chOff x="113" y="1026"/>
            <a:chExt cx="2722" cy="2495"/>
          </a:xfrm>
        </p:grpSpPr>
        <p:sp>
          <p:nvSpPr>
            <p:cNvPr id="12319" name="Rectangle 6"/>
            <p:cNvSpPr>
              <a:spLocks noChangeArrowheads="1"/>
            </p:cNvSpPr>
            <p:nvPr/>
          </p:nvSpPr>
          <p:spPr bwMode="auto">
            <a:xfrm>
              <a:off x="113" y="1026"/>
              <a:ext cx="2722" cy="2495"/>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12320" name="Text Box 7"/>
            <p:cNvSpPr txBox="1">
              <a:spLocks noChangeArrowheads="1"/>
            </p:cNvSpPr>
            <p:nvPr/>
          </p:nvSpPr>
          <p:spPr bwMode="auto">
            <a:xfrm>
              <a:off x="204" y="1117"/>
              <a:ext cx="2495" cy="231"/>
            </a:xfrm>
            <a:prstGeom prst="rect">
              <a:avLst/>
            </a:prstGeom>
            <a:noFill/>
            <a:ln w="9525">
              <a:noFill/>
              <a:miter lim="800000"/>
              <a:headEnd/>
              <a:tailEnd/>
            </a:ln>
          </p:spPr>
          <p:txBody>
            <a:bodyPr>
              <a:spAutoFit/>
            </a:bodyPr>
            <a:lstStyle/>
            <a:p>
              <a:pPr algn="ctr">
                <a:spcBef>
                  <a:spcPct val="50000"/>
                </a:spcBef>
              </a:pPr>
              <a:r>
                <a:rPr lang="ja-JP" altLang="en-US">
                  <a:latin typeface="HG創英角ﾎﾟｯﾌﾟ体" pitchFamily="49" charset="-128"/>
                  <a:ea typeface="HG創英角ﾎﾟｯﾌﾟ体" pitchFamily="49" charset="-128"/>
                </a:rPr>
                <a:t>商品を売って、</a:t>
              </a:r>
              <a:r>
                <a:rPr lang="en-US" altLang="ja-JP">
                  <a:latin typeface="HG創英角ﾎﾟｯﾌﾟ体" pitchFamily="49" charset="-128"/>
                  <a:ea typeface="HG創英角ﾎﾟｯﾌﾟ体" pitchFamily="49" charset="-128"/>
                </a:rPr>
                <a:t>100</a:t>
              </a:r>
              <a:r>
                <a:rPr lang="ja-JP" altLang="en-US">
                  <a:latin typeface="HG創英角ﾎﾟｯﾌﾟ体" pitchFamily="49" charset="-128"/>
                  <a:ea typeface="HG創英角ﾎﾟｯﾌﾟ体" pitchFamily="49" charset="-128"/>
                </a:rPr>
                <a:t>の利益を得た人</a:t>
              </a:r>
            </a:p>
          </p:txBody>
        </p:sp>
        <p:pic>
          <p:nvPicPr>
            <p:cNvPr id="12321" name="Picture 8" descr="MCj04405140000[1]"/>
            <p:cNvPicPr>
              <a:picLocks noChangeAspect="1" noChangeArrowheads="1"/>
            </p:cNvPicPr>
            <p:nvPr/>
          </p:nvPicPr>
          <p:blipFill>
            <a:blip r:embed="rId3" cstate="print"/>
            <a:srcRect/>
            <a:stretch>
              <a:fillRect/>
            </a:stretch>
          </p:blipFill>
          <p:spPr bwMode="auto">
            <a:xfrm>
              <a:off x="249" y="1752"/>
              <a:ext cx="912" cy="1152"/>
            </a:xfrm>
            <a:prstGeom prst="rect">
              <a:avLst/>
            </a:prstGeom>
            <a:noFill/>
            <a:ln w="9525">
              <a:noFill/>
              <a:miter lim="800000"/>
              <a:headEnd/>
              <a:tailEnd/>
            </a:ln>
          </p:spPr>
        </p:pic>
        <p:pic>
          <p:nvPicPr>
            <p:cNvPr id="12322" name="Picture 9" descr="MCj04059420000[1]"/>
            <p:cNvPicPr>
              <a:picLocks noChangeAspect="1" noChangeArrowheads="1"/>
            </p:cNvPicPr>
            <p:nvPr/>
          </p:nvPicPr>
          <p:blipFill>
            <a:blip r:embed="rId4" cstate="print"/>
            <a:srcRect/>
            <a:stretch>
              <a:fillRect/>
            </a:stretch>
          </p:blipFill>
          <p:spPr bwMode="auto">
            <a:xfrm>
              <a:off x="1066" y="2478"/>
              <a:ext cx="563" cy="556"/>
            </a:xfrm>
            <a:prstGeom prst="rect">
              <a:avLst/>
            </a:prstGeom>
            <a:noFill/>
            <a:ln w="9525">
              <a:noFill/>
              <a:miter lim="800000"/>
              <a:headEnd/>
              <a:tailEnd/>
            </a:ln>
          </p:spPr>
        </p:pic>
      </p:grpSp>
      <p:pic>
        <p:nvPicPr>
          <p:cNvPr id="138250" name="Picture 10" descr="MCj04403950000[1]"/>
          <p:cNvPicPr>
            <a:picLocks noChangeAspect="1" noChangeArrowheads="1"/>
          </p:cNvPicPr>
          <p:nvPr/>
        </p:nvPicPr>
        <p:blipFill>
          <a:blip r:embed="rId5" cstate="print"/>
          <a:srcRect/>
          <a:stretch>
            <a:fillRect/>
          </a:stretch>
        </p:blipFill>
        <p:spPr bwMode="auto">
          <a:xfrm>
            <a:off x="1908175" y="4221163"/>
            <a:ext cx="576263" cy="576262"/>
          </a:xfrm>
          <a:prstGeom prst="rect">
            <a:avLst/>
          </a:prstGeom>
          <a:noFill/>
          <a:ln w="9525">
            <a:noFill/>
            <a:miter lim="800000"/>
            <a:headEnd/>
            <a:tailEnd/>
          </a:ln>
        </p:spPr>
      </p:pic>
      <p:sp>
        <p:nvSpPr>
          <p:cNvPr id="138251" name="AutoShape 11"/>
          <p:cNvSpPr>
            <a:spLocks noChangeArrowheads="1"/>
          </p:cNvSpPr>
          <p:nvPr/>
        </p:nvSpPr>
        <p:spPr bwMode="auto">
          <a:xfrm>
            <a:off x="1835150" y="2492375"/>
            <a:ext cx="2016125" cy="792163"/>
          </a:xfrm>
          <a:prstGeom prst="wedgeRoundRectCallout">
            <a:avLst>
              <a:gd name="adj1" fmla="val -52282"/>
              <a:gd name="adj2" fmla="val 117134"/>
              <a:gd name="adj3" fmla="val 16667"/>
            </a:avLst>
          </a:prstGeom>
          <a:solidFill>
            <a:srgbClr val="FFFF99"/>
          </a:solidFill>
          <a:ln w="9525">
            <a:solidFill>
              <a:schemeClr val="tx1"/>
            </a:solidFill>
            <a:miter lim="800000"/>
            <a:headEnd/>
            <a:tailEnd/>
          </a:ln>
        </p:spPr>
        <p:txBody>
          <a:bodyPr/>
          <a:lstStyle/>
          <a:p>
            <a:pPr algn="ctr"/>
            <a:r>
              <a:rPr lang="ja-JP" altLang="en-US"/>
              <a:t>ちゃんと</a:t>
            </a:r>
            <a:r>
              <a:rPr lang="en-US" altLang="ja-JP"/>
              <a:t>40</a:t>
            </a:r>
            <a:r>
              <a:rPr lang="ja-JP" altLang="en-US"/>
              <a:t>の</a:t>
            </a:r>
          </a:p>
          <a:p>
            <a:pPr algn="ctr"/>
            <a:r>
              <a:rPr lang="ja-JP" altLang="en-US"/>
              <a:t>税金払います！</a:t>
            </a:r>
          </a:p>
        </p:txBody>
      </p:sp>
      <p:sp>
        <p:nvSpPr>
          <p:cNvPr id="138252" name="Text Box 12"/>
          <p:cNvSpPr txBox="1">
            <a:spLocks noChangeArrowheads="1"/>
          </p:cNvSpPr>
          <p:nvPr/>
        </p:nvSpPr>
        <p:spPr bwMode="auto">
          <a:xfrm>
            <a:off x="4787900" y="1773238"/>
            <a:ext cx="3960813" cy="366712"/>
          </a:xfrm>
          <a:prstGeom prst="rect">
            <a:avLst/>
          </a:prstGeom>
          <a:noFill/>
          <a:ln w="9525">
            <a:noFill/>
            <a:miter lim="800000"/>
            <a:headEnd/>
            <a:tailEnd/>
          </a:ln>
        </p:spPr>
        <p:txBody>
          <a:bodyPr>
            <a:spAutoFit/>
          </a:bodyPr>
          <a:lstStyle/>
          <a:p>
            <a:pPr algn="ctr">
              <a:spcBef>
                <a:spcPct val="50000"/>
              </a:spcBef>
            </a:pPr>
            <a:r>
              <a:rPr lang="ja-JP" altLang="en-US">
                <a:latin typeface="HG創英角ﾎﾟｯﾌﾟ体" pitchFamily="49" charset="-128"/>
                <a:ea typeface="HG創英角ﾎﾟｯﾌﾟ体" pitchFamily="49" charset="-128"/>
              </a:rPr>
              <a:t>持ってる建物に</a:t>
            </a:r>
            <a:r>
              <a:rPr lang="en-US" altLang="ja-JP">
                <a:latin typeface="HG創英角ﾎﾟｯﾌﾟ体" pitchFamily="49" charset="-128"/>
                <a:ea typeface="HG創英角ﾎﾟｯﾌﾟ体" pitchFamily="49" charset="-128"/>
              </a:rPr>
              <a:t>100</a:t>
            </a:r>
            <a:r>
              <a:rPr lang="ja-JP" altLang="en-US">
                <a:latin typeface="HG創英角ﾎﾟｯﾌﾟ体" pitchFamily="49" charset="-128"/>
                <a:ea typeface="HG創英角ﾎﾟｯﾌﾟ体" pitchFamily="49" charset="-128"/>
              </a:rPr>
              <a:t>の評価益が出た人</a:t>
            </a:r>
          </a:p>
        </p:txBody>
      </p:sp>
      <p:pic>
        <p:nvPicPr>
          <p:cNvPr id="138253" name="Picture 13" descr="MCj04405840000[1]"/>
          <p:cNvPicPr>
            <a:picLocks noChangeAspect="1" noChangeArrowheads="1"/>
          </p:cNvPicPr>
          <p:nvPr/>
        </p:nvPicPr>
        <p:blipFill>
          <a:blip r:embed="rId6" cstate="print"/>
          <a:srcRect/>
          <a:stretch>
            <a:fillRect/>
          </a:stretch>
        </p:blipFill>
        <p:spPr bwMode="auto">
          <a:xfrm>
            <a:off x="4787900" y="2420938"/>
            <a:ext cx="1368425" cy="1330325"/>
          </a:xfrm>
          <a:prstGeom prst="rect">
            <a:avLst/>
          </a:prstGeom>
          <a:noFill/>
          <a:ln w="9525">
            <a:noFill/>
            <a:miter lim="800000"/>
            <a:headEnd/>
            <a:tailEnd/>
          </a:ln>
        </p:spPr>
      </p:pic>
      <p:grpSp>
        <p:nvGrpSpPr>
          <p:cNvPr id="3" name="Group 14"/>
          <p:cNvGrpSpPr>
            <a:grpSpLocks/>
          </p:cNvGrpSpPr>
          <p:nvPr/>
        </p:nvGrpSpPr>
        <p:grpSpPr bwMode="auto">
          <a:xfrm>
            <a:off x="4787900" y="3789363"/>
            <a:ext cx="1368425" cy="1354137"/>
            <a:chOff x="3016" y="2432"/>
            <a:chExt cx="862" cy="853"/>
          </a:xfrm>
        </p:grpSpPr>
        <p:pic>
          <p:nvPicPr>
            <p:cNvPr id="12317" name="Picture 15" descr="MCj03194880000[1]"/>
            <p:cNvPicPr>
              <a:picLocks noChangeAspect="1" noChangeArrowheads="1"/>
            </p:cNvPicPr>
            <p:nvPr/>
          </p:nvPicPr>
          <p:blipFill>
            <a:blip r:embed="rId7" cstate="print"/>
            <a:srcRect/>
            <a:stretch>
              <a:fillRect/>
            </a:stretch>
          </p:blipFill>
          <p:spPr bwMode="auto">
            <a:xfrm>
              <a:off x="3016" y="2432"/>
              <a:ext cx="862" cy="853"/>
            </a:xfrm>
            <a:prstGeom prst="rect">
              <a:avLst/>
            </a:prstGeom>
            <a:noFill/>
            <a:ln w="9525">
              <a:noFill/>
              <a:miter lim="800000"/>
              <a:headEnd/>
              <a:tailEnd/>
            </a:ln>
          </p:spPr>
        </p:pic>
        <p:sp>
          <p:nvSpPr>
            <p:cNvPr id="12318" name="Text Box 16"/>
            <p:cNvSpPr txBox="1">
              <a:spLocks noChangeArrowheads="1"/>
            </p:cNvSpPr>
            <p:nvPr/>
          </p:nvSpPr>
          <p:spPr bwMode="auto">
            <a:xfrm>
              <a:off x="3060" y="2976"/>
              <a:ext cx="810" cy="252"/>
            </a:xfrm>
            <a:prstGeom prst="rect">
              <a:avLst/>
            </a:prstGeom>
            <a:noFill/>
            <a:ln w="9525">
              <a:noFill/>
              <a:miter lim="800000"/>
              <a:headEnd/>
              <a:tailEnd/>
            </a:ln>
          </p:spPr>
          <p:txBody>
            <a:bodyPr>
              <a:spAutoFit/>
            </a:bodyPr>
            <a:lstStyle/>
            <a:p>
              <a:pPr>
                <a:spcBef>
                  <a:spcPct val="50000"/>
                </a:spcBef>
              </a:pPr>
              <a:r>
                <a:rPr lang="ja-JP" altLang="en-US" sz="2000" b="1"/>
                <a:t>＋１００</a:t>
              </a:r>
            </a:p>
          </p:txBody>
        </p:sp>
      </p:grpSp>
      <p:pic>
        <p:nvPicPr>
          <p:cNvPr id="138257" name="Picture 17" descr="MCj04406800000[1]"/>
          <p:cNvPicPr>
            <a:picLocks noChangeAspect="1" noChangeArrowheads="1"/>
          </p:cNvPicPr>
          <p:nvPr/>
        </p:nvPicPr>
        <p:blipFill>
          <a:blip r:embed="rId8" cstate="print"/>
          <a:srcRect/>
          <a:stretch>
            <a:fillRect/>
          </a:stretch>
        </p:blipFill>
        <p:spPr bwMode="auto">
          <a:xfrm>
            <a:off x="4787900" y="2420938"/>
            <a:ext cx="1368425" cy="1368425"/>
          </a:xfrm>
          <a:prstGeom prst="rect">
            <a:avLst/>
          </a:prstGeom>
          <a:noFill/>
          <a:ln w="9525">
            <a:noFill/>
            <a:miter lim="800000"/>
            <a:headEnd/>
            <a:tailEnd/>
          </a:ln>
        </p:spPr>
      </p:pic>
      <p:sp>
        <p:nvSpPr>
          <p:cNvPr id="138258" name="AutoShape 18"/>
          <p:cNvSpPr>
            <a:spLocks noChangeArrowheads="1"/>
          </p:cNvSpPr>
          <p:nvPr/>
        </p:nvSpPr>
        <p:spPr bwMode="auto">
          <a:xfrm>
            <a:off x="6372225" y="2420938"/>
            <a:ext cx="2016125" cy="720725"/>
          </a:xfrm>
          <a:prstGeom prst="wedgeRoundRectCallout">
            <a:avLst>
              <a:gd name="adj1" fmla="val -66537"/>
              <a:gd name="adj2" fmla="val 85681"/>
              <a:gd name="adj3" fmla="val 16667"/>
            </a:avLst>
          </a:prstGeom>
          <a:solidFill>
            <a:srgbClr val="FFFF99"/>
          </a:solidFill>
          <a:ln w="9525">
            <a:solidFill>
              <a:schemeClr val="tx1"/>
            </a:solidFill>
            <a:miter lim="800000"/>
            <a:headEnd/>
            <a:tailEnd/>
          </a:ln>
        </p:spPr>
        <p:txBody>
          <a:bodyPr/>
          <a:lstStyle/>
          <a:p>
            <a:pPr algn="ctr"/>
            <a:r>
              <a:rPr lang="ja-JP" altLang="en-US" b="1"/>
              <a:t>私のビルは</a:t>
            </a:r>
          </a:p>
          <a:p>
            <a:pPr algn="ctr"/>
            <a:r>
              <a:rPr lang="ja-JP" altLang="en-US" b="1"/>
              <a:t>今、人気なのさ！</a:t>
            </a:r>
          </a:p>
        </p:txBody>
      </p:sp>
      <p:sp>
        <p:nvSpPr>
          <p:cNvPr id="138259" name="Text Box 19"/>
          <p:cNvSpPr txBox="1">
            <a:spLocks noChangeArrowheads="1"/>
          </p:cNvSpPr>
          <p:nvPr/>
        </p:nvSpPr>
        <p:spPr bwMode="auto">
          <a:xfrm>
            <a:off x="6516688" y="3500438"/>
            <a:ext cx="1079500" cy="457200"/>
          </a:xfrm>
          <a:prstGeom prst="rect">
            <a:avLst/>
          </a:prstGeom>
          <a:noFill/>
          <a:ln w="9525">
            <a:noFill/>
            <a:miter lim="800000"/>
            <a:headEnd/>
            <a:tailEnd/>
          </a:ln>
        </p:spPr>
        <p:txBody>
          <a:bodyPr>
            <a:spAutoFit/>
          </a:bodyPr>
          <a:lstStyle/>
          <a:p>
            <a:pPr>
              <a:spcBef>
                <a:spcPct val="50000"/>
              </a:spcBef>
            </a:pPr>
            <a:r>
              <a:rPr lang="en-US" altLang="ja-JP" sz="2400">
                <a:solidFill>
                  <a:srgbClr val="FF0000"/>
                </a:solidFill>
                <a:latin typeface="HG創英角ﾎﾟｯﾌﾟ体" pitchFamily="49" charset="-128"/>
                <a:ea typeface="HG創英角ﾎﾟｯﾌﾟ体" pitchFamily="49" charset="-128"/>
              </a:rPr>
              <a:t>But</a:t>
            </a:r>
            <a:r>
              <a:rPr lang="en-US" altLang="ja-JP" sz="2400">
                <a:solidFill>
                  <a:srgbClr val="FF0000"/>
                </a:solidFill>
                <a:ea typeface="HG創英角ﾎﾟｯﾌﾟ体" pitchFamily="49" charset="-128"/>
              </a:rPr>
              <a:t>…</a:t>
            </a:r>
            <a:endParaRPr lang="en-US" altLang="ja-JP" sz="2400">
              <a:solidFill>
                <a:srgbClr val="FF0000"/>
              </a:solidFill>
              <a:latin typeface="HG創英角ﾎﾟｯﾌﾟ体" pitchFamily="49" charset="-128"/>
              <a:ea typeface="HG創英角ﾎﾟｯﾌﾟ体" pitchFamily="49" charset="-128"/>
            </a:endParaRPr>
          </a:p>
        </p:txBody>
      </p:sp>
      <p:sp>
        <p:nvSpPr>
          <p:cNvPr id="138260" name="AutoShape 20"/>
          <p:cNvSpPr>
            <a:spLocks noChangeArrowheads="1"/>
          </p:cNvSpPr>
          <p:nvPr/>
        </p:nvSpPr>
        <p:spPr bwMode="auto">
          <a:xfrm>
            <a:off x="6372225" y="2420938"/>
            <a:ext cx="2160588" cy="720725"/>
          </a:xfrm>
          <a:prstGeom prst="wedgeRoundRectCallout">
            <a:avLst>
              <a:gd name="adj1" fmla="val -65505"/>
              <a:gd name="adj2" fmla="val 83042"/>
              <a:gd name="adj3" fmla="val 16667"/>
            </a:avLst>
          </a:prstGeom>
          <a:solidFill>
            <a:srgbClr val="FFCC99"/>
          </a:solidFill>
          <a:ln w="9525">
            <a:solidFill>
              <a:schemeClr val="tx1"/>
            </a:solidFill>
            <a:miter lim="800000"/>
            <a:headEnd/>
            <a:tailEnd/>
          </a:ln>
        </p:spPr>
        <p:txBody>
          <a:bodyPr/>
          <a:lstStyle/>
          <a:p>
            <a:pPr algn="ctr"/>
            <a:r>
              <a:rPr lang="ja-JP" altLang="en-US" b="1">
                <a:solidFill>
                  <a:srgbClr val="FF0000"/>
                </a:solidFill>
              </a:rPr>
              <a:t>ビル売らないと</a:t>
            </a:r>
          </a:p>
          <a:p>
            <a:pPr algn="ctr"/>
            <a:r>
              <a:rPr lang="ja-JP" altLang="en-US" b="1">
                <a:solidFill>
                  <a:srgbClr val="FF0000"/>
                </a:solidFill>
              </a:rPr>
              <a:t>税金払えない！！</a:t>
            </a:r>
          </a:p>
        </p:txBody>
      </p:sp>
      <p:pic>
        <p:nvPicPr>
          <p:cNvPr id="138261" name="Picture 21" descr="MCj04403950000[1]"/>
          <p:cNvPicPr>
            <a:picLocks noChangeAspect="1" noChangeArrowheads="1"/>
          </p:cNvPicPr>
          <p:nvPr/>
        </p:nvPicPr>
        <p:blipFill>
          <a:blip r:embed="rId5" cstate="print"/>
          <a:srcRect/>
          <a:stretch>
            <a:fillRect/>
          </a:stretch>
        </p:blipFill>
        <p:spPr bwMode="auto">
          <a:xfrm>
            <a:off x="5435600" y="4221163"/>
            <a:ext cx="576263" cy="576262"/>
          </a:xfrm>
          <a:prstGeom prst="rect">
            <a:avLst/>
          </a:prstGeom>
          <a:noFill/>
          <a:ln w="9525">
            <a:noFill/>
            <a:miter lim="800000"/>
            <a:headEnd/>
            <a:tailEnd/>
          </a:ln>
        </p:spPr>
      </p:pic>
      <p:grpSp>
        <p:nvGrpSpPr>
          <p:cNvPr id="4" name="Group 22"/>
          <p:cNvGrpSpPr>
            <a:grpSpLocks/>
          </p:cNvGrpSpPr>
          <p:nvPr/>
        </p:nvGrpSpPr>
        <p:grpSpPr bwMode="auto">
          <a:xfrm>
            <a:off x="7548563" y="3716338"/>
            <a:ext cx="863600" cy="936625"/>
            <a:chOff x="4755" y="2341"/>
            <a:chExt cx="544" cy="590"/>
          </a:xfrm>
        </p:grpSpPr>
        <p:sp>
          <p:nvSpPr>
            <p:cNvPr id="12315" name="Line 23"/>
            <p:cNvSpPr>
              <a:spLocks noChangeShapeType="1"/>
            </p:cNvSpPr>
            <p:nvPr/>
          </p:nvSpPr>
          <p:spPr bwMode="auto">
            <a:xfrm flipH="1">
              <a:off x="4755" y="2364"/>
              <a:ext cx="544" cy="545"/>
            </a:xfrm>
            <a:prstGeom prst="line">
              <a:avLst/>
            </a:prstGeom>
            <a:noFill/>
            <a:ln w="444500">
              <a:solidFill>
                <a:srgbClr val="FF0000"/>
              </a:solidFill>
              <a:round/>
              <a:headEnd/>
              <a:tailEnd/>
            </a:ln>
          </p:spPr>
          <p:txBody>
            <a:bodyPr/>
            <a:lstStyle/>
            <a:p>
              <a:endParaRPr lang="ja-JP" altLang="en-US"/>
            </a:p>
          </p:txBody>
        </p:sp>
        <p:sp>
          <p:nvSpPr>
            <p:cNvPr id="12316" name="Line 24"/>
            <p:cNvSpPr>
              <a:spLocks noChangeShapeType="1"/>
            </p:cNvSpPr>
            <p:nvPr/>
          </p:nvSpPr>
          <p:spPr bwMode="auto">
            <a:xfrm>
              <a:off x="4785" y="2341"/>
              <a:ext cx="499" cy="590"/>
            </a:xfrm>
            <a:prstGeom prst="line">
              <a:avLst/>
            </a:prstGeom>
            <a:noFill/>
            <a:ln w="444500">
              <a:solidFill>
                <a:srgbClr val="FF0000"/>
              </a:solidFill>
              <a:round/>
              <a:headEnd/>
              <a:tailEnd/>
            </a:ln>
          </p:spPr>
          <p:txBody>
            <a:bodyPr/>
            <a:lstStyle/>
            <a:p>
              <a:endParaRPr lang="ja-JP" altLang="en-US"/>
            </a:p>
          </p:txBody>
        </p:sp>
      </p:grpSp>
      <p:sp>
        <p:nvSpPr>
          <p:cNvPr id="138265" name="Text Box 25"/>
          <p:cNvSpPr txBox="1">
            <a:spLocks noChangeArrowheads="1"/>
          </p:cNvSpPr>
          <p:nvPr/>
        </p:nvSpPr>
        <p:spPr bwMode="auto">
          <a:xfrm>
            <a:off x="179388" y="5661025"/>
            <a:ext cx="8713787" cy="1160463"/>
          </a:xfrm>
          <a:prstGeom prst="rect">
            <a:avLst/>
          </a:prstGeom>
          <a:noFill/>
          <a:ln w="9525">
            <a:noFill/>
            <a:miter lim="800000"/>
            <a:headEnd/>
            <a:tailEnd/>
          </a:ln>
        </p:spPr>
        <p:txBody>
          <a:bodyPr>
            <a:spAutoFit/>
          </a:bodyPr>
          <a:lstStyle/>
          <a:p>
            <a:pPr algn="ctr">
              <a:spcBef>
                <a:spcPct val="50000"/>
              </a:spcBef>
            </a:pPr>
            <a:r>
              <a:rPr lang="ja-JP" altLang="en-US" sz="2800">
                <a:solidFill>
                  <a:srgbClr val="CC0000"/>
                </a:solidFill>
                <a:ea typeface="HG創英角ﾎﾟｯﾌﾟ体" pitchFamily="49" charset="-128"/>
              </a:rPr>
              <a:t>税の中立性が保たれない</a:t>
            </a:r>
          </a:p>
          <a:p>
            <a:pPr algn="ctr">
              <a:spcBef>
                <a:spcPct val="50000"/>
              </a:spcBef>
            </a:pPr>
            <a:r>
              <a:rPr lang="ja-JP" altLang="en-US" sz="2800">
                <a:solidFill>
                  <a:srgbClr val="CC0000"/>
                </a:solidFill>
                <a:ea typeface="HG創英角ﾎﾟｯﾌﾟ体" pitchFamily="49" charset="-128"/>
              </a:rPr>
              <a:t>⇒そのままでは、公正妥当とは言えない</a:t>
            </a:r>
            <a:r>
              <a:rPr lang="en-US" altLang="ja-JP" sz="2800">
                <a:solidFill>
                  <a:srgbClr val="CC0000"/>
                </a:solidFill>
                <a:ea typeface="HG創英角ﾎﾟｯﾌﾟ体" pitchFamily="49" charset="-128"/>
              </a:rPr>
              <a:t>…</a:t>
            </a:r>
          </a:p>
        </p:txBody>
      </p:sp>
      <p:sp>
        <p:nvSpPr>
          <p:cNvPr id="138274" name="AutoShape 34"/>
          <p:cNvSpPr>
            <a:spLocks noChangeArrowheads="1"/>
          </p:cNvSpPr>
          <p:nvPr/>
        </p:nvSpPr>
        <p:spPr bwMode="auto">
          <a:xfrm>
            <a:off x="6084888" y="4221163"/>
            <a:ext cx="1439862" cy="360362"/>
          </a:xfrm>
          <a:prstGeom prst="wedgeRoundRectCallout">
            <a:avLst>
              <a:gd name="adj1" fmla="val -43750"/>
              <a:gd name="adj2" fmla="val 70000"/>
              <a:gd name="adj3" fmla="val 16667"/>
            </a:avLst>
          </a:prstGeom>
          <a:solidFill>
            <a:srgbClr val="FF99CC"/>
          </a:solidFill>
          <a:ln w="9525">
            <a:solidFill>
              <a:schemeClr val="tx1"/>
            </a:solidFill>
            <a:miter lim="800000"/>
            <a:headEnd/>
            <a:tailEnd/>
          </a:ln>
        </p:spPr>
        <p:txBody>
          <a:bodyPr/>
          <a:lstStyle/>
          <a:p>
            <a:pPr algn="ctr"/>
            <a:r>
              <a:rPr lang="ja-JP" altLang="en-US" b="1">
                <a:solidFill>
                  <a:srgbClr val="0099FF"/>
                </a:solidFill>
              </a:rPr>
              <a:t>未実現利益</a:t>
            </a:r>
          </a:p>
        </p:txBody>
      </p:sp>
      <p:grpSp>
        <p:nvGrpSpPr>
          <p:cNvPr id="5" name="Group 26"/>
          <p:cNvGrpSpPr>
            <a:grpSpLocks/>
          </p:cNvGrpSpPr>
          <p:nvPr/>
        </p:nvGrpSpPr>
        <p:grpSpPr bwMode="auto">
          <a:xfrm>
            <a:off x="185738" y="1651000"/>
            <a:ext cx="8785225" cy="5111750"/>
            <a:chOff x="113" y="1253"/>
            <a:chExt cx="5534" cy="2994"/>
          </a:xfrm>
        </p:grpSpPr>
        <p:sp>
          <p:nvSpPr>
            <p:cNvPr id="12313" name="Rectangle 27"/>
            <p:cNvSpPr>
              <a:spLocks noChangeArrowheads="1"/>
            </p:cNvSpPr>
            <p:nvPr/>
          </p:nvSpPr>
          <p:spPr bwMode="auto">
            <a:xfrm>
              <a:off x="113" y="1253"/>
              <a:ext cx="5534" cy="2994"/>
            </a:xfrm>
            <a:prstGeom prst="rect">
              <a:avLst/>
            </a:prstGeom>
            <a:solidFill>
              <a:srgbClr val="99CCFF"/>
            </a:solidFill>
            <a:ln w="82550">
              <a:solidFill>
                <a:srgbClr val="993300"/>
              </a:solidFill>
              <a:miter lim="800000"/>
              <a:headEnd/>
              <a:tailEnd/>
            </a:ln>
          </p:spPr>
          <p:txBody>
            <a:bodyPr wrap="none" anchor="ctr"/>
            <a:lstStyle/>
            <a:p>
              <a:endParaRPr lang="ja-JP" altLang="en-US"/>
            </a:p>
          </p:txBody>
        </p:sp>
        <p:sp>
          <p:nvSpPr>
            <p:cNvPr id="12314" name="Text Box 28"/>
            <p:cNvSpPr txBox="1">
              <a:spLocks noChangeArrowheads="1"/>
            </p:cNvSpPr>
            <p:nvPr/>
          </p:nvSpPr>
          <p:spPr bwMode="auto">
            <a:xfrm>
              <a:off x="476" y="1389"/>
              <a:ext cx="4853" cy="268"/>
            </a:xfrm>
            <a:prstGeom prst="rect">
              <a:avLst/>
            </a:prstGeom>
            <a:noFill/>
            <a:ln w="9525">
              <a:noFill/>
              <a:miter lim="800000"/>
              <a:headEnd/>
              <a:tailEnd/>
            </a:ln>
          </p:spPr>
          <p:txBody>
            <a:bodyPr>
              <a:spAutoFit/>
            </a:bodyPr>
            <a:lstStyle/>
            <a:p>
              <a:pPr algn="ctr">
                <a:spcBef>
                  <a:spcPct val="50000"/>
                </a:spcBef>
              </a:pPr>
              <a:r>
                <a:rPr lang="ja-JP" altLang="en-US" sz="2400">
                  <a:solidFill>
                    <a:srgbClr val="008000"/>
                  </a:solidFill>
                  <a:ea typeface="HG創英角ﾎﾟｯﾌﾟ体" pitchFamily="49" charset="-128"/>
                </a:rPr>
                <a:t>ＩＦＲＳが一般に公正妥当と認められるには？？</a:t>
              </a:r>
            </a:p>
          </p:txBody>
        </p:sp>
      </p:grpSp>
      <p:sp>
        <p:nvSpPr>
          <p:cNvPr id="138269" name="AutoShape 29"/>
          <p:cNvSpPr>
            <a:spLocks noChangeArrowheads="1"/>
          </p:cNvSpPr>
          <p:nvPr/>
        </p:nvSpPr>
        <p:spPr bwMode="auto">
          <a:xfrm>
            <a:off x="2339975" y="2492375"/>
            <a:ext cx="4392613" cy="1152525"/>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ja-JP" altLang="en-US" b="1">
                <a:solidFill>
                  <a:schemeClr val="bg1"/>
                </a:solidFill>
              </a:rPr>
              <a:t>妥当となるために・・・</a:t>
            </a:r>
          </a:p>
        </p:txBody>
      </p:sp>
      <p:sp>
        <p:nvSpPr>
          <p:cNvPr id="138270" name="Text Box 30"/>
          <p:cNvSpPr txBox="1">
            <a:spLocks noChangeArrowheads="1"/>
          </p:cNvSpPr>
          <p:nvPr/>
        </p:nvSpPr>
        <p:spPr bwMode="auto">
          <a:xfrm>
            <a:off x="539750" y="3716338"/>
            <a:ext cx="8280400" cy="457200"/>
          </a:xfrm>
          <a:prstGeom prst="rect">
            <a:avLst/>
          </a:prstGeom>
          <a:noFill/>
          <a:ln w="9525">
            <a:noFill/>
            <a:miter lim="800000"/>
            <a:headEnd/>
            <a:tailEnd/>
          </a:ln>
        </p:spPr>
        <p:txBody>
          <a:bodyPr>
            <a:spAutoFit/>
          </a:bodyPr>
          <a:lstStyle/>
          <a:p>
            <a:pPr algn="ctr">
              <a:spcBef>
                <a:spcPct val="50000"/>
              </a:spcBef>
            </a:pPr>
            <a:r>
              <a:rPr lang="ja-JP" altLang="en-US" sz="2400">
                <a:ea typeface="HG創英角ﾎﾟｯﾌﾟ体" pitchFamily="49" charset="-128"/>
              </a:rPr>
              <a:t>ひとつひとつの基準を吟味して、</a:t>
            </a:r>
            <a:r>
              <a:rPr lang="ja-JP" altLang="en-US" sz="2400">
                <a:solidFill>
                  <a:srgbClr val="008000"/>
                </a:solidFill>
                <a:ea typeface="HG創英角ﾎﾟｯﾌﾟ体" pitchFamily="49" charset="-128"/>
              </a:rPr>
              <a:t>司法の判断</a:t>
            </a:r>
            <a:r>
              <a:rPr lang="ja-JP" altLang="en-US" sz="2400">
                <a:ea typeface="HG創英角ﾎﾟｯﾌﾟ体" pitchFamily="49" charset="-128"/>
              </a:rPr>
              <a:t>を！！</a:t>
            </a:r>
          </a:p>
        </p:txBody>
      </p:sp>
      <p:sp>
        <p:nvSpPr>
          <p:cNvPr id="138271" name="AutoShape 31"/>
          <p:cNvSpPr>
            <a:spLocks noChangeArrowheads="1"/>
          </p:cNvSpPr>
          <p:nvPr/>
        </p:nvSpPr>
        <p:spPr bwMode="auto">
          <a:xfrm>
            <a:off x="2357438" y="4286250"/>
            <a:ext cx="4392612" cy="1296988"/>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ja-JP" altLang="en-US" b="1">
                <a:solidFill>
                  <a:schemeClr val="bg1"/>
                </a:solidFill>
              </a:rPr>
              <a:t>その上で・・・</a:t>
            </a:r>
          </a:p>
        </p:txBody>
      </p:sp>
      <p:sp>
        <p:nvSpPr>
          <p:cNvPr id="138272" name="Text Box 32"/>
          <p:cNvSpPr txBox="1">
            <a:spLocks noChangeArrowheads="1"/>
          </p:cNvSpPr>
          <p:nvPr/>
        </p:nvSpPr>
        <p:spPr bwMode="auto">
          <a:xfrm>
            <a:off x="539750" y="5589588"/>
            <a:ext cx="8280400" cy="457200"/>
          </a:xfrm>
          <a:prstGeom prst="rect">
            <a:avLst/>
          </a:prstGeom>
          <a:noFill/>
          <a:ln w="9525">
            <a:noFill/>
            <a:miter lim="800000"/>
            <a:headEnd/>
            <a:tailEnd/>
          </a:ln>
        </p:spPr>
        <p:txBody>
          <a:bodyPr>
            <a:spAutoFit/>
          </a:bodyPr>
          <a:lstStyle/>
          <a:p>
            <a:pPr algn="ctr">
              <a:spcBef>
                <a:spcPct val="50000"/>
              </a:spcBef>
            </a:pPr>
            <a:r>
              <a:rPr lang="ja-JP" altLang="en-US" sz="2400">
                <a:ea typeface="HG創英角ﾎﾟｯﾌﾟ体" pitchFamily="49" charset="-128"/>
              </a:rPr>
              <a:t>個々に、</a:t>
            </a:r>
            <a:r>
              <a:rPr lang="ja-JP" altLang="en-US" sz="2400">
                <a:solidFill>
                  <a:srgbClr val="FF0000"/>
                </a:solidFill>
                <a:ea typeface="HG創英角ﾎﾟｯﾌﾟ体" pitchFamily="49" charset="-128"/>
              </a:rPr>
              <a:t>別段の定め</a:t>
            </a:r>
            <a:r>
              <a:rPr lang="en-US" altLang="ja-JP" sz="2400">
                <a:solidFill>
                  <a:srgbClr val="FF0000"/>
                </a:solidFill>
                <a:ea typeface="HG創英角ﾎﾟｯﾌﾟ体" pitchFamily="49" charset="-128"/>
              </a:rPr>
              <a:t>(</a:t>
            </a:r>
            <a:r>
              <a:rPr lang="ja-JP" altLang="en-US" sz="2400">
                <a:solidFill>
                  <a:srgbClr val="FF0000"/>
                </a:solidFill>
                <a:ea typeface="HG創英角ﾎﾟｯﾌﾟ体" pitchFamily="49" charset="-128"/>
              </a:rPr>
              <a:t>調整のルール</a:t>
            </a:r>
            <a:r>
              <a:rPr lang="en-US" altLang="ja-JP" sz="2400">
                <a:solidFill>
                  <a:srgbClr val="FF0000"/>
                </a:solidFill>
                <a:ea typeface="HG創英角ﾎﾟｯﾌﾟ体" pitchFamily="49" charset="-128"/>
              </a:rPr>
              <a:t>)</a:t>
            </a:r>
            <a:r>
              <a:rPr lang="ja-JP" altLang="en-US" sz="2400">
                <a:ea typeface="HG創英角ﾎﾟｯﾌﾟ体" pitchFamily="49" charset="-128"/>
              </a:rPr>
              <a:t>を設ける！！</a:t>
            </a:r>
          </a:p>
        </p:txBody>
      </p:sp>
      <p:pic>
        <p:nvPicPr>
          <p:cNvPr id="138273" name="Picture 33" descr="MMj02836000000[1]"/>
          <p:cNvPicPr>
            <a:picLocks noChangeAspect="1" noChangeArrowheads="1" noCrop="1"/>
          </p:cNvPicPr>
          <p:nvPr/>
        </p:nvPicPr>
        <p:blipFill>
          <a:blip r:embed="rId9" cstate="print"/>
          <a:srcRect/>
          <a:stretch>
            <a:fillRect/>
          </a:stretch>
        </p:blipFill>
        <p:spPr bwMode="auto">
          <a:xfrm>
            <a:off x="6877050" y="4149725"/>
            <a:ext cx="1204913" cy="1223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strips(downLeft)">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38250"/>
                                        </p:tgtEl>
                                        <p:attrNameLst>
                                          <p:attrName>style.visibility</p:attrName>
                                        </p:attrNameLst>
                                      </p:cBhvr>
                                      <p:to>
                                        <p:strVal val="visible"/>
                                      </p:to>
                                    </p:set>
                                    <p:anim calcmode="lin" valueType="num">
                                      <p:cBhvr>
                                        <p:cTn id="17" dur="1000" fill="hold"/>
                                        <p:tgtEl>
                                          <p:spTgt spid="138250"/>
                                        </p:tgtEl>
                                        <p:attrNameLst>
                                          <p:attrName>ppt_w</p:attrName>
                                        </p:attrNameLst>
                                      </p:cBhvr>
                                      <p:tavLst>
                                        <p:tav tm="0">
                                          <p:val>
                                            <p:strVal val="#ppt_w*0.70"/>
                                          </p:val>
                                        </p:tav>
                                        <p:tav tm="100000">
                                          <p:val>
                                            <p:strVal val="#ppt_w"/>
                                          </p:val>
                                        </p:tav>
                                      </p:tavLst>
                                    </p:anim>
                                    <p:anim calcmode="lin" valueType="num">
                                      <p:cBhvr>
                                        <p:cTn id="18" dur="1000" fill="hold"/>
                                        <p:tgtEl>
                                          <p:spTgt spid="138250"/>
                                        </p:tgtEl>
                                        <p:attrNameLst>
                                          <p:attrName>ppt_h</p:attrName>
                                        </p:attrNameLst>
                                      </p:cBhvr>
                                      <p:tavLst>
                                        <p:tav tm="0">
                                          <p:val>
                                            <p:strVal val="#ppt_h"/>
                                          </p:val>
                                        </p:tav>
                                        <p:tav tm="100000">
                                          <p:val>
                                            <p:strVal val="#ppt_h"/>
                                          </p:val>
                                        </p:tav>
                                      </p:tavLst>
                                    </p:anim>
                                    <p:animEffect transition="in" filter="fade">
                                      <p:cBhvr>
                                        <p:cTn id="19" dur="1000"/>
                                        <p:tgtEl>
                                          <p:spTgt spid="138250"/>
                                        </p:tgtEl>
                                      </p:cBhvr>
                                    </p:animEffect>
                                  </p:childTnLst>
                                </p:cTn>
                              </p:par>
                            </p:childTnLst>
                          </p:cTn>
                        </p:par>
                        <p:par>
                          <p:cTn id="20" fill="hold">
                            <p:stCondLst>
                              <p:cond delay="1000"/>
                            </p:stCondLst>
                            <p:childTnLst>
                              <p:par>
                                <p:cTn id="21" presetID="0" presetClass="path" presetSubtype="0" accel="50000" decel="50000" fill="hold" nodeType="afterEffect">
                                  <p:stCondLst>
                                    <p:cond delay="0"/>
                                  </p:stCondLst>
                                  <p:childTnLst>
                                    <p:animMotion origin="layout" path="M 1.11111E-6 -7.40741E-7 C 0.04601 0.03449 0.09219 0.06898 0.1224 0.05254 C 0.15261 0.03611 0.17136 -0.07153 0.1816 -0.09815 " pathEditMode="relative" ptsTypes="aaA">
                                      <p:cBhvr>
                                        <p:cTn id="22" dur="2000" fill="hold"/>
                                        <p:tgtEl>
                                          <p:spTgt spid="138250"/>
                                        </p:tgtEl>
                                        <p:attrNameLst>
                                          <p:attrName>ppt_x</p:attrName>
                                          <p:attrName>ppt_y</p:attrName>
                                        </p:attrNameLst>
                                      </p:cBhvr>
                                    </p:animMotion>
                                  </p:childTnLst>
                                </p:cTn>
                              </p:par>
                              <p:par>
                                <p:cTn id="23" presetID="6" presetClass="emph" presetSubtype="0" fill="hold" nodeType="withEffect">
                                  <p:stCondLst>
                                    <p:cond delay="0"/>
                                  </p:stCondLst>
                                  <p:childTnLst>
                                    <p:animScale>
                                      <p:cBhvr>
                                        <p:cTn id="24" dur="2000" fill="hold"/>
                                        <p:tgtEl>
                                          <p:spTgt spid="138250"/>
                                        </p:tgtEl>
                                      </p:cBhvr>
                                      <p:by x="150000" y="150000"/>
                                    </p:animScale>
                                  </p:childTnLst>
                                </p:cTn>
                              </p:par>
                            </p:childTnLst>
                          </p:cTn>
                        </p:par>
                        <p:par>
                          <p:cTn id="25" fill="hold">
                            <p:stCondLst>
                              <p:cond delay="3000"/>
                            </p:stCondLst>
                            <p:childTnLst>
                              <p:par>
                                <p:cTn id="26" presetID="17" presetClass="entr" presetSubtype="10" fill="hold" grpId="0" nodeType="afterEffect">
                                  <p:stCondLst>
                                    <p:cond delay="0"/>
                                  </p:stCondLst>
                                  <p:childTnLst>
                                    <p:set>
                                      <p:cBhvr>
                                        <p:cTn id="27" dur="1" fill="hold">
                                          <p:stCondLst>
                                            <p:cond delay="0"/>
                                          </p:stCondLst>
                                        </p:cTn>
                                        <p:tgtEl>
                                          <p:spTgt spid="138251"/>
                                        </p:tgtEl>
                                        <p:attrNameLst>
                                          <p:attrName>style.visibility</p:attrName>
                                        </p:attrNameLst>
                                      </p:cBhvr>
                                      <p:to>
                                        <p:strVal val="visible"/>
                                      </p:to>
                                    </p:set>
                                    <p:anim calcmode="lin" valueType="num">
                                      <p:cBhvr>
                                        <p:cTn id="28" dur="500" fill="hold"/>
                                        <p:tgtEl>
                                          <p:spTgt spid="138251"/>
                                        </p:tgtEl>
                                        <p:attrNameLst>
                                          <p:attrName>ppt_w</p:attrName>
                                        </p:attrNameLst>
                                      </p:cBhvr>
                                      <p:tavLst>
                                        <p:tav tm="0">
                                          <p:val>
                                            <p:fltVal val="0"/>
                                          </p:val>
                                        </p:tav>
                                        <p:tav tm="100000">
                                          <p:val>
                                            <p:strVal val="#ppt_w"/>
                                          </p:val>
                                        </p:tav>
                                      </p:tavLst>
                                    </p:anim>
                                    <p:anim calcmode="lin" valueType="num">
                                      <p:cBhvr>
                                        <p:cTn id="29" dur="500" fill="hold"/>
                                        <p:tgtEl>
                                          <p:spTgt spid="138251"/>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38252"/>
                                        </p:tgtEl>
                                        <p:attrNameLst>
                                          <p:attrName>style.visibility</p:attrName>
                                        </p:attrNameLst>
                                      </p:cBhvr>
                                      <p:to>
                                        <p:strVal val="visible"/>
                                      </p:to>
                                    </p:set>
                                    <p:animEffect transition="in" filter="strips(downLeft)">
                                      <p:cBhvr>
                                        <p:cTn id="34" dur="500"/>
                                        <p:tgtEl>
                                          <p:spTgt spid="138252"/>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38244"/>
                                        </p:tgtEl>
                                        <p:attrNameLst>
                                          <p:attrName>style.visibility</p:attrName>
                                        </p:attrNameLst>
                                      </p:cBhvr>
                                      <p:to>
                                        <p:strVal val="visible"/>
                                      </p:to>
                                    </p:set>
                                    <p:animEffect transition="in" filter="strips(downLeft)">
                                      <p:cBhvr>
                                        <p:cTn id="37" dur="500"/>
                                        <p:tgtEl>
                                          <p:spTgt spid="138244"/>
                                        </p:tgtEl>
                                      </p:cBhvr>
                                    </p:animEffect>
                                  </p:childTnLst>
                                </p:cTn>
                              </p:par>
                              <p:par>
                                <p:cTn id="38" presetID="17" presetClass="entr" presetSubtype="10" fill="hold" nodeType="withEffect">
                                  <p:stCondLst>
                                    <p:cond delay="0"/>
                                  </p:stCondLst>
                                  <p:childTnLst>
                                    <p:set>
                                      <p:cBhvr>
                                        <p:cTn id="39" dur="1" fill="hold">
                                          <p:stCondLst>
                                            <p:cond delay="0"/>
                                          </p:stCondLst>
                                        </p:cTn>
                                        <p:tgtEl>
                                          <p:spTgt spid="138253"/>
                                        </p:tgtEl>
                                        <p:attrNameLst>
                                          <p:attrName>style.visibility</p:attrName>
                                        </p:attrNameLst>
                                      </p:cBhvr>
                                      <p:to>
                                        <p:strVal val="visible"/>
                                      </p:to>
                                    </p:set>
                                    <p:anim calcmode="lin" valueType="num">
                                      <p:cBhvr>
                                        <p:cTn id="40" dur="500" fill="hold"/>
                                        <p:tgtEl>
                                          <p:spTgt spid="138253"/>
                                        </p:tgtEl>
                                        <p:attrNameLst>
                                          <p:attrName>ppt_w</p:attrName>
                                        </p:attrNameLst>
                                      </p:cBhvr>
                                      <p:tavLst>
                                        <p:tav tm="0">
                                          <p:val>
                                            <p:fltVal val="0"/>
                                          </p:val>
                                        </p:tav>
                                        <p:tav tm="100000">
                                          <p:val>
                                            <p:strVal val="#ppt_w"/>
                                          </p:val>
                                        </p:tav>
                                      </p:tavLst>
                                    </p:anim>
                                    <p:anim calcmode="lin" valueType="num">
                                      <p:cBhvr>
                                        <p:cTn id="41" dur="500" fill="hold"/>
                                        <p:tgtEl>
                                          <p:spTgt spid="138253"/>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80">
                                          <p:stCondLst>
                                            <p:cond delay="0"/>
                                          </p:stCondLst>
                                        </p:cTn>
                                        <p:tgtEl>
                                          <p:spTgt spid="3"/>
                                        </p:tgtEl>
                                      </p:cBhvr>
                                    </p:animEffect>
                                    <p:anim calcmode="lin" valueType="num">
                                      <p:cBhvr>
                                        <p:cTn id="4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gtEl>
                                      </p:cBhvr>
                                      <p:to x="100000" y="60000"/>
                                    </p:animScale>
                                    <p:animScale>
                                      <p:cBhvr>
                                        <p:cTn id="53" dur="166" decel="50000">
                                          <p:stCondLst>
                                            <p:cond delay="676"/>
                                          </p:stCondLst>
                                        </p:cTn>
                                        <p:tgtEl>
                                          <p:spTgt spid="3"/>
                                        </p:tgtEl>
                                      </p:cBhvr>
                                      <p:to x="100000" y="100000"/>
                                    </p:animScale>
                                    <p:animScale>
                                      <p:cBhvr>
                                        <p:cTn id="54" dur="26">
                                          <p:stCondLst>
                                            <p:cond delay="1312"/>
                                          </p:stCondLst>
                                        </p:cTn>
                                        <p:tgtEl>
                                          <p:spTgt spid="3"/>
                                        </p:tgtEl>
                                      </p:cBhvr>
                                      <p:to x="100000" y="80000"/>
                                    </p:animScale>
                                    <p:animScale>
                                      <p:cBhvr>
                                        <p:cTn id="55" dur="166" decel="50000">
                                          <p:stCondLst>
                                            <p:cond delay="1338"/>
                                          </p:stCondLst>
                                        </p:cTn>
                                        <p:tgtEl>
                                          <p:spTgt spid="3"/>
                                        </p:tgtEl>
                                      </p:cBhvr>
                                      <p:to x="100000" y="100000"/>
                                    </p:animScale>
                                    <p:animScale>
                                      <p:cBhvr>
                                        <p:cTn id="56" dur="26">
                                          <p:stCondLst>
                                            <p:cond delay="1642"/>
                                          </p:stCondLst>
                                        </p:cTn>
                                        <p:tgtEl>
                                          <p:spTgt spid="3"/>
                                        </p:tgtEl>
                                      </p:cBhvr>
                                      <p:to x="100000" y="90000"/>
                                    </p:animScale>
                                    <p:animScale>
                                      <p:cBhvr>
                                        <p:cTn id="57" dur="166" decel="50000">
                                          <p:stCondLst>
                                            <p:cond delay="1668"/>
                                          </p:stCondLst>
                                        </p:cTn>
                                        <p:tgtEl>
                                          <p:spTgt spid="3"/>
                                        </p:tgtEl>
                                      </p:cBhvr>
                                      <p:to x="100000" y="100000"/>
                                    </p:animScale>
                                    <p:animScale>
                                      <p:cBhvr>
                                        <p:cTn id="58" dur="26">
                                          <p:stCondLst>
                                            <p:cond delay="1808"/>
                                          </p:stCondLst>
                                        </p:cTn>
                                        <p:tgtEl>
                                          <p:spTgt spid="3"/>
                                        </p:tgtEl>
                                      </p:cBhvr>
                                      <p:to x="100000" y="95000"/>
                                    </p:animScale>
                                    <p:animScale>
                                      <p:cBhvr>
                                        <p:cTn id="59" dur="166" decel="50000">
                                          <p:stCondLst>
                                            <p:cond delay="1834"/>
                                          </p:stCondLst>
                                        </p:cTn>
                                        <p:tgtEl>
                                          <p:spTgt spid="3"/>
                                        </p:tgtEl>
                                      </p:cBhvr>
                                      <p:to x="100000" y="100000"/>
                                    </p:animScale>
                                  </p:childTnLst>
                                </p:cTn>
                              </p:par>
                            </p:childTnLst>
                          </p:cTn>
                        </p:par>
                        <p:par>
                          <p:cTn id="60" fill="hold">
                            <p:stCondLst>
                              <p:cond delay="2000"/>
                            </p:stCondLst>
                            <p:childTnLst>
                              <p:par>
                                <p:cTn id="61" presetID="49" presetClass="entr" presetSubtype="0" decel="100000" fill="hold" grpId="0" nodeType="afterEffect">
                                  <p:stCondLst>
                                    <p:cond delay="0"/>
                                  </p:stCondLst>
                                  <p:childTnLst>
                                    <p:set>
                                      <p:cBhvr>
                                        <p:cTn id="62" dur="1" fill="hold">
                                          <p:stCondLst>
                                            <p:cond delay="0"/>
                                          </p:stCondLst>
                                        </p:cTn>
                                        <p:tgtEl>
                                          <p:spTgt spid="138258"/>
                                        </p:tgtEl>
                                        <p:attrNameLst>
                                          <p:attrName>style.visibility</p:attrName>
                                        </p:attrNameLst>
                                      </p:cBhvr>
                                      <p:to>
                                        <p:strVal val="visible"/>
                                      </p:to>
                                    </p:set>
                                    <p:anim calcmode="lin" valueType="num">
                                      <p:cBhvr>
                                        <p:cTn id="63" dur="500" fill="hold"/>
                                        <p:tgtEl>
                                          <p:spTgt spid="138258"/>
                                        </p:tgtEl>
                                        <p:attrNameLst>
                                          <p:attrName>ppt_w</p:attrName>
                                        </p:attrNameLst>
                                      </p:cBhvr>
                                      <p:tavLst>
                                        <p:tav tm="0">
                                          <p:val>
                                            <p:fltVal val="0"/>
                                          </p:val>
                                        </p:tav>
                                        <p:tav tm="100000">
                                          <p:val>
                                            <p:strVal val="#ppt_w"/>
                                          </p:val>
                                        </p:tav>
                                      </p:tavLst>
                                    </p:anim>
                                    <p:anim calcmode="lin" valueType="num">
                                      <p:cBhvr>
                                        <p:cTn id="64" dur="500" fill="hold"/>
                                        <p:tgtEl>
                                          <p:spTgt spid="138258"/>
                                        </p:tgtEl>
                                        <p:attrNameLst>
                                          <p:attrName>ppt_h</p:attrName>
                                        </p:attrNameLst>
                                      </p:cBhvr>
                                      <p:tavLst>
                                        <p:tav tm="0">
                                          <p:val>
                                            <p:fltVal val="0"/>
                                          </p:val>
                                        </p:tav>
                                        <p:tav tm="100000">
                                          <p:val>
                                            <p:strVal val="#ppt_h"/>
                                          </p:val>
                                        </p:tav>
                                      </p:tavLst>
                                    </p:anim>
                                    <p:anim calcmode="lin" valueType="num">
                                      <p:cBhvr>
                                        <p:cTn id="65" dur="500" fill="hold"/>
                                        <p:tgtEl>
                                          <p:spTgt spid="138258"/>
                                        </p:tgtEl>
                                        <p:attrNameLst>
                                          <p:attrName>style.rotation</p:attrName>
                                        </p:attrNameLst>
                                      </p:cBhvr>
                                      <p:tavLst>
                                        <p:tav tm="0">
                                          <p:val>
                                            <p:fltVal val="360"/>
                                          </p:val>
                                        </p:tav>
                                        <p:tav tm="100000">
                                          <p:val>
                                            <p:fltVal val="0"/>
                                          </p:val>
                                        </p:tav>
                                      </p:tavLst>
                                    </p:anim>
                                    <p:animEffect transition="in" filter="fade">
                                      <p:cBhvr>
                                        <p:cTn id="66" dur="500"/>
                                        <p:tgtEl>
                                          <p:spTgt spid="138258"/>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38259"/>
                                        </p:tgtEl>
                                        <p:attrNameLst>
                                          <p:attrName>style.visibility</p:attrName>
                                        </p:attrNameLst>
                                      </p:cBhvr>
                                      <p:to>
                                        <p:strVal val="visible"/>
                                      </p:to>
                                    </p:set>
                                    <p:animEffect transition="in" filter="wipe(down)">
                                      <p:cBhvr>
                                        <p:cTn id="71" dur="580">
                                          <p:stCondLst>
                                            <p:cond delay="0"/>
                                          </p:stCondLst>
                                        </p:cTn>
                                        <p:tgtEl>
                                          <p:spTgt spid="138259"/>
                                        </p:tgtEl>
                                      </p:cBhvr>
                                    </p:animEffect>
                                    <p:anim calcmode="lin" valueType="num">
                                      <p:cBhvr>
                                        <p:cTn id="72" dur="1822" tmFilter="0,0; 0.14,0.36; 0.43,0.73; 0.71,0.91; 1.0,1.0">
                                          <p:stCondLst>
                                            <p:cond delay="0"/>
                                          </p:stCondLst>
                                        </p:cTn>
                                        <p:tgtEl>
                                          <p:spTgt spid="13825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3825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3825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3825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38259"/>
                                        </p:tgtEl>
                                        <p:attrNameLst>
                                          <p:attrName>ppt_y</p:attrName>
                                        </p:attrNameLst>
                                      </p:cBhvr>
                                      <p:tavLst>
                                        <p:tav tm="0" fmla="#ppt_y-sin(pi*$)/81">
                                          <p:val>
                                            <p:fltVal val="0"/>
                                          </p:val>
                                        </p:tav>
                                        <p:tav tm="100000">
                                          <p:val>
                                            <p:fltVal val="1"/>
                                          </p:val>
                                        </p:tav>
                                      </p:tavLst>
                                    </p:anim>
                                    <p:animScale>
                                      <p:cBhvr>
                                        <p:cTn id="77" dur="26">
                                          <p:stCondLst>
                                            <p:cond delay="650"/>
                                          </p:stCondLst>
                                        </p:cTn>
                                        <p:tgtEl>
                                          <p:spTgt spid="138259"/>
                                        </p:tgtEl>
                                      </p:cBhvr>
                                      <p:to x="100000" y="60000"/>
                                    </p:animScale>
                                    <p:animScale>
                                      <p:cBhvr>
                                        <p:cTn id="78" dur="166" decel="50000">
                                          <p:stCondLst>
                                            <p:cond delay="676"/>
                                          </p:stCondLst>
                                        </p:cTn>
                                        <p:tgtEl>
                                          <p:spTgt spid="138259"/>
                                        </p:tgtEl>
                                      </p:cBhvr>
                                      <p:to x="100000" y="100000"/>
                                    </p:animScale>
                                    <p:animScale>
                                      <p:cBhvr>
                                        <p:cTn id="79" dur="26">
                                          <p:stCondLst>
                                            <p:cond delay="1312"/>
                                          </p:stCondLst>
                                        </p:cTn>
                                        <p:tgtEl>
                                          <p:spTgt spid="138259"/>
                                        </p:tgtEl>
                                      </p:cBhvr>
                                      <p:to x="100000" y="80000"/>
                                    </p:animScale>
                                    <p:animScale>
                                      <p:cBhvr>
                                        <p:cTn id="80" dur="166" decel="50000">
                                          <p:stCondLst>
                                            <p:cond delay="1338"/>
                                          </p:stCondLst>
                                        </p:cTn>
                                        <p:tgtEl>
                                          <p:spTgt spid="138259"/>
                                        </p:tgtEl>
                                      </p:cBhvr>
                                      <p:to x="100000" y="100000"/>
                                    </p:animScale>
                                    <p:animScale>
                                      <p:cBhvr>
                                        <p:cTn id="81" dur="26">
                                          <p:stCondLst>
                                            <p:cond delay="1642"/>
                                          </p:stCondLst>
                                        </p:cTn>
                                        <p:tgtEl>
                                          <p:spTgt spid="138259"/>
                                        </p:tgtEl>
                                      </p:cBhvr>
                                      <p:to x="100000" y="90000"/>
                                    </p:animScale>
                                    <p:animScale>
                                      <p:cBhvr>
                                        <p:cTn id="82" dur="166" decel="50000">
                                          <p:stCondLst>
                                            <p:cond delay="1668"/>
                                          </p:stCondLst>
                                        </p:cTn>
                                        <p:tgtEl>
                                          <p:spTgt spid="138259"/>
                                        </p:tgtEl>
                                      </p:cBhvr>
                                      <p:to x="100000" y="100000"/>
                                    </p:animScale>
                                    <p:animScale>
                                      <p:cBhvr>
                                        <p:cTn id="83" dur="26">
                                          <p:stCondLst>
                                            <p:cond delay="1808"/>
                                          </p:stCondLst>
                                        </p:cTn>
                                        <p:tgtEl>
                                          <p:spTgt spid="138259"/>
                                        </p:tgtEl>
                                      </p:cBhvr>
                                      <p:to x="100000" y="95000"/>
                                    </p:animScale>
                                    <p:animScale>
                                      <p:cBhvr>
                                        <p:cTn id="84" dur="166" decel="50000">
                                          <p:stCondLst>
                                            <p:cond delay="1834"/>
                                          </p:stCondLst>
                                        </p:cTn>
                                        <p:tgtEl>
                                          <p:spTgt spid="138259"/>
                                        </p:tgtEl>
                                      </p:cBhvr>
                                      <p:to x="100000" y="100000"/>
                                    </p:animScale>
                                  </p:childTnLst>
                                </p:cTn>
                              </p:par>
                              <p:par>
                                <p:cTn id="85" presetID="58" presetClass="entr" presetSubtype="0" accel="100000" fill="hold" grpId="0" nodeType="withEffect">
                                  <p:stCondLst>
                                    <p:cond delay="0"/>
                                  </p:stCondLst>
                                  <p:childTnLst>
                                    <p:set>
                                      <p:cBhvr>
                                        <p:cTn id="86" dur="1" fill="hold">
                                          <p:stCondLst>
                                            <p:cond delay="0"/>
                                          </p:stCondLst>
                                        </p:cTn>
                                        <p:tgtEl>
                                          <p:spTgt spid="138274"/>
                                        </p:tgtEl>
                                        <p:attrNameLst>
                                          <p:attrName>style.visibility</p:attrName>
                                        </p:attrNameLst>
                                      </p:cBhvr>
                                      <p:to>
                                        <p:strVal val="visible"/>
                                      </p:to>
                                    </p:set>
                                    <p:anim calcmode="lin" valueType="num">
                                      <p:cBhvr>
                                        <p:cTn id="87" dur="500" fill="hold"/>
                                        <p:tgtEl>
                                          <p:spTgt spid="138274"/>
                                        </p:tgtEl>
                                        <p:attrNameLst>
                                          <p:attrName>ppt_w</p:attrName>
                                        </p:attrNameLst>
                                      </p:cBhvr>
                                      <p:tavLst>
                                        <p:tav tm="0">
                                          <p:val>
                                            <p:strVal val="#ppt_w*2.5"/>
                                          </p:val>
                                        </p:tav>
                                        <p:tav tm="100000">
                                          <p:val>
                                            <p:strVal val="#ppt_w"/>
                                          </p:val>
                                        </p:tav>
                                      </p:tavLst>
                                    </p:anim>
                                    <p:anim calcmode="lin" valueType="num">
                                      <p:cBhvr>
                                        <p:cTn id="88" dur="500" fill="hold"/>
                                        <p:tgtEl>
                                          <p:spTgt spid="138274"/>
                                        </p:tgtEl>
                                        <p:attrNameLst>
                                          <p:attrName>ppt_h</p:attrName>
                                        </p:attrNameLst>
                                      </p:cBhvr>
                                      <p:tavLst>
                                        <p:tav tm="0">
                                          <p:val>
                                            <p:strVal val="#ppt_h*0.01"/>
                                          </p:val>
                                        </p:tav>
                                        <p:tav tm="100000">
                                          <p:val>
                                            <p:strVal val="#ppt_h"/>
                                          </p:val>
                                        </p:tav>
                                      </p:tavLst>
                                    </p:anim>
                                    <p:anim calcmode="lin" valueType="num">
                                      <p:cBhvr>
                                        <p:cTn id="89" dur="500" fill="hold"/>
                                        <p:tgtEl>
                                          <p:spTgt spid="138274"/>
                                        </p:tgtEl>
                                        <p:attrNameLst>
                                          <p:attrName>ppt_x</p:attrName>
                                        </p:attrNameLst>
                                      </p:cBhvr>
                                      <p:tavLst>
                                        <p:tav tm="0">
                                          <p:val>
                                            <p:strVal val="#ppt_x"/>
                                          </p:val>
                                        </p:tav>
                                        <p:tav tm="100000">
                                          <p:val>
                                            <p:strVal val="#ppt_x"/>
                                          </p:val>
                                        </p:tav>
                                      </p:tavLst>
                                    </p:anim>
                                    <p:anim calcmode="lin" valueType="num">
                                      <p:cBhvr>
                                        <p:cTn id="90" dur="500" fill="hold"/>
                                        <p:tgtEl>
                                          <p:spTgt spid="138274"/>
                                        </p:tgtEl>
                                        <p:attrNameLst>
                                          <p:attrName>ppt_y</p:attrName>
                                        </p:attrNameLst>
                                      </p:cBhvr>
                                      <p:tavLst>
                                        <p:tav tm="0">
                                          <p:val>
                                            <p:strVal val="#ppt_h+1"/>
                                          </p:val>
                                        </p:tav>
                                        <p:tav tm="100000">
                                          <p:val>
                                            <p:strVal val="#ppt_y"/>
                                          </p:val>
                                        </p:tav>
                                      </p:tavLst>
                                    </p:anim>
                                    <p:animEffect transition="in" filter="fade">
                                      <p:cBhvr>
                                        <p:cTn id="91" dur="500"/>
                                        <p:tgtEl>
                                          <p:spTgt spid="138274"/>
                                        </p:tgtEl>
                                      </p:cBhvr>
                                    </p:animEffect>
                                  </p:childTnLst>
                                </p:cTn>
                              </p:par>
                            </p:childTnLst>
                          </p:cTn>
                        </p:par>
                      </p:childTnLst>
                    </p:cTn>
                  </p:par>
                  <p:par>
                    <p:cTn id="92" fill="hold">
                      <p:stCondLst>
                        <p:cond delay="indefinite"/>
                      </p:stCondLst>
                      <p:childTnLst>
                        <p:par>
                          <p:cTn id="93" fill="hold">
                            <p:stCondLst>
                              <p:cond delay="0"/>
                            </p:stCondLst>
                            <p:childTnLst>
                              <p:par>
                                <p:cTn id="94" presetID="18" presetClass="entr" presetSubtype="12" fill="hold" nodeType="clickEffect">
                                  <p:stCondLst>
                                    <p:cond delay="0"/>
                                  </p:stCondLst>
                                  <p:childTnLst>
                                    <p:set>
                                      <p:cBhvr>
                                        <p:cTn id="95" dur="1" fill="hold">
                                          <p:stCondLst>
                                            <p:cond delay="0"/>
                                          </p:stCondLst>
                                        </p:cTn>
                                        <p:tgtEl>
                                          <p:spTgt spid="138261"/>
                                        </p:tgtEl>
                                        <p:attrNameLst>
                                          <p:attrName>style.visibility</p:attrName>
                                        </p:attrNameLst>
                                      </p:cBhvr>
                                      <p:to>
                                        <p:strVal val="visible"/>
                                      </p:to>
                                    </p:set>
                                    <p:animEffect transition="in" filter="strips(downLeft)">
                                      <p:cBhvr>
                                        <p:cTn id="96" dur="500"/>
                                        <p:tgtEl>
                                          <p:spTgt spid="138261"/>
                                        </p:tgtEl>
                                      </p:cBhvr>
                                    </p:animEffect>
                                  </p:childTnLst>
                                </p:cTn>
                              </p:par>
                            </p:childTnLst>
                          </p:cTn>
                        </p:par>
                        <p:par>
                          <p:cTn id="97" fill="hold">
                            <p:stCondLst>
                              <p:cond delay="500"/>
                            </p:stCondLst>
                            <p:childTnLst>
                              <p:par>
                                <p:cTn id="98" presetID="0" presetClass="path" presetSubtype="0" accel="50000" decel="50000" fill="hold" nodeType="afterEffect">
                                  <p:stCondLst>
                                    <p:cond delay="0"/>
                                  </p:stCondLst>
                                  <p:childTnLst>
                                    <p:animMotion origin="layout" path="M -6.38889E-6 -7.40741E-6 C 0.04739 0.04606 0.09479 0.09236 0.13541 0.08425 C 0.17604 0.07615 0.22534 -0.02686 0.2434 -0.04908 " pathEditMode="relative" ptsTypes="aaA">
                                      <p:cBhvr>
                                        <p:cTn id="99" dur="2000" fill="hold"/>
                                        <p:tgtEl>
                                          <p:spTgt spid="138261"/>
                                        </p:tgtEl>
                                        <p:attrNameLst>
                                          <p:attrName>ppt_x</p:attrName>
                                          <p:attrName>ppt_y</p:attrName>
                                        </p:attrNameLst>
                                      </p:cBhvr>
                                    </p:animMotion>
                                  </p:childTnLst>
                                </p:cTn>
                              </p:par>
                            </p:childTnLst>
                          </p:cTn>
                        </p:par>
                        <p:par>
                          <p:cTn id="100" fill="hold">
                            <p:stCondLst>
                              <p:cond delay="2500"/>
                            </p:stCondLst>
                            <p:childTnLst>
                              <p:par>
                                <p:cTn id="101" presetID="51" presetClass="entr" presetSubtype="0" fill="hold" nodeType="after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192" decel="100000"/>
                                        <p:tgtEl>
                                          <p:spTgt spid="4"/>
                                        </p:tgtEl>
                                      </p:cBhvr>
                                    </p:animEffect>
                                    <p:animScale>
                                      <p:cBhvr>
                                        <p:cTn id="104" dur="192" decel="100000"/>
                                        <p:tgtEl>
                                          <p:spTgt spid="4"/>
                                        </p:tgtEl>
                                      </p:cBhvr>
                                      <p:from x="10000" y="10000"/>
                                      <p:to x="200000" y="450000"/>
                                    </p:animScale>
                                    <p:animScale>
                                      <p:cBhvr>
                                        <p:cTn id="105" dur="308" accel="100000" fill="hold">
                                          <p:stCondLst>
                                            <p:cond delay="192"/>
                                          </p:stCondLst>
                                        </p:cTn>
                                        <p:tgtEl>
                                          <p:spTgt spid="4"/>
                                        </p:tgtEl>
                                      </p:cBhvr>
                                      <p:from x="200000" y="450000"/>
                                      <p:to x="100000" y="100000"/>
                                    </p:animScale>
                                    <p:set>
                                      <p:cBhvr>
                                        <p:cTn id="106" dur="192" fill="hold"/>
                                        <p:tgtEl>
                                          <p:spTgt spid="4"/>
                                        </p:tgtEl>
                                        <p:attrNameLst>
                                          <p:attrName>ppt_x</p:attrName>
                                        </p:attrNameLst>
                                      </p:cBhvr>
                                      <p:to>
                                        <p:strVal val="(0.5)"/>
                                      </p:to>
                                    </p:set>
                                    <p:anim from="(0.5)" to="(#ppt_x)" calcmode="lin" valueType="num">
                                      <p:cBhvr>
                                        <p:cTn id="107" dur="308" accel="100000" fill="hold">
                                          <p:stCondLst>
                                            <p:cond delay="192"/>
                                          </p:stCondLst>
                                        </p:cTn>
                                        <p:tgtEl>
                                          <p:spTgt spid="4"/>
                                        </p:tgtEl>
                                        <p:attrNameLst>
                                          <p:attrName>ppt_x</p:attrName>
                                        </p:attrNameLst>
                                      </p:cBhvr>
                                    </p:anim>
                                    <p:set>
                                      <p:cBhvr>
                                        <p:cTn id="108" dur="192" fill="hold"/>
                                        <p:tgtEl>
                                          <p:spTgt spid="4"/>
                                        </p:tgtEl>
                                        <p:attrNameLst>
                                          <p:attrName>ppt_y</p:attrName>
                                        </p:attrNameLst>
                                      </p:cBhvr>
                                      <p:to>
                                        <p:strVal val="(#ppt_y+0.4)"/>
                                      </p:to>
                                    </p:set>
                                    <p:anim from="(#ppt_y+0.4)" to="(#ppt_y)" calcmode="lin" valueType="num">
                                      <p:cBhvr>
                                        <p:cTn id="109" dur="308" accel="100000" fill="hold">
                                          <p:stCondLst>
                                            <p:cond delay="192"/>
                                          </p:stCondLst>
                                        </p:cTn>
                                        <p:tgtEl>
                                          <p:spTgt spid="4"/>
                                        </p:tgtEl>
                                        <p:attrNameLst>
                                          <p:attrName>ppt_y</p:attrName>
                                        </p:attrNameLst>
                                      </p:cBhvr>
                                    </p:anim>
                                  </p:childTnLst>
                                </p:cTn>
                              </p:par>
                            </p:childTnLst>
                          </p:cTn>
                        </p:par>
                        <p:par>
                          <p:cTn id="110" fill="hold">
                            <p:stCondLst>
                              <p:cond delay="3000"/>
                            </p:stCondLst>
                            <p:childTnLst>
                              <p:par>
                                <p:cTn id="111" presetID="19" presetClass="exit" presetSubtype="10" fill="hold" nodeType="afterEffect">
                                  <p:stCondLst>
                                    <p:cond delay="1500"/>
                                  </p:stCondLst>
                                  <p:childTnLst>
                                    <p:anim calcmode="lin" valueType="num">
                                      <p:cBhvr>
                                        <p:cTn id="112" dur="500"/>
                                        <p:tgtEl>
                                          <p:spTgt spid="138253"/>
                                        </p:tgtEl>
                                        <p:attrNameLst>
                                          <p:attrName>ppt_h</p:attrName>
                                        </p:attrNameLst>
                                      </p:cBhvr>
                                      <p:tavLst>
                                        <p:tav tm="0">
                                          <p:val>
                                            <p:strVal val="ppt_h"/>
                                          </p:val>
                                        </p:tav>
                                        <p:tav tm="100000">
                                          <p:val>
                                            <p:strVal val="ppt_h"/>
                                          </p:val>
                                        </p:tav>
                                      </p:tavLst>
                                    </p:anim>
                                    <p:anim calcmode="lin" valueType="num">
                                      <p:cBhvr>
                                        <p:cTn id="113" dur="500"/>
                                        <p:tgtEl>
                                          <p:spTgt spid="13825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14" dur="1" fill="hold">
                                          <p:stCondLst>
                                            <p:cond delay="499"/>
                                          </p:stCondLst>
                                        </p:cTn>
                                        <p:tgtEl>
                                          <p:spTgt spid="138253"/>
                                        </p:tgtEl>
                                        <p:attrNameLst>
                                          <p:attrName>style.visibility</p:attrName>
                                        </p:attrNameLst>
                                      </p:cBhvr>
                                      <p:to>
                                        <p:strVal val="hidden"/>
                                      </p:to>
                                    </p:set>
                                  </p:childTnLst>
                                </p:cTn>
                              </p:par>
                            </p:childTnLst>
                          </p:cTn>
                        </p:par>
                        <p:par>
                          <p:cTn id="115" fill="hold">
                            <p:stCondLst>
                              <p:cond delay="5000"/>
                            </p:stCondLst>
                            <p:childTnLst>
                              <p:par>
                                <p:cTn id="116" presetID="35" presetClass="entr" presetSubtype="0" fill="hold" nodeType="afterEffect">
                                  <p:stCondLst>
                                    <p:cond delay="0"/>
                                  </p:stCondLst>
                                  <p:childTnLst>
                                    <p:set>
                                      <p:cBhvr>
                                        <p:cTn id="117" dur="1" fill="hold">
                                          <p:stCondLst>
                                            <p:cond delay="0"/>
                                          </p:stCondLst>
                                        </p:cTn>
                                        <p:tgtEl>
                                          <p:spTgt spid="138257"/>
                                        </p:tgtEl>
                                        <p:attrNameLst>
                                          <p:attrName>style.visibility</p:attrName>
                                        </p:attrNameLst>
                                      </p:cBhvr>
                                      <p:to>
                                        <p:strVal val="visible"/>
                                      </p:to>
                                    </p:set>
                                    <p:animEffect transition="in" filter="fade">
                                      <p:cBhvr>
                                        <p:cTn id="118" dur="500"/>
                                        <p:tgtEl>
                                          <p:spTgt spid="138257"/>
                                        </p:tgtEl>
                                      </p:cBhvr>
                                    </p:animEffect>
                                    <p:anim calcmode="lin" valueType="num">
                                      <p:cBhvr>
                                        <p:cTn id="119" dur="500" fill="hold"/>
                                        <p:tgtEl>
                                          <p:spTgt spid="138257"/>
                                        </p:tgtEl>
                                        <p:attrNameLst>
                                          <p:attrName>style.rotation</p:attrName>
                                        </p:attrNameLst>
                                      </p:cBhvr>
                                      <p:tavLst>
                                        <p:tav tm="0">
                                          <p:val>
                                            <p:fltVal val="720"/>
                                          </p:val>
                                        </p:tav>
                                        <p:tav tm="100000">
                                          <p:val>
                                            <p:fltVal val="0"/>
                                          </p:val>
                                        </p:tav>
                                      </p:tavLst>
                                    </p:anim>
                                    <p:anim calcmode="lin" valueType="num">
                                      <p:cBhvr>
                                        <p:cTn id="120" dur="500" fill="hold"/>
                                        <p:tgtEl>
                                          <p:spTgt spid="138257"/>
                                        </p:tgtEl>
                                        <p:attrNameLst>
                                          <p:attrName>ppt_h</p:attrName>
                                        </p:attrNameLst>
                                      </p:cBhvr>
                                      <p:tavLst>
                                        <p:tav tm="0">
                                          <p:val>
                                            <p:fltVal val="0"/>
                                          </p:val>
                                        </p:tav>
                                        <p:tav tm="100000">
                                          <p:val>
                                            <p:strVal val="#ppt_h"/>
                                          </p:val>
                                        </p:tav>
                                      </p:tavLst>
                                    </p:anim>
                                    <p:anim calcmode="lin" valueType="num">
                                      <p:cBhvr>
                                        <p:cTn id="121" dur="500" fill="hold"/>
                                        <p:tgtEl>
                                          <p:spTgt spid="138257"/>
                                        </p:tgtEl>
                                        <p:attrNameLst>
                                          <p:attrName>ppt_w</p:attrName>
                                        </p:attrNameLst>
                                      </p:cBhvr>
                                      <p:tavLst>
                                        <p:tav tm="0">
                                          <p:val>
                                            <p:fltVal val="0"/>
                                          </p:val>
                                        </p:tav>
                                        <p:tav tm="100000">
                                          <p:val>
                                            <p:strVal val="#ppt_w"/>
                                          </p:val>
                                        </p:tav>
                                      </p:tavLst>
                                    </p:anim>
                                  </p:childTnLst>
                                </p:cTn>
                              </p:par>
                              <p:par>
                                <p:cTn id="122" presetID="58" presetClass="entr" presetSubtype="0" accel="100000" fill="hold" grpId="0" nodeType="withEffect">
                                  <p:stCondLst>
                                    <p:cond delay="0"/>
                                  </p:stCondLst>
                                  <p:childTnLst>
                                    <p:set>
                                      <p:cBhvr>
                                        <p:cTn id="123" dur="1" fill="hold">
                                          <p:stCondLst>
                                            <p:cond delay="0"/>
                                          </p:stCondLst>
                                        </p:cTn>
                                        <p:tgtEl>
                                          <p:spTgt spid="138260"/>
                                        </p:tgtEl>
                                        <p:attrNameLst>
                                          <p:attrName>style.visibility</p:attrName>
                                        </p:attrNameLst>
                                      </p:cBhvr>
                                      <p:to>
                                        <p:strVal val="visible"/>
                                      </p:to>
                                    </p:set>
                                    <p:anim calcmode="lin" valueType="num">
                                      <p:cBhvr>
                                        <p:cTn id="124" dur="500" fill="hold"/>
                                        <p:tgtEl>
                                          <p:spTgt spid="138260"/>
                                        </p:tgtEl>
                                        <p:attrNameLst>
                                          <p:attrName>ppt_w</p:attrName>
                                        </p:attrNameLst>
                                      </p:cBhvr>
                                      <p:tavLst>
                                        <p:tav tm="0">
                                          <p:val>
                                            <p:strVal val="#ppt_w*2.5"/>
                                          </p:val>
                                        </p:tav>
                                        <p:tav tm="100000">
                                          <p:val>
                                            <p:strVal val="#ppt_w"/>
                                          </p:val>
                                        </p:tav>
                                      </p:tavLst>
                                    </p:anim>
                                    <p:anim calcmode="lin" valueType="num">
                                      <p:cBhvr>
                                        <p:cTn id="125" dur="500" fill="hold"/>
                                        <p:tgtEl>
                                          <p:spTgt spid="138260"/>
                                        </p:tgtEl>
                                        <p:attrNameLst>
                                          <p:attrName>ppt_h</p:attrName>
                                        </p:attrNameLst>
                                      </p:cBhvr>
                                      <p:tavLst>
                                        <p:tav tm="0">
                                          <p:val>
                                            <p:strVal val="#ppt_h*0.01"/>
                                          </p:val>
                                        </p:tav>
                                        <p:tav tm="100000">
                                          <p:val>
                                            <p:strVal val="#ppt_h"/>
                                          </p:val>
                                        </p:tav>
                                      </p:tavLst>
                                    </p:anim>
                                    <p:anim calcmode="lin" valueType="num">
                                      <p:cBhvr>
                                        <p:cTn id="126" dur="500" fill="hold"/>
                                        <p:tgtEl>
                                          <p:spTgt spid="138260"/>
                                        </p:tgtEl>
                                        <p:attrNameLst>
                                          <p:attrName>ppt_x</p:attrName>
                                        </p:attrNameLst>
                                      </p:cBhvr>
                                      <p:tavLst>
                                        <p:tav tm="0">
                                          <p:val>
                                            <p:strVal val="#ppt_x"/>
                                          </p:val>
                                        </p:tav>
                                        <p:tav tm="100000">
                                          <p:val>
                                            <p:strVal val="#ppt_x"/>
                                          </p:val>
                                        </p:tav>
                                      </p:tavLst>
                                    </p:anim>
                                    <p:anim calcmode="lin" valueType="num">
                                      <p:cBhvr>
                                        <p:cTn id="127" dur="500" fill="hold"/>
                                        <p:tgtEl>
                                          <p:spTgt spid="138260"/>
                                        </p:tgtEl>
                                        <p:attrNameLst>
                                          <p:attrName>ppt_y</p:attrName>
                                        </p:attrNameLst>
                                      </p:cBhvr>
                                      <p:tavLst>
                                        <p:tav tm="0">
                                          <p:val>
                                            <p:strVal val="#ppt_h+1"/>
                                          </p:val>
                                        </p:tav>
                                        <p:tav tm="100000">
                                          <p:val>
                                            <p:strVal val="#ppt_y"/>
                                          </p:val>
                                        </p:tav>
                                      </p:tavLst>
                                    </p:anim>
                                    <p:animEffect transition="in" filter="fade">
                                      <p:cBhvr>
                                        <p:cTn id="128" dur="500"/>
                                        <p:tgtEl>
                                          <p:spTgt spid="138260"/>
                                        </p:tgtEl>
                                      </p:cBhvr>
                                    </p:animEffec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nodeType="clickEffect">
                                  <p:stCondLst>
                                    <p:cond delay="0"/>
                                  </p:stCondLst>
                                  <p:childTnLst>
                                    <p:set>
                                      <p:cBhvr>
                                        <p:cTn id="132" dur="1" fill="hold">
                                          <p:stCondLst>
                                            <p:cond delay="0"/>
                                          </p:stCondLst>
                                        </p:cTn>
                                        <p:tgtEl>
                                          <p:spTgt spid="138265">
                                            <p:txEl>
                                              <p:pRg st="0" end="0"/>
                                            </p:txEl>
                                          </p:spTgt>
                                        </p:tgtEl>
                                        <p:attrNameLst>
                                          <p:attrName>style.visibility</p:attrName>
                                        </p:attrNameLst>
                                      </p:cBhvr>
                                      <p:to>
                                        <p:strVal val="visible"/>
                                      </p:to>
                                    </p:set>
                                    <p:anim calcmode="lin" valueType="num">
                                      <p:cBhvr>
                                        <p:cTn id="133" dur="1000" fill="hold"/>
                                        <p:tgtEl>
                                          <p:spTgt spid="138265">
                                            <p:txEl>
                                              <p:pRg st="0" end="0"/>
                                            </p:txEl>
                                          </p:spTgt>
                                        </p:tgtEl>
                                        <p:attrNameLst>
                                          <p:attrName>ppt_w</p:attrName>
                                        </p:attrNameLst>
                                      </p:cBhvr>
                                      <p:tavLst>
                                        <p:tav tm="0">
                                          <p:val>
                                            <p:strVal val="#ppt_w*0.70"/>
                                          </p:val>
                                        </p:tav>
                                        <p:tav tm="100000">
                                          <p:val>
                                            <p:strVal val="#ppt_w"/>
                                          </p:val>
                                        </p:tav>
                                      </p:tavLst>
                                    </p:anim>
                                    <p:anim calcmode="lin" valueType="num">
                                      <p:cBhvr>
                                        <p:cTn id="134" dur="1000" fill="hold"/>
                                        <p:tgtEl>
                                          <p:spTgt spid="138265">
                                            <p:txEl>
                                              <p:pRg st="0" end="0"/>
                                            </p:txEl>
                                          </p:spTgt>
                                        </p:tgtEl>
                                        <p:attrNameLst>
                                          <p:attrName>ppt_h</p:attrName>
                                        </p:attrNameLst>
                                      </p:cBhvr>
                                      <p:tavLst>
                                        <p:tav tm="0">
                                          <p:val>
                                            <p:strVal val="#ppt_h"/>
                                          </p:val>
                                        </p:tav>
                                        <p:tav tm="100000">
                                          <p:val>
                                            <p:strVal val="#ppt_h"/>
                                          </p:val>
                                        </p:tav>
                                      </p:tavLst>
                                    </p:anim>
                                    <p:animEffect transition="in" filter="fade">
                                      <p:cBhvr>
                                        <p:cTn id="135" dur="1000"/>
                                        <p:tgtEl>
                                          <p:spTgt spid="138265">
                                            <p:txEl>
                                              <p:pRg st="0" end="0"/>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55" presetClass="entr" presetSubtype="0" fill="hold" nodeType="clickEffect">
                                  <p:stCondLst>
                                    <p:cond delay="0"/>
                                  </p:stCondLst>
                                  <p:childTnLst>
                                    <p:set>
                                      <p:cBhvr>
                                        <p:cTn id="139" dur="1" fill="hold">
                                          <p:stCondLst>
                                            <p:cond delay="0"/>
                                          </p:stCondLst>
                                        </p:cTn>
                                        <p:tgtEl>
                                          <p:spTgt spid="138265">
                                            <p:txEl>
                                              <p:pRg st="1" end="1"/>
                                            </p:txEl>
                                          </p:spTgt>
                                        </p:tgtEl>
                                        <p:attrNameLst>
                                          <p:attrName>style.visibility</p:attrName>
                                        </p:attrNameLst>
                                      </p:cBhvr>
                                      <p:to>
                                        <p:strVal val="visible"/>
                                      </p:to>
                                    </p:set>
                                    <p:anim calcmode="lin" valueType="num">
                                      <p:cBhvr>
                                        <p:cTn id="140" dur="1000" fill="hold"/>
                                        <p:tgtEl>
                                          <p:spTgt spid="138265">
                                            <p:txEl>
                                              <p:pRg st="1" end="1"/>
                                            </p:txEl>
                                          </p:spTgt>
                                        </p:tgtEl>
                                        <p:attrNameLst>
                                          <p:attrName>ppt_w</p:attrName>
                                        </p:attrNameLst>
                                      </p:cBhvr>
                                      <p:tavLst>
                                        <p:tav tm="0">
                                          <p:val>
                                            <p:strVal val="#ppt_w*0.70"/>
                                          </p:val>
                                        </p:tav>
                                        <p:tav tm="100000">
                                          <p:val>
                                            <p:strVal val="#ppt_w"/>
                                          </p:val>
                                        </p:tav>
                                      </p:tavLst>
                                    </p:anim>
                                    <p:anim calcmode="lin" valueType="num">
                                      <p:cBhvr>
                                        <p:cTn id="141" dur="1000" fill="hold"/>
                                        <p:tgtEl>
                                          <p:spTgt spid="138265">
                                            <p:txEl>
                                              <p:pRg st="1" end="1"/>
                                            </p:txEl>
                                          </p:spTgt>
                                        </p:tgtEl>
                                        <p:attrNameLst>
                                          <p:attrName>ppt_h</p:attrName>
                                        </p:attrNameLst>
                                      </p:cBhvr>
                                      <p:tavLst>
                                        <p:tav tm="0">
                                          <p:val>
                                            <p:strVal val="#ppt_h"/>
                                          </p:val>
                                        </p:tav>
                                        <p:tav tm="100000">
                                          <p:val>
                                            <p:strVal val="#ppt_h"/>
                                          </p:val>
                                        </p:tav>
                                      </p:tavLst>
                                    </p:anim>
                                    <p:animEffect transition="in" filter="fade">
                                      <p:cBhvr>
                                        <p:cTn id="142" dur="1000"/>
                                        <p:tgtEl>
                                          <p:spTgt spid="138265">
                                            <p:txEl>
                                              <p:pRg st="1" end="1"/>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51" presetClass="entr" presetSubtype="0" fill="hold" nodeType="clickEffect">
                                  <p:stCondLst>
                                    <p:cond delay="0"/>
                                  </p:stCondLst>
                                  <p:childTnLst>
                                    <p:set>
                                      <p:cBhvr>
                                        <p:cTn id="146" dur="1" fill="hold">
                                          <p:stCondLst>
                                            <p:cond delay="0"/>
                                          </p:stCondLst>
                                        </p:cTn>
                                        <p:tgtEl>
                                          <p:spTgt spid="5"/>
                                        </p:tgtEl>
                                        <p:attrNameLst>
                                          <p:attrName>style.visibility</p:attrName>
                                        </p:attrNameLst>
                                      </p:cBhvr>
                                      <p:to>
                                        <p:strVal val="visible"/>
                                      </p:to>
                                    </p:set>
                                    <p:animEffect transition="in" filter="fade">
                                      <p:cBhvr>
                                        <p:cTn id="147" dur="192" decel="100000"/>
                                        <p:tgtEl>
                                          <p:spTgt spid="5"/>
                                        </p:tgtEl>
                                      </p:cBhvr>
                                    </p:animEffect>
                                    <p:animScale>
                                      <p:cBhvr>
                                        <p:cTn id="148" dur="192" decel="100000"/>
                                        <p:tgtEl>
                                          <p:spTgt spid="5"/>
                                        </p:tgtEl>
                                      </p:cBhvr>
                                      <p:from x="10000" y="10000"/>
                                      <p:to x="200000" y="450000"/>
                                    </p:animScale>
                                    <p:animScale>
                                      <p:cBhvr>
                                        <p:cTn id="149" dur="308" accel="100000" fill="hold">
                                          <p:stCondLst>
                                            <p:cond delay="192"/>
                                          </p:stCondLst>
                                        </p:cTn>
                                        <p:tgtEl>
                                          <p:spTgt spid="5"/>
                                        </p:tgtEl>
                                      </p:cBhvr>
                                      <p:from x="200000" y="450000"/>
                                      <p:to x="100000" y="100000"/>
                                    </p:animScale>
                                    <p:set>
                                      <p:cBhvr>
                                        <p:cTn id="150" dur="192" fill="hold"/>
                                        <p:tgtEl>
                                          <p:spTgt spid="5"/>
                                        </p:tgtEl>
                                        <p:attrNameLst>
                                          <p:attrName>ppt_x</p:attrName>
                                        </p:attrNameLst>
                                      </p:cBhvr>
                                      <p:to>
                                        <p:strVal val="(0.5)"/>
                                      </p:to>
                                    </p:set>
                                    <p:anim from="(0.5)" to="(#ppt_x)" calcmode="lin" valueType="num">
                                      <p:cBhvr>
                                        <p:cTn id="151" dur="308" accel="100000" fill="hold">
                                          <p:stCondLst>
                                            <p:cond delay="192"/>
                                          </p:stCondLst>
                                        </p:cTn>
                                        <p:tgtEl>
                                          <p:spTgt spid="5"/>
                                        </p:tgtEl>
                                        <p:attrNameLst>
                                          <p:attrName>ppt_x</p:attrName>
                                        </p:attrNameLst>
                                      </p:cBhvr>
                                    </p:anim>
                                    <p:set>
                                      <p:cBhvr>
                                        <p:cTn id="152" dur="192" fill="hold"/>
                                        <p:tgtEl>
                                          <p:spTgt spid="5"/>
                                        </p:tgtEl>
                                        <p:attrNameLst>
                                          <p:attrName>ppt_y</p:attrName>
                                        </p:attrNameLst>
                                      </p:cBhvr>
                                      <p:to>
                                        <p:strVal val="(#ppt_y+0.4)"/>
                                      </p:to>
                                    </p:set>
                                    <p:anim from="(#ppt_y+0.4)" to="(#ppt_y)" calcmode="lin" valueType="num">
                                      <p:cBhvr>
                                        <p:cTn id="153" dur="308" accel="100000" fill="hold">
                                          <p:stCondLst>
                                            <p:cond delay="192"/>
                                          </p:stCondLst>
                                        </p:cTn>
                                        <p:tgtEl>
                                          <p:spTgt spid="5"/>
                                        </p:tgtEl>
                                        <p:attrNameLst>
                                          <p:attrName>ppt_y</p:attrName>
                                        </p:attrNameLst>
                                      </p:cBhvr>
                                    </p:anim>
                                  </p:childTnLst>
                                </p:cTn>
                              </p:par>
                            </p:childTnLst>
                          </p:cTn>
                        </p:par>
                      </p:childTnLst>
                    </p:cTn>
                  </p:par>
                  <p:par>
                    <p:cTn id="154" fill="hold">
                      <p:stCondLst>
                        <p:cond delay="indefinite"/>
                      </p:stCondLst>
                      <p:childTnLst>
                        <p:par>
                          <p:cTn id="155" fill="hold">
                            <p:stCondLst>
                              <p:cond delay="0"/>
                            </p:stCondLst>
                            <p:childTnLst>
                              <p:par>
                                <p:cTn id="156" presetID="58" presetClass="entr" presetSubtype="0" accel="100000" fill="hold" grpId="0" nodeType="clickEffect">
                                  <p:stCondLst>
                                    <p:cond delay="0"/>
                                  </p:stCondLst>
                                  <p:childTnLst>
                                    <p:set>
                                      <p:cBhvr>
                                        <p:cTn id="157" dur="1" fill="hold">
                                          <p:stCondLst>
                                            <p:cond delay="0"/>
                                          </p:stCondLst>
                                        </p:cTn>
                                        <p:tgtEl>
                                          <p:spTgt spid="138269"/>
                                        </p:tgtEl>
                                        <p:attrNameLst>
                                          <p:attrName>style.visibility</p:attrName>
                                        </p:attrNameLst>
                                      </p:cBhvr>
                                      <p:to>
                                        <p:strVal val="visible"/>
                                      </p:to>
                                    </p:set>
                                    <p:anim calcmode="lin" valueType="num">
                                      <p:cBhvr>
                                        <p:cTn id="158" dur="500" fill="hold"/>
                                        <p:tgtEl>
                                          <p:spTgt spid="138269"/>
                                        </p:tgtEl>
                                        <p:attrNameLst>
                                          <p:attrName>ppt_w</p:attrName>
                                        </p:attrNameLst>
                                      </p:cBhvr>
                                      <p:tavLst>
                                        <p:tav tm="0">
                                          <p:val>
                                            <p:strVal val="#ppt_w*2.5"/>
                                          </p:val>
                                        </p:tav>
                                        <p:tav tm="100000">
                                          <p:val>
                                            <p:strVal val="#ppt_w"/>
                                          </p:val>
                                        </p:tav>
                                      </p:tavLst>
                                    </p:anim>
                                    <p:anim calcmode="lin" valueType="num">
                                      <p:cBhvr>
                                        <p:cTn id="159" dur="500" fill="hold"/>
                                        <p:tgtEl>
                                          <p:spTgt spid="138269"/>
                                        </p:tgtEl>
                                        <p:attrNameLst>
                                          <p:attrName>ppt_h</p:attrName>
                                        </p:attrNameLst>
                                      </p:cBhvr>
                                      <p:tavLst>
                                        <p:tav tm="0">
                                          <p:val>
                                            <p:strVal val="#ppt_h*0.01"/>
                                          </p:val>
                                        </p:tav>
                                        <p:tav tm="100000">
                                          <p:val>
                                            <p:strVal val="#ppt_h"/>
                                          </p:val>
                                        </p:tav>
                                      </p:tavLst>
                                    </p:anim>
                                    <p:anim calcmode="lin" valueType="num">
                                      <p:cBhvr>
                                        <p:cTn id="160" dur="500" fill="hold"/>
                                        <p:tgtEl>
                                          <p:spTgt spid="138269"/>
                                        </p:tgtEl>
                                        <p:attrNameLst>
                                          <p:attrName>ppt_x</p:attrName>
                                        </p:attrNameLst>
                                      </p:cBhvr>
                                      <p:tavLst>
                                        <p:tav tm="0">
                                          <p:val>
                                            <p:strVal val="#ppt_x"/>
                                          </p:val>
                                        </p:tav>
                                        <p:tav tm="100000">
                                          <p:val>
                                            <p:strVal val="#ppt_x"/>
                                          </p:val>
                                        </p:tav>
                                      </p:tavLst>
                                    </p:anim>
                                    <p:anim calcmode="lin" valueType="num">
                                      <p:cBhvr>
                                        <p:cTn id="161" dur="500" fill="hold"/>
                                        <p:tgtEl>
                                          <p:spTgt spid="138269"/>
                                        </p:tgtEl>
                                        <p:attrNameLst>
                                          <p:attrName>ppt_y</p:attrName>
                                        </p:attrNameLst>
                                      </p:cBhvr>
                                      <p:tavLst>
                                        <p:tav tm="0">
                                          <p:val>
                                            <p:strVal val="#ppt_h+1"/>
                                          </p:val>
                                        </p:tav>
                                        <p:tav tm="100000">
                                          <p:val>
                                            <p:strVal val="#ppt_y"/>
                                          </p:val>
                                        </p:tav>
                                      </p:tavLst>
                                    </p:anim>
                                    <p:animEffect transition="in" filter="fade">
                                      <p:cBhvr>
                                        <p:cTn id="162" dur="500"/>
                                        <p:tgtEl>
                                          <p:spTgt spid="138269"/>
                                        </p:tgtEl>
                                      </p:cBhvr>
                                    </p:animEffect>
                                  </p:childTnLst>
                                </p:cTn>
                              </p:par>
                              <p:par>
                                <p:cTn id="163" presetID="58" presetClass="entr" presetSubtype="0" accel="100000" fill="hold" grpId="0" nodeType="withEffect">
                                  <p:stCondLst>
                                    <p:cond delay="0"/>
                                  </p:stCondLst>
                                  <p:childTnLst>
                                    <p:set>
                                      <p:cBhvr>
                                        <p:cTn id="164" dur="1" fill="hold">
                                          <p:stCondLst>
                                            <p:cond delay="0"/>
                                          </p:stCondLst>
                                        </p:cTn>
                                        <p:tgtEl>
                                          <p:spTgt spid="138270"/>
                                        </p:tgtEl>
                                        <p:attrNameLst>
                                          <p:attrName>style.visibility</p:attrName>
                                        </p:attrNameLst>
                                      </p:cBhvr>
                                      <p:to>
                                        <p:strVal val="visible"/>
                                      </p:to>
                                    </p:set>
                                    <p:anim calcmode="lin" valueType="num">
                                      <p:cBhvr>
                                        <p:cTn id="165" dur="500" fill="hold"/>
                                        <p:tgtEl>
                                          <p:spTgt spid="138270"/>
                                        </p:tgtEl>
                                        <p:attrNameLst>
                                          <p:attrName>ppt_w</p:attrName>
                                        </p:attrNameLst>
                                      </p:cBhvr>
                                      <p:tavLst>
                                        <p:tav tm="0">
                                          <p:val>
                                            <p:strVal val="#ppt_w*2.5"/>
                                          </p:val>
                                        </p:tav>
                                        <p:tav tm="100000">
                                          <p:val>
                                            <p:strVal val="#ppt_w"/>
                                          </p:val>
                                        </p:tav>
                                      </p:tavLst>
                                    </p:anim>
                                    <p:anim calcmode="lin" valueType="num">
                                      <p:cBhvr>
                                        <p:cTn id="166" dur="500" fill="hold"/>
                                        <p:tgtEl>
                                          <p:spTgt spid="138270"/>
                                        </p:tgtEl>
                                        <p:attrNameLst>
                                          <p:attrName>ppt_h</p:attrName>
                                        </p:attrNameLst>
                                      </p:cBhvr>
                                      <p:tavLst>
                                        <p:tav tm="0">
                                          <p:val>
                                            <p:strVal val="#ppt_h*0.01"/>
                                          </p:val>
                                        </p:tav>
                                        <p:tav tm="100000">
                                          <p:val>
                                            <p:strVal val="#ppt_h"/>
                                          </p:val>
                                        </p:tav>
                                      </p:tavLst>
                                    </p:anim>
                                    <p:anim calcmode="lin" valueType="num">
                                      <p:cBhvr>
                                        <p:cTn id="167" dur="500" fill="hold"/>
                                        <p:tgtEl>
                                          <p:spTgt spid="138270"/>
                                        </p:tgtEl>
                                        <p:attrNameLst>
                                          <p:attrName>ppt_x</p:attrName>
                                        </p:attrNameLst>
                                      </p:cBhvr>
                                      <p:tavLst>
                                        <p:tav tm="0">
                                          <p:val>
                                            <p:strVal val="#ppt_x"/>
                                          </p:val>
                                        </p:tav>
                                        <p:tav tm="100000">
                                          <p:val>
                                            <p:strVal val="#ppt_x"/>
                                          </p:val>
                                        </p:tav>
                                      </p:tavLst>
                                    </p:anim>
                                    <p:anim calcmode="lin" valueType="num">
                                      <p:cBhvr>
                                        <p:cTn id="168" dur="500" fill="hold"/>
                                        <p:tgtEl>
                                          <p:spTgt spid="138270"/>
                                        </p:tgtEl>
                                        <p:attrNameLst>
                                          <p:attrName>ppt_y</p:attrName>
                                        </p:attrNameLst>
                                      </p:cBhvr>
                                      <p:tavLst>
                                        <p:tav tm="0">
                                          <p:val>
                                            <p:strVal val="#ppt_h+1"/>
                                          </p:val>
                                        </p:tav>
                                        <p:tav tm="100000">
                                          <p:val>
                                            <p:strVal val="#ppt_y"/>
                                          </p:val>
                                        </p:tav>
                                      </p:tavLst>
                                    </p:anim>
                                    <p:animEffect transition="in" filter="fade">
                                      <p:cBhvr>
                                        <p:cTn id="169" dur="500"/>
                                        <p:tgtEl>
                                          <p:spTgt spid="138270"/>
                                        </p:tgtEl>
                                      </p:cBhvr>
                                    </p:animEffect>
                                  </p:childTnLst>
                                </p:cTn>
                              </p:par>
                              <p:par>
                                <p:cTn id="170" presetID="17" presetClass="entr" presetSubtype="10" fill="hold" nodeType="withEffect">
                                  <p:stCondLst>
                                    <p:cond delay="0"/>
                                  </p:stCondLst>
                                  <p:childTnLst>
                                    <p:set>
                                      <p:cBhvr>
                                        <p:cTn id="171" dur="1" fill="hold">
                                          <p:stCondLst>
                                            <p:cond delay="0"/>
                                          </p:stCondLst>
                                        </p:cTn>
                                        <p:tgtEl>
                                          <p:spTgt spid="138273"/>
                                        </p:tgtEl>
                                        <p:attrNameLst>
                                          <p:attrName>style.visibility</p:attrName>
                                        </p:attrNameLst>
                                      </p:cBhvr>
                                      <p:to>
                                        <p:strVal val="visible"/>
                                      </p:to>
                                    </p:set>
                                    <p:anim calcmode="lin" valueType="num">
                                      <p:cBhvr>
                                        <p:cTn id="172" dur="500" fill="hold"/>
                                        <p:tgtEl>
                                          <p:spTgt spid="138273"/>
                                        </p:tgtEl>
                                        <p:attrNameLst>
                                          <p:attrName>ppt_w</p:attrName>
                                        </p:attrNameLst>
                                      </p:cBhvr>
                                      <p:tavLst>
                                        <p:tav tm="0">
                                          <p:val>
                                            <p:fltVal val="0"/>
                                          </p:val>
                                        </p:tav>
                                        <p:tav tm="100000">
                                          <p:val>
                                            <p:strVal val="#ppt_w"/>
                                          </p:val>
                                        </p:tav>
                                      </p:tavLst>
                                    </p:anim>
                                    <p:anim calcmode="lin" valueType="num">
                                      <p:cBhvr>
                                        <p:cTn id="173" dur="500" fill="hold"/>
                                        <p:tgtEl>
                                          <p:spTgt spid="138273"/>
                                        </p:tgtEl>
                                        <p:attrNameLst>
                                          <p:attrName>ppt_h</p:attrName>
                                        </p:attrNameLst>
                                      </p:cBhvr>
                                      <p:tavLst>
                                        <p:tav tm="0">
                                          <p:val>
                                            <p:strVal val="#ppt_h"/>
                                          </p:val>
                                        </p:tav>
                                        <p:tav tm="100000">
                                          <p:val>
                                            <p:strVal val="#ppt_h"/>
                                          </p:val>
                                        </p:tav>
                                      </p:tavLst>
                                    </p:anim>
                                  </p:childTnLst>
                                </p:cTn>
                              </p:par>
                            </p:childTnLst>
                          </p:cTn>
                        </p:par>
                      </p:childTnLst>
                    </p:cTn>
                  </p:par>
                  <p:par>
                    <p:cTn id="174" fill="hold">
                      <p:stCondLst>
                        <p:cond delay="indefinite"/>
                      </p:stCondLst>
                      <p:childTnLst>
                        <p:par>
                          <p:cTn id="175" fill="hold">
                            <p:stCondLst>
                              <p:cond delay="0"/>
                            </p:stCondLst>
                            <p:childTnLst>
                              <p:par>
                                <p:cTn id="176" presetID="58" presetClass="entr" presetSubtype="0" accel="100000" fill="hold" grpId="0" nodeType="clickEffect">
                                  <p:stCondLst>
                                    <p:cond delay="0"/>
                                  </p:stCondLst>
                                  <p:childTnLst>
                                    <p:set>
                                      <p:cBhvr>
                                        <p:cTn id="177" dur="1" fill="hold">
                                          <p:stCondLst>
                                            <p:cond delay="0"/>
                                          </p:stCondLst>
                                        </p:cTn>
                                        <p:tgtEl>
                                          <p:spTgt spid="138271"/>
                                        </p:tgtEl>
                                        <p:attrNameLst>
                                          <p:attrName>style.visibility</p:attrName>
                                        </p:attrNameLst>
                                      </p:cBhvr>
                                      <p:to>
                                        <p:strVal val="visible"/>
                                      </p:to>
                                    </p:set>
                                    <p:anim calcmode="lin" valueType="num">
                                      <p:cBhvr>
                                        <p:cTn id="178" dur="500" fill="hold"/>
                                        <p:tgtEl>
                                          <p:spTgt spid="138271"/>
                                        </p:tgtEl>
                                        <p:attrNameLst>
                                          <p:attrName>ppt_w</p:attrName>
                                        </p:attrNameLst>
                                      </p:cBhvr>
                                      <p:tavLst>
                                        <p:tav tm="0">
                                          <p:val>
                                            <p:strVal val="#ppt_w*2.5"/>
                                          </p:val>
                                        </p:tav>
                                        <p:tav tm="100000">
                                          <p:val>
                                            <p:strVal val="#ppt_w"/>
                                          </p:val>
                                        </p:tav>
                                      </p:tavLst>
                                    </p:anim>
                                    <p:anim calcmode="lin" valueType="num">
                                      <p:cBhvr>
                                        <p:cTn id="179" dur="500" fill="hold"/>
                                        <p:tgtEl>
                                          <p:spTgt spid="138271"/>
                                        </p:tgtEl>
                                        <p:attrNameLst>
                                          <p:attrName>ppt_h</p:attrName>
                                        </p:attrNameLst>
                                      </p:cBhvr>
                                      <p:tavLst>
                                        <p:tav tm="0">
                                          <p:val>
                                            <p:strVal val="#ppt_h*0.01"/>
                                          </p:val>
                                        </p:tav>
                                        <p:tav tm="100000">
                                          <p:val>
                                            <p:strVal val="#ppt_h"/>
                                          </p:val>
                                        </p:tav>
                                      </p:tavLst>
                                    </p:anim>
                                    <p:anim calcmode="lin" valueType="num">
                                      <p:cBhvr>
                                        <p:cTn id="180" dur="500" fill="hold"/>
                                        <p:tgtEl>
                                          <p:spTgt spid="138271"/>
                                        </p:tgtEl>
                                        <p:attrNameLst>
                                          <p:attrName>ppt_x</p:attrName>
                                        </p:attrNameLst>
                                      </p:cBhvr>
                                      <p:tavLst>
                                        <p:tav tm="0">
                                          <p:val>
                                            <p:strVal val="#ppt_x"/>
                                          </p:val>
                                        </p:tav>
                                        <p:tav tm="100000">
                                          <p:val>
                                            <p:strVal val="#ppt_x"/>
                                          </p:val>
                                        </p:tav>
                                      </p:tavLst>
                                    </p:anim>
                                    <p:anim calcmode="lin" valueType="num">
                                      <p:cBhvr>
                                        <p:cTn id="181" dur="500" fill="hold"/>
                                        <p:tgtEl>
                                          <p:spTgt spid="138271"/>
                                        </p:tgtEl>
                                        <p:attrNameLst>
                                          <p:attrName>ppt_y</p:attrName>
                                        </p:attrNameLst>
                                      </p:cBhvr>
                                      <p:tavLst>
                                        <p:tav tm="0">
                                          <p:val>
                                            <p:strVal val="#ppt_h+1"/>
                                          </p:val>
                                        </p:tav>
                                        <p:tav tm="100000">
                                          <p:val>
                                            <p:strVal val="#ppt_y"/>
                                          </p:val>
                                        </p:tav>
                                      </p:tavLst>
                                    </p:anim>
                                    <p:animEffect transition="in" filter="fade">
                                      <p:cBhvr>
                                        <p:cTn id="182" dur="500"/>
                                        <p:tgtEl>
                                          <p:spTgt spid="138271"/>
                                        </p:tgtEl>
                                      </p:cBhvr>
                                    </p:animEffect>
                                  </p:childTnLst>
                                </p:cTn>
                              </p:par>
                              <p:par>
                                <p:cTn id="183" presetID="58" presetClass="entr" presetSubtype="0" accel="100000" fill="hold" grpId="0" nodeType="withEffect">
                                  <p:stCondLst>
                                    <p:cond delay="0"/>
                                  </p:stCondLst>
                                  <p:childTnLst>
                                    <p:set>
                                      <p:cBhvr>
                                        <p:cTn id="184" dur="1" fill="hold">
                                          <p:stCondLst>
                                            <p:cond delay="0"/>
                                          </p:stCondLst>
                                        </p:cTn>
                                        <p:tgtEl>
                                          <p:spTgt spid="138272"/>
                                        </p:tgtEl>
                                        <p:attrNameLst>
                                          <p:attrName>style.visibility</p:attrName>
                                        </p:attrNameLst>
                                      </p:cBhvr>
                                      <p:to>
                                        <p:strVal val="visible"/>
                                      </p:to>
                                    </p:set>
                                    <p:anim calcmode="lin" valueType="num">
                                      <p:cBhvr>
                                        <p:cTn id="185" dur="500" fill="hold"/>
                                        <p:tgtEl>
                                          <p:spTgt spid="138272"/>
                                        </p:tgtEl>
                                        <p:attrNameLst>
                                          <p:attrName>ppt_w</p:attrName>
                                        </p:attrNameLst>
                                      </p:cBhvr>
                                      <p:tavLst>
                                        <p:tav tm="0">
                                          <p:val>
                                            <p:strVal val="#ppt_w*2.5"/>
                                          </p:val>
                                        </p:tav>
                                        <p:tav tm="100000">
                                          <p:val>
                                            <p:strVal val="#ppt_w"/>
                                          </p:val>
                                        </p:tav>
                                      </p:tavLst>
                                    </p:anim>
                                    <p:anim calcmode="lin" valueType="num">
                                      <p:cBhvr>
                                        <p:cTn id="186" dur="500" fill="hold"/>
                                        <p:tgtEl>
                                          <p:spTgt spid="138272"/>
                                        </p:tgtEl>
                                        <p:attrNameLst>
                                          <p:attrName>ppt_h</p:attrName>
                                        </p:attrNameLst>
                                      </p:cBhvr>
                                      <p:tavLst>
                                        <p:tav tm="0">
                                          <p:val>
                                            <p:strVal val="#ppt_h*0.01"/>
                                          </p:val>
                                        </p:tav>
                                        <p:tav tm="100000">
                                          <p:val>
                                            <p:strVal val="#ppt_h"/>
                                          </p:val>
                                        </p:tav>
                                      </p:tavLst>
                                    </p:anim>
                                    <p:anim calcmode="lin" valueType="num">
                                      <p:cBhvr>
                                        <p:cTn id="187" dur="500" fill="hold"/>
                                        <p:tgtEl>
                                          <p:spTgt spid="138272"/>
                                        </p:tgtEl>
                                        <p:attrNameLst>
                                          <p:attrName>ppt_x</p:attrName>
                                        </p:attrNameLst>
                                      </p:cBhvr>
                                      <p:tavLst>
                                        <p:tav tm="0">
                                          <p:val>
                                            <p:strVal val="#ppt_x"/>
                                          </p:val>
                                        </p:tav>
                                        <p:tav tm="100000">
                                          <p:val>
                                            <p:strVal val="#ppt_x"/>
                                          </p:val>
                                        </p:tav>
                                      </p:tavLst>
                                    </p:anim>
                                    <p:anim calcmode="lin" valueType="num">
                                      <p:cBhvr>
                                        <p:cTn id="188" dur="500" fill="hold"/>
                                        <p:tgtEl>
                                          <p:spTgt spid="138272"/>
                                        </p:tgtEl>
                                        <p:attrNameLst>
                                          <p:attrName>ppt_y</p:attrName>
                                        </p:attrNameLst>
                                      </p:cBhvr>
                                      <p:tavLst>
                                        <p:tav tm="0">
                                          <p:val>
                                            <p:strVal val="#ppt_h+1"/>
                                          </p:val>
                                        </p:tav>
                                        <p:tav tm="100000">
                                          <p:val>
                                            <p:strVal val="#ppt_y"/>
                                          </p:val>
                                        </p:tav>
                                      </p:tavLst>
                                    </p:anim>
                                    <p:animEffect transition="in" filter="fade">
                                      <p:cBhvr>
                                        <p:cTn id="189" dur="500"/>
                                        <p:tgtEl>
                                          <p:spTgt spid="138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p:bldP spid="138244" grpId="0" animBg="1"/>
      <p:bldP spid="138251" grpId="0" animBg="1"/>
      <p:bldP spid="138252" grpId="0"/>
      <p:bldP spid="138258" grpId="0" animBg="1"/>
      <p:bldP spid="138259" grpId="0"/>
      <p:bldP spid="138260" grpId="0" animBg="1"/>
      <p:bldP spid="138274" grpId="0" animBg="1"/>
      <p:bldP spid="138269" grpId="0" animBg="1"/>
      <p:bldP spid="138270" grpId="0"/>
      <p:bldP spid="138271" grpId="0" animBg="1"/>
      <p:bldP spid="1382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79388" y="188913"/>
            <a:ext cx="8640762" cy="519112"/>
          </a:xfrm>
          <a:prstGeom prst="rect">
            <a:avLst/>
          </a:prstGeom>
          <a:noFill/>
          <a:ln w="9525">
            <a:noFill/>
            <a:miter lim="800000"/>
            <a:headEnd/>
            <a:tailEnd/>
          </a:ln>
        </p:spPr>
        <p:txBody>
          <a:bodyPr>
            <a:spAutoFit/>
          </a:bodyPr>
          <a:lstStyle/>
          <a:p>
            <a:pPr>
              <a:spcBef>
                <a:spcPct val="50000"/>
              </a:spcBef>
            </a:pPr>
            <a:r>
              <a:rPr lang="ja-JP" altLang="en-US" sz="2800">
                <a:solidFill>
                  <a:srgbClr val="0000FF"/>
                </a:solidFill>
                <a:latin typeface="HG創英角ﾎﾟｯﾌﾟ体" pitchFamily="49" charset="-128"/>
                <a:ea typeface="HG創英角ﾎﾟｯﾌﾟ体" pitchFamily="49" charset="-128"/>
              </a:rPr>
              <a:t>☆損金経理要件に係る問題</a:t>
            </a:r>
          </a:p>
        </p:txBody>
      </p:sp>
      <p:sp>
        <p:nvSpPr>
          <p:cNvPr id="13315" name="Text Box 5"/>
          <p:cNvSpPr txBox="1">
            <a:spLocks noChangeArrowheads="1"/>
          </p:cNvSpPr>
          <p:nvPr/>
        </p:nvSpPr>
        <p:spPr bwMode="auto">
          <a:xfrm>
            <a:off x="395288" y="836613"/>
            <a:ext cx="8208962" cy="946150"/>
          </a:xfrm>
          <a:prstGeom prst="rect">
            <a:avLst/>
          </a:prstGeom>
          <a:noFill/>
          <a:ln w="9525">
            <a:noFill/>
            <a:miter lim="800000"/>
            <a:headEnd/>
            <a:tailEnd/>
          </a:ln>
        </p:spPr>
        <p:txBody>
          <a:bodyPr>
            <a:spAutoFit/>
          </a:bodyPr>
          <a:lstStyle/>
          <a:p>
            <a:pPr>
              <a:spcBef>
                <a:spcPct val="50000"/>
              </a:spcBef>
            </a:pPr>
            <a:r>
              <a:rPr lang="ja-JP" altLang="en-US" sz="2800">
                <a:solidFill>
                  <a:srgbClr val="FF0000"/>
                </a:solidFill>
                <a:latin typeface="Impact" pitchFamily="34" charset="0"/>
                <a:ea typeface="HG創英角ﾎﾟｯﾌﾟ体" pitchFamily="49" charset="-128"/>
              </a:rPr>
              <a:t>確定決算主義では会計上で費用としたものを原則、税務上の損金（費用）に。</a:t>
            </a:r>
          </a:p>
        </p:txBody>
      </p:sp>
      <p:sp>
        <p:nvSpPr>
          <p:cNvPr id="6150" name="Rectangle 6"/>
          <p:cNvSpPr>
            <a:spLocks noChangeArrowheads="1"/>
          </p:cNvSpPr>
          <p:nvPr/>
        </p:nvSpPr>
        <p:spPr bwMode="auto">
          <a:xfrm rot="-839627">
            <a:off x="3132138" y="908050"/>
            <a:ext cx="3024187" cy="792163"/>
          </a:xfrm>
          <a:prstGeom prst="rect">
            <a:avLst/>
          </a:prstGeom>
          <a:solidFill>
            <a:srgbClr val="3366FF"/>
          </a:solidFill>
          <a:ln w="9525">
            <a:solidFill>
              <a:schemeClr val="tx1"/>
            </a:solidFill>
            <a:miter lim="800000"/>
            <a:headEnd/>
            <a:tailEnd/>
          </a:ln>
        </p:spPr>
        <p:txBody>
          <a:bodyPr wrap="none" anchor="ctr"/>
          <a:lstStyle/>
          <a:p>
            <a:pPr algn="ctr"/>
            <a:r>
              <a:rPr lang="ja-JP" altLang="en-US" sz="3200">
                <a:solidFill>
                  <a:srgbClr val="FFCC00"/>
                </a:solidFill>
                <a:latin typeface="Impact" pitchFamily="34" charset="0"/>
                <a:ea typeface="HG創英角ﾎﾟｯﾌﾟ体" pitchFamily="49" charset="-128"/>
              </a:rPr>
              <a:t>損金経理要件</a:t>
            </a:r>
          </a:p>
        </p:txBody>
      </p:sp>
      <p:grpSp>
        <p:nvGrpSpPr>
          <p:cNvPr id="2" name="Group 44"/>
          <p:cNvGrpSpPr>
            <a:grpSpLocks/>
          </p:cNvGrpSpPr>
          <p:nvPr/>
        </p:nvGrpSpPr>
        <p:grpSpPr bwMode="auto">
          <a:xfrm>
            <a:off x="1908175" y="6165850"/>
            <a:ext cx="4032250" cy="431800"/>
            <a:chOff x="884" y="3884"/>
            <a:chExt cx="2858" cy="272"/>
          </a:xfrm>
        </p:grpSpPr>
        <p:sp>
          <p:nvSpPr>
            <p:cNvPr id="13331" name="Rectangle 28"/>
            <p:cNvSpPr>
              <a:spLocks noChangeArrowheads="1"/>
            </p:cNvSpPr>
            <p:nvPr/>
          </p:nvSpPr>
          <p:spPr bwMode="auto">
            <a:xfrm>
              <a:off x="884" y="3884"/>
              <a:ext cx="1225" cy="272"/>
            </a:xfrm>
            <a:prstGeom prst="rect">
              <a:avLst/>
            </a:prstGeom>
            <a:solidFill>
              <a:srgbClr val="FFFF00">
                <a:alpha val="39999"/>
              </a:srgbClr>
            </a:solidFill>
            <a:ln w="57150">
              <a:solidFill>
                <a:schemeClr val="tx1"/>
              </a:solidFill>
              <a:miter lim="800000"/>
              <a:headEnd/>
              <a:tailEnd/>
            </a:ln>
          </p:spPr>
          <p:txBody>
            <a:bodyPr wrap="none" anchor="ctr"/>
            <a:lstStyle/>
            <a:p>
              <a:pPr algn="ctr"/>
              <a:r>
                <a:rPr lang="ja-JP" altLang="en-US" sz="2000">
                  <a:latin typeface="Impact" pitchFamily="34" charset="0"/>
                  <a:ea typeface="HG創英角ﾎﾟｯﾌﾟ体" pitchFamily="49" charset="-128"/>
                </a:rPr>
                <a:t>会計</a:t>
              </a:r>
            </a:p>
          </p:txBody>
        </p:sp>
        <p:sp>
          <p:nvSpPr>
            <p:cNvPr id="13332" name="Rectangle 30"/>
            <p:cNvSpPr>
              <a:spLocks noChangeArrowheads="1"/>
            </p:cNvSpPr>
            <p:nvPr/>
          </p:nvSpPr>
          <p:spPr bwMode="auto">
            <a:xfrm>
              <a:off x="2517" y="3884"/>
              <a:ext cx="1225" cy="272"/>
            </a:xfrm>
            <a:prstGeom prst="rect">
              <a:avLst/>
            </a:prstGeom>
            <a:solidFill>
              <a:srgbClr val="FFFF00">
                <a:alpha val="39999"/>
              </a:srgbClr>
            </a:solidFill>
            <a:ln w="57150">
              <a:solidFill>
                <a:schemeClr val="tx1"/>
              </a:solidFill>
              <a:miter lim="800000"/>
              <a:headEnd/>
              <a:tailEnd/>
            </a:ln>
          </p:spPr>
          <p:txBody>
            <a:bodyPr wrap="none" anchor="ctr"/>
            <a:lstStyle/>
            <a:p>
              <a:pPr algn="ctr"/>
              <a:r>
                <a:rPr lang="ja-JP" altLang="en-US" sz="2000">
                  <a:latin typeface="Impact" pitchFamily="34" charset="0"/>
                  <a:ea typeface="HG創英角ﾎﾟｯﾌﾟ体" pitchFamily="49" charset="-128"/>
                </a:rPr>
                <a:t>税法</a:t>
              </a:r>
            </a:p>
          </p:txBody>
        </p:sp>
      </p:grpSp>
      <p:sp>
        <p:nvSpPr>
          <p:cNvPr id="63533" name="Text Box 45"/>
          <p:cNvSpPr txBox="1">
            <a:spLocks noChangeArrowheads="1"/>
          </p:cNvSpPr>
          <p:nvPr/>
        </p:nvSpPr>
        <p:spPr bwMode="auto">
          <a:xfrm>
            <a:off x="395288" y="2133600"/>
            <a:ext cx="2232025" cy="457200"/>
          </a:xfrm>
          <a:prstGeom prst="rect">
            <a:avLst/>
          </a:prstGeom>
          <a:noFill/>
          <a:ln w="9525">
            <a:noFill/>
            <a:miter lim="800000"/>
            <a:headEnd/>
            <a:tailEnd/>
          </a:ln>
        </p:spPr>
        <p:txBody>
          <a:bodyPr>
            <a:spAutoFit/>
          </a:bodyPr>
          <a:lstStyle/>
          <a:p>
            <a:pPr>
              <a:spcBef>
                <a:spcPct val="50000"/>
              </a:spcBef>
            </a:pPr>
            <a:r>
              <a:rPr lang="ja-JP" altLang="en-US" sz="2400">
                <a:latin typeface="Impact" pitchFamily="34" charset="0"/>
                <a:ea typeface="HG創英角ﾎﾟｯﾌﾟ体" pitchFamily="49" charset="-128"/>
              </a:rPr>
              <a:t>例）減価償却</a:t>
            </a:r>
          </a:p>
        </p:txBody>
      </p:sp>
      <p:sp>
        <p:nvSpPr>
          <p:cNvPr id="63535" name="Rectangle 47"/>
          <p:cNvSpPr>
            <a:spLocks noChangeArrowheads="1"/>
          </p:cNvSpPr>
          <p:nvPr/>
        </p:nvSpPr>
        <p:spPr bwMode="auto">
          <a:xfrm>
            <a:off x="4211638" y="3357563"/>
            <a:ext cx="1728787" cy="2663825"/>
          </a:xfrm>
          <a:prstGeom prst="rect">
            <a:avLst/>
          </a:prstGeom>
          <a:solidFill>
            <a:schemeClr val="bg1"/>
          </a:solidFill>
          <a:ln w="76200">
            <a:solidFill>
              <a:schemeClr val="tx1"/>
            </a:solidFill>
            <a:miter lim="800000"/>
            <a:headEnd/>
            <a:tailEnd/>
          </a:ln>
        </p:spPr>
        <p:txBody>
          <a:bodyPr wrap="none" anchor="ctr"/>
          <a:lstStyle/>
          <a:p>
            <a:pPr algn="ctr"/>
            <a:r>
              <a:rPr lang="ja-JP" altLang="en-US" sz="2400">
                <a:latin typeface="Impact" pitchFamily="34" charset="0"/>
                <a:ea typeface="HG創英角ﾎﾟｯﾌﾟ体" pitchFamily="49" charset="-128"/>
              </a:rPr>
              <a:t>限度額</a:t>
            </a:r>
          </a:p>
          <a:p>
            <a:pPr algn="ctr"/>
            <a:r>
              <a:rPr lang="ja-JP" altLang="en-US" sz="2400">
                <a:latin typeface="Impact" pitchFamily="34" charset="0"/>
                <a:ea typeface="HG創英角ﾎﾟｯﾌﾟ体" pitchFamily="49" charset="-128"/>
              </a:rPr>
              <a:t>１００</a:t>
            </a:r>
          </a:p>
        </p:txBody>
      </p:sp>
      <p:sp>
        <p:nvSpPr>
          <p:cNvPr id="63534" name="Rectangle 46"/>
          <p:cNvSpPr>
            <a:spLocks noChangeArrowheads="1"/>
          </p:cNvSpPr>
          <p:nvPr/>
        </p:nvSpPr>
        <p:spPr bwMode="auto">
          <a:xfrm>
            <a:off x="1908175" y="4149725"/>
            <a:ext cx="1727200" cy="1871663"/>
          </a:xfrm>
          <a:prstGeom prst="rect">
            <a:avLst/>
          </a:prstGeom>
          <a:solidFill>
            <a:schemeClr val="bg1"/>
          </a:solidFill>
          <a:ln w="76200">
            <a:solidFill>
              <a:srgbClr val="003300"/>
            </a:solidFill>
            <a:miter lim="800000"/>
            <a:headEnd/>
            <a:tailEnd/>
          </a:ln>
        </p:spPr>
        <p:txBody>
          <a:bodyPr wrap="none" anchor="ctr"/>
          <a:lstStyle/>
          <a:p>
            <a:pPr algn="ctr"/>
            <a:r>
              <a:rPr lang="ja-JP" altLang="en-US" sz="2400">
                <a:solidFill>
                  <a:srgbClr val="113F26"/>
                </a:solidFill>
                <a:latin typeface="Impact" pitchFamily="34" charset="0"/>
                <a:ea typeface="HG創英角ﾎﾟｯﾌﾟ体" pitchFamily="49" charset="-128"/>
              </a:rPr>
              <a:t>費用</a:t>
            </a:r>
          </a:p>
          <a:p>
            <a:pPr algn="ctr"/>
            <a:r>
              <a:rPr lang="ja-JP" altLang="en-US" sz="2400">
                <a:solidFill>
                  <a:srgbClr val="113F26"/>
                </a:solidFill>
                <a:latin typeface="Impact" pitchFamily="34" charset="0"/>
                <a:ea typeface="HG創英角ﾎﾟｯﾌﾟ体" pitchFamily="49" charset="-128"/>
              </a:rPr>
              <a:t>８０</a:t>
            </a:r>
          </a:p>
        </p:txBody>
      </p:sp>
      <p:sp>
        <p:nvSpPr>
          <p:cNvPr id="63536" name="Rectangle 48"/>
          <p:cNvSpPr>
            <a:spLocks noChangeArrowheads="1"/>
          </p:cNvSpPr>
          <p:nvPr/>
        </p:nvSpPr>
        <p:spPr bwMode="auto">
          <a:xfrm>
            <a:off x="4211638" y="4149725"/>
            <a:ext cx="1727200" cy="1871663"/>
          </a:xfrm>
          <a:prstGeom prst="rect">
            <a:avLst/>
          </a:prstGeom>
          <a:solidFill>
            <a:schemeClr val="bg1"/>
          </a:solidFill>
          <a:ln w="76200">
            <a:solidFill>
              <a:schemeClr val="tx1"/>
            </a:solidFill>
            <a:miter lim="800000"/>
            <a:headEnd/>
            <a:tailEnd/>
          </a:ln>
        </p:spPr>
        <p:txBody>
          <a:bodyPr wrap="none" anchor="ctr"/>
          <a:lstStyle/>
          <a:p>
            <a:pPr algn="ctr"/>
            <a:r>
              <a:rPr kumimoji="0" lang="ja-JP" altLang="en-US" sz="2400">
                <a:latin typeface="Impact" pitchFamily="34" charset="0"/>
                <a:ea typeface="HG創英角ﾎﾟｯﾌﾟ体" pitchFamily="49" charset="-128"/>
              </a:rPr>
              <a:t>損金</a:t>
            </a:r>
          </a:p>
          <a:p>
            <a:pPr algn="ctr"/>
            <a:r>
              <a:rPr lang="ja-JP" altLang="en-US" sz="2400">
                <a:latin typeface="Impact" pitchFamily="34" charset="0"/>
                <a:ea typeface="HG創英角ﾎﾟｯﾌﾟ体" pitchFamily="49" charset="-128"/>
              </a:rPr>
              <a:t>８０</a:t>
            </a:r>
          </a:p>
        </p:txBody>
      </p:sp>
      <p:pic>
        <p:nvPicPr>
          <p:cNvPr id="63540" name="Picture 52" descr="j0283725"/>
          <p:cNvPicPr>
            <a:picLocks noChangeAspect="1" noChangeArrowheads="1" noCrop="1"/>
          </p:cNvPicPr>
          <p:nvPr/>
        </p:nvPicPr>
        <p:blipFill>
          <a:blip r:embed="rId3" cstate="print"/>
          <a:srcRect/>
          <a:stretch>
            <a:fillRect/>
          </a:stretch>
        </p:blipFill>
        <p:spPr bwMode="auto">
          <a:xfrm>
            <a:off x="755650" y="2636838"/>
            <a:ext cx="720725" cy="1441450"/>
          </a:xfrm>
          <a:prstGeom prst="rect">
            <a:avLst/>
          </a:prstGeom>
          <a:noFill/>
          <a:ln w="9525">
            <a:noFill/>
            <a:miter lim="800000"/>
            <a:headEnd/>
            <a:tailEnd/>
          </a:ln>
        </p:spPr>
      </p:pic>
      <p:sp>
        <p:nvSpPr>
          <p:cNvPr id="63541" name="Rectangle 53"/>
          <p:cNvSpPr>
            <a:spLocks noChangeArrowheads="1"/>
          </p:cNvSpPr>
          <p:nvPr/>
        </p:nvSpPr>
        <p:spPr bwMode="auto">
          <a:xfrm>
            <a:off x="1908175" y="2565400"/>
            <a:ext cx="1727200" cy="3455988"/>
          </a:xfrm>
          <a:prstGeom prst="rect">
            <a:avLst/>
          </a:prstGeom>
          <a:solidFill>
            <a:schemeClr val="bg1"/>
          </a:solidFill>
          <a:ln w="76200">
            <a:solidFill>
              <a:srgbClr val="0000FF"/>
            </a:solidFill>
            <a:miter lim="800000"/>
            <a:headEnd/>
            <a:tailEnd/>
          </a:ln>
        </p:spPr>
        <p:txBody>
          <a:bodyPr wrap="none" anchor="ctr"/>
          <a:lstStyle/>
          <a:p>
            <a:pPr algn="ctr"/>
            <a:r>
              <a:rPr lang="ja-JP" altLang="en-US" sz="2400">
                <a:solidFill>
                  <a:srgbClr val="0000FF"/>
                </a:solidFill>
                <a:latin typeface="Impact" pitchFamily="34" charset="0"/>
                <a:ea typeface="HG創英角ﾎﾟｯﾌﾟ体" pitchFamily="49" charset="-128"/>
              </a:rPr>
              <a:t>費用</a:t>
            </a:r>
          </a:p>
          <a:p>
            <a:pPr algn="ctr"/>
            <a:r>
              <a:rPr lang="ja-JP" altLang="en-US" sz="2400">
                <a:solidFill>
                  <a:srgbClr val="0000FF"/>
                </a:solidFill>
                <a:latin typeface="Impact" pitchFamily="34" charset="0"/>
                <a:ea typeface="HG創英角ﾎﾟｯﾌﾟ体" pitchFamily="49" charset="-128"/>
              </a:rPr>
              <a:t>１２０</a:t>
            </a:r>
          </a:p>
        </p:txBody>
      </p:sp>
      <p:sp>
        <p:nvSpPr>
          <p:cNvPr id="63542" name="Rectangle 54"/>
          <p:cNvSpPr>
            <a:spLocks noChangeArrowheads="1"/>
          </p:cNvSpPr>
          <p:nvPr/>
        </p:nvSpPr>
        <p:spPr bwMode="auto">
          <a:xfrm>
            <a:off x="4211638" y="3357563"/>
            <a:ext cx="1728787" cy="2663825"/>
          </a:xfrm>
          <a:prstGeom prst="rect">
            <a:avLst/>
          </a:prstGeom>
          <a:solidFill>
            <a:schemeClr val="bg1"/>
          </a:solidFill>
          <a:ln w="76200">
            <a:solidFill>
              <a:schemeClr val="tx1"/>
            </a:solidFill>
            <a:miter lim="800000"/>
            <a:headEnd/>
            <a:tailEnd/>
          </a:ln>
        </p:spPr>
        <p:txBody>
          <a:bodyPr wrap="none" anchor="ctr"/>
          <a:lstStyle/>
          <a:p>
            <a:pPr algn="ctr"/>
            <a:r>
              <a:rPr lang="ja-JP" altLang="en-US" sz="2400">
                <a:latin typeface="Impact" pitchFamily="34" charset="0"/>
                <a:ea typeface="HG創英角ﾎﾟｯﾌﾟ体" pitchFamily="49" charset="-128"/>
              </a:rPr>
              <a:t>損金</a:t>
            </a:r>
          </a:p>
          <a:p>
            <a:pPr algn="ctr"/>
            <a:r>
              <a:rPr lang="ja-JP" altLang="en-US" sz="2400">
                <a:latin typeface="Impact" pitchFamily="34" charset="0"/>
                <a:ea typeface="HG創英角ﾎﾟｯﾌﾟ体" pitchFamily="49" charset="-128"/>
              </a:rPr>
              <a:t>１００</a:t>
            </a:r>
          </a:p>
        </p:txBody>
      </p:sp>
      <p:sp>
        <p:nvSpPr>
          <p:cNvPr id="63543" name="Rectangle 55"/>
          <p:cNvSpPr>
            <a:spLocks noChangeArrowheads="1"/>
          </p:cNvSpPr>
          <p:nvPr/>
        </p:nvSpPr>
        <p:spPr bwMode="auto">
          <a:xfrm>
            <a:off x="4211638" y="2565400"/>
            <a:ext cx="1728787" cy="719138"/>
          </a:xfrm>
          <a:prstGeom prst="rect">
            <a:avLst/>
          </a:prstGeom>
          <a:noFill/>
          <a:ln w="76200">
            <a:solidFill>
              <a:schemeClr val="tx1"/>
            </a:solidFill>
            <a:prstDash val="sysDot"/>
            <a:miter lim="800000"/>
            <a:headEnd/>
            <a:tailEnd/>
          </a:ln>
        </p:spPr>
        <p:txBody>
          <a:bodyPr wrap="none" anchor="ctr"/>
          <a:lstStyle/>
          <a:p>
            <a:pPr algn="ctr"/>
            <a:r>
              <a:rPr lang="en-US" altLang="ja-JP" sz="3600">
                <a:solidFill>
                  <a:schemeClr val="hlink"/>
                </a:solidFill>
                <a:latin typeface="Impact" pitchFamily="34" charset="0"/>
                <a:ea typeface="HG創英角ﾎﾟｯﾌﾟ体" pitchFamily="49" charset="-128"/>
              </a:rPr>
              <a:t>×</a:t>
            </a:r>
          </a:p>
        </p:txBody>
      </p:sp>
      <p:pic>
        <p:nvPicPr>
          <p:cNvPr id="63544" name="Picture 56" descr="j0336596"/>
          <p:cNvPicPr>
            <a:picLocks noChangeAspect="1" noChangeArrowheads="1" noCrop="1"/>
          </p:cNvPicPr>
          <p:nvPr/>
        </p:nvPicPr>
        <p:blipFill>
          <a:blip r:embed="rId4" cstate="print"/>
          <a:srcRect/>
          <a:stretch>
            <a:fillRect/>
          </a:stretch>
        </p:blipFill>
        <p:spPr bwMode="auto">
          <a:xfrm>
            <a:off x="395288" y="2852738"/>
            <a:ext cx="1439862" cy="963612"/>
          </a:xfrm>
          <a:prstGeom prst="rect">
            <a:avLst/>
          </a:prstGeom>
          <a:noFill/>
          <a:ln w="9525">
            <a:noFill/>
            <a:miter lim="800000"/>
            <a:headEnd/>
            <a:tailEnd/>
          </a:ln>
        </p:spPr>
      </p:pic>
      <p:sp>
        <p:nvSpPr>
          <p:cNvPr id="63545" name="Rectangle 57"/>
          <p:cNvSpPr>
            <a:spLocks noChangeArrowheads="1"/>
          </p:cNvSpPr>
          <p:nvPr/>
        </p:nvSpPr>
        <p:spPr bwMode="auto">
          <a:xfrm>
            <a:off x="395288" y="1916113"/>
            <a:ext cx="8353425" cy="4679950"/>
          </a:xfrm>
          <a:prstGeom prst="rect">
            <a:avLst/>
          </a:prstGeom>
          <a:solidFill>
            <a:srgbClr val="99CCFF"/>
          </a:solidFill>
          <a:ln w="101600">
            <a:solidFill>
              <a:srgbClr val="993300"/>
            </a:solidFill>
            <a:miter lim="800000"/>
            <a:headEnd/>
            <a:tailEnd/>
          </a:ln>
        </p:spPr>
        <p:txBody>
          <a:bodyPr wrap="none" anchor="ctr"/>
          <a:lstStyle/>
          <a:p>
            <a:pPr algn="ctr"/>
            <a:endParaRPr lang="en-US" altLang="ja-JP" sz="2000">
              <a:solidFill>
                <a:schemeClr val="bg1"/>
              </a:solidFill>
              <a:latin typeface="Impact" pitchFamily="34" charset="0"/>
              <a:ea typeface="HG創英角ﾎﾟｯﾌﾟ体" pitchFamily="49" charset="-128"/>
            </a:endParaRPr>
          </a:p>
        </p:txBody>
      </p:sp>
      <p:sp>
        <p:nvSpPr>
          <p:cNvPr id="63546" name="Text Box 58"/>
          <p:cNvSpPr txBox="1">
            <a:spLocks noChangeArrowheads="1"/>
          </p:cNvSpPr>
          <p:nvPr/>
        </p:nvSpPr>
        <p:spPr bwMode="auto">
          <a:xfrm>
            <a:off x="539750" y="2060575"/>
            <a:ext cx="8135938" cy="976313"/>
          </a:xfrm>
          <a:prstGeom prst="rect">
            <a:avLst/>
          </a:prstGeom>
          <a:noFill/>
          <a:ln w="9525">
            <a:noFill/>
            <a:miter lim="800000"/>
            <a:headEnd/>
            <a:tailEnd/>
          </a:ln>
        </p:spPr>
        <p:txBody>
          <a:bodyPr>
            <a:spAutoFit/>
          </a:bodyPr>
          <a:lstStyle/>
          <a:p>
            <a:pPr algn="ctr">
              <a:spcBef>
                <a:spcPct val="50000"/>
              </a:spcBef>
            </a:pPr>
            <a:r>
              <a:rPr lang="ja-JP" altLang="en-US" sz="2800">
                <a:solidFill>
                  <a:srgbClr val="008000"/>
                </a:solidFill>
                <a:ea typeface="HG創英角ﾎﾟｯﾌﾟ体" pitchFamily="49" charset="-128"/>
              </a:rPr>
              <a:t>問題点</a:t>
            </a:r>
          </a:p>
          <a:p>
            <a:pPr algn="ctr">
              <a:spcBef>
                <a:spcPct val="50000"/>
              </a:spcBef>
            </a:pPr>
            <a:r>
              <a:rPr lang="ja-JP" altLang="en-US" sz="2000">
                <a:ea typeface="HG創英角ﾎﾟｯﾌﾟ体" pitchFamily="49" charset="-128"/>
              </a:rPr>
              <a:t>ＩＦＲＳで処理すると、税法の考えに馴染まない項目が・・・</a:t>
            </a:r>
          </a:p>
        </p:txBody>
      </p:sp>
      <p:sp>
        <p:nvSpPr>
          <p:cNvPr id="63547" name="AutoShape 59"/>
          <p:cNvSpPr>
            <a:spLocks noChangeArrowheads="1"/>
          </p:cNvSpPr>
          <p:nvPr/>
        </p:nvSpPr>
        <p:spPr bwMode="auto">
          <a:xfrm>
            <a:off x="1908175" y="3141663"/>
            <a:ext cx="5400675" cy="1295400"/>
          </a:xfrm>
          <a:prstGeom prst="downArrow">
            <a:avLst>
              <a:gd name="adj1" fmla="val 50000"/>
              <a:gd name="adj2" fmla="val 25000"/>
            </a:avLst>
          </a:prstGeom>
          <a:solidFill>
            <a:srgbClr val="FFFF00"/>
          </a:solidFill>
          <a:ln w="9525">
            <a:solidFill>
              <a:schemeClr val="tx1"/>
            </a:solidFill>
            <a:miter lim="800000"/>
            <a:headEnd/>
            <a:tailEnd/>
          </a:ln>
        </p:spPr>
        <p:txBody>
          <a:bodyPr wrap="none" anchor="ctr"/>
          <a:lstStyle/>
          <a:p>
            <a:pPr algn="ctr"/>
            <a:r>
              <a:rPr lang="ja-JP" altLang="en-US" sz="2400">
                <a:solidFill>
                  <a:srgbClr val="FF0000"/>
                </a:solidFill>
                <a:ea typeface="HG創英角ﾎﾟｯﾌﾟ体" pitchFamily="49" charset="-128"/>
              </a:rPr>
              <a:t>そこで！</a:t>
            </a:r>
          </a:p>
        </p:txBody>
      </p:sp>
      <p:sp>
        <p:nvSpPr>
          <p:cNvPr id="63548" name="Text Box 60"/>
          <p:cNvSpPr txBox="1">
            <a:spLocks noChangeArrowheads="1"/>
          </p:cNvSpPr>
          <p:nvPr/>
        </p:nvSpPr>
        <p:spPr bwMode="auto">
          <a:xfrm>
            <a:off x="684213" y="4508500"/>
            <a:ext cx="7559675" cy="1004888"/>
          </a:xfrm>
          <a:prstGeom prst="rect">
            <a:avLst/>
          </a:prstGeom>
          <a:noFill/>
          <a:ln w="9525">
            <a:noFill/>
            <a:miter lim="800000"/>
            <a:headEnd/>
            <a:tailEnd/>
          </a:ln>
        </p:spPr>
        <p:txBody>
          <a:bodyPr>
            <a:spAutoFit/>
          </a:bodyPr>
          <a:lstStyle/>
          <a:p>
            <a:pPr>
              <a:spcBef>
                <a:spcPct val="50000"/>
              </a:spcBef>
            </a:pPr>
            <a:r>
              <a:rPr lang="ja-JP" altLang="en-US" sz="2400">
                <a:ea typeface="HG創英角ﾎﾟｯﾌﾟ体" pitchFamily="49" charset="-128"/>
              </a:rPr>
              <a:t>・税法に馴染まない項目は、</a:t>
            </a:r>
            <a:r>
              <a:rPr lang="ja-JP" altLang="en-US" sz="2400">
                <a:solidFill>
                  <a:srgbClr val="FF0000"/>
                </a:solidFill>
                <a:ea typeface="HG創英角ﾎﾟｯﾌﾟ体" pitchFamily="49" charset="-128"/>
              </a:rPr>
              <a:t>損金経理要件を緩める！</a:t>
            </a:r>
          </a:p>
          <a:p>
            <a:pPr>
              <a:spcBef>
                <a:spcPct val="50000"/>
              </a:spcBef>
            </a:pPr>
            <a:r>
              <a:rPr lang="ja-JP" altLang="en-US" sz="2400">
                <a:ea typeface="HG創英角ﾎﾟｯﾌﾟ体" pitchFamily="49" charset="-128"/>
              </a:rPr>
              <a:t>・</a:t>
            </a:r>
            <a:r>
              <a:rPr lang="ja-JP" altLang="en-US" sz="2400">
                <a:solidFill>
                  <a:srgbClr val="FF0000"/>
                </a:solidFill>
                <a:ea typeface="HG創英角ﾎﾟｯﾌﾟ体" pitchFamily="49" charset="-128"/>
              </a:rPr>
              <a:t>別段の定め</a:t>
            </a:r>
            <a:r>
              <a:rPr lang="ja-JP" altLang="en-US" sz="2400">
                <a:ea typeface="HG創英角ﾎﾟｯﾌﾟ体" pitchFamily="49" charset="-128"/>
              </a:rPr>
              <a:t>によって個別に対応！！</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150"/>
                                        </p:tgtEl>
                                        <p:attrNameLst>
                                          <p:attrName>style.visibility</p:attrName>
                                        </p:attrNameLst>
                                      </p:cBhvr>
                                      <p:to>
                                        <p:strVal val="visible"/>
                                      </p:to>
                                    </p:set>
                                    <p:anim by="(-#ppt_w*2)" calcmode="lin" valueType="num">
                                      <p:cBhvr rctx="PPT">
                                        <p:cTn id="7" dur="500" autoRev="1" fill="hold">
                                          <p:stCondLst>
                                            <p:cond delay="0"/>
                                          </p:stCondLst>
                                        </p:cTn>
                                        <p:tgtEl>
                                          <p:spTgt spid="6150"/>
                                        </p:tgtEl>
                                        <p:attrNameLst>
                                          <p:attrName>ppt_w</p:attrName>
                                        </p:attrNameLst>
                                      </p:cBhvr>
                                    </p:anim>
                                    <p:anim by="(#ppt_w*0.50)" calcmode="lin" valueType="num">
                                      <p:cBhvr>
                                        <p:cTn id="8" dur="500" decel="50000" autoRev="1" fill="hold">
                                          <p:stCondLst>
                                            <p:cond delay="0"/>
                                          </p:stCondLst>
                                        </p:cTn>
                                        <p:tgtEl>
                                          <p:spTgt spid="6150"/>
                                        </p:tgtEl>
                                        <p:attrNameLst>
                                          <p:attrName>ppt_x</p:attrName>
                                        </p:attrNameLst>
                                      </p:cBhvr>
                                    </p:anim>
                                    <p:anim from="(-#ppt_h/2)" to="(#ppt_y)" calcmode="lin" valueType="num">
                                      <p:cBhvr>
                                        <p:cTn id="9" dur="1000" fill="hold">
                                          <p:stCondLst>
                                            <p:cond delay="0"/>
                                          </p:stCondLst>
                                        </p:cTn>
                                        <p:tgtEl>
                                          <p:spTgt spid="6150"/>
                                        </p:tgtEl>
                                        <p:attrNameLst>
                                          <p:attrName>ppt_y</p:attrName>
                                        </p:attrNameLst>
                                      </p:cBhvr>
                                    </p:anim>
                                    <p:animRot by="21600000">
                                      <p:cBhvr>
                                        <p:cTn id="10" dur="1000" fill="hold">
                                          <p:stCondLst>
                                            <p:cond delay="0"/>
                                          </p:stCondLst>
                                        </p:cTn>
                                        <p:tgtEl>
                                          <p:spTgt spid="615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trips(downLeft)">
                                      <p:cBhvr>
                                        <p:cTn id="15" dur="500"/>
                                        <p:tgtEl>
                                          <p:spTgt spid="2"/>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63533"/>
                                        </p:tgtEl>
                                        <p:attrNameLst>
                                          <p:attrName>style.visibility</p:attrName>
                                        </p:attrNameLst>
                                      </p:cBhvr>
                                      <p:to>
                                        <p:strVal val="visible"/>
                                      </p:to>
                                    </p:set>
                                    <p:animEffect transition="in" filter="strips(downLeft)">
                                      <p:cBhvr>
                                        <p:cTn id="18" dur="500"/>
                                        <p:tgtEl>
                                          <p:spTgt spid="63533"/>
                                        </p:tgtEl>
                                      </p:cBhvr>
                                    </p:animEffect>
                                  </p:childTnLst>
                                </p:cTn>
                              </p:par>
                              <p:par>
                                <p:cTn id="19" presetID="26" presetClass="entr" presetSubtype="0" fill="hold" nodeType="withEffect">
                                  <p:stCondLst>
                                    <p:cond delay="0"/>
                                  </p:stCondLst>
                                  <p:childTnLst>
                                    <p:set>
                                      <p:cBhvr>
                                        <p:cTn id="20" dur="1" fill="hold">
                                          <p:stCondLst>
                                            <p:cond delay="0"/>
                                          </p:stCondLst>
                                        </p:cTn>
                                        <p:tgtEl>
                                          <p:spTgt spid="63540"/>
                                        </p:tgtEl>
                                        <p:attrNameLst>
                                          <p:attrName>style.visibility</p:attrName>
                                        </p:attrNameLst>
                                      </p:cBhvr>
                                      <p:to>
                                        <p:strVal val="visible"/>
                                      </p:to>
                                    </p:set>
                                    <p:animEffect transition="in" filter="wipe(down)">
                                      <p:cBhvr>
                                        <p:cTn id="21" dur="580">
                                          <p:stCondLst>
                                            <p:cond delay="0"/>
                                          </p:stCondLst>
                                        </p:cTn>
                                        <p:tgtEl>
                                          <p:spTgt spid="63540"/>
                                        </p:tgtEl>
                                      </p:cBhvr>
                                    </p:animEffect>
                                    <p:anim calcmode="lin" valueType="num">
                                      <p:cBhvr>
                                        <p:cTn id="22" dur="1822" tmFilter="0,0; 0.14,0.36; 0.43,0.73; 0.71,0.91; 1.0,1.0">
                                          <p:stCondLst>
                                            <p:cond delay="0"/>
                                          </p:stCondLst>
                                        </p:cTn>
                                        <p:tgtEl>
                                          <p:spTgt spid="6354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354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354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354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3540"/>
                                        </p:tgtEl>
                                        <p:attrNameLst>
                                          <p:attrName>ppt_y</p:attrName>
                                        </p:attrNameLst>
                                      </p:cBhvr>
                                      <p:tavLst>
                                        <p:tav tm="0" fmla="#ppt_y-sin(pi*$)/81">
                                          <p:val>
                                            <p:fltVal val="0"/>
                                          </p:val>
                                        </p:tav>
                                        <p:tav tm="100000">
                                          <p:val>
                                            <p:fltVal val="1"/>
                                          </p:val>
                                        </p:tav>
                                      </p:tavLst>
                                    </p:anim>
                                    <p:animScale>
                                      <p:cBhvr>
                                        <p:cTn id="27" dur="26">
                                          <p:stCondLst>
                                            <p:cond delay="650"/>
                                          </p:stCondLst>
                                        </p:cTn>
                                        <p:tgtEl>
                                          <p:spTgt spid="63540"/>
                                        </p:tgtEl>
                                      </p:cBhvr>
                                      <p:to x="100000" y="60000"/>
                                    </p:animScale>
                                    <p:animScale>
                                      <p:cBhvr>
                                        <p:cTn id="28" dur="166" decel="50000">
                                          <p:stCondLst>
                                            <p:cond delay="676"/>
                                          </p:stCondLst>
                                        </p:cTn>
                                        <p:tgtEl>
                                          <p:spTgt spid="63540"/>
                                        </p:tgtEl>
                                      </p:cBhvr>
                                      <p:to x="100000" y="100000"/>
                                    </p:animScale>
                                    <p:animScale>
                                      <p:cBhvr>
                                        <p:cTn id="29" dur="26">
                                          <p:stCondLst>
                                            <p:cond delay="1312"/>
                                          </p:stCondLst>
                                        </p:cTn>
                                        <p:tgtEl>
                                          <p:spTgt spid="63540"/>
                                        </p:tgtEl>
                                      </p:cBhvr>
                                      <p:to x="100000" y="80000"/>
                                    </p:animScale>
                                    <p:animScale>
                                      <p:cBhvr>
                                        <p:cTn id="30" dur="166" decel="50000">
                                          <p:stCondLst>
                                            <p:cond delay="1338"/>
                                          </p:stCondLst>
                                        </p:cTn>
                                        <p:tgtEl>
                                          <p:spTgt spid="63540"/>
                                        </p:tgtEl>
                                      </p:cBhvr>
                                      <p:to x="100000" y="100000"/>
                                    </p:animScale>
                                    <p:animScale>
                                      <p:cBhvr>
                                        <p:cTn id="31" dur="26">
                                          <p:stCondLst>
                                            <p:cond delay="1642"/>
                                          </p:stCondLst>
                                        </p:cTn>
                                        <p:tgtEl>
                                          <p:spTgt spid="63540"/>
                                        </p:tgtEl>
                                      </p:cBhvr>
                                      <p:to x="100000" y="90000"/>
                                    </p:animScale>
                                    <p:animScale>
                                      <p:cBhvr>
                                        <p:cTn id="32" dur="166" decel="50000">
                                          <p:stCondLst>
                                            <p:cond delay="1668"/>
                                          </p:stCondLst>
                                        </p:cTn>
                                        <p:tgtEl>
                                          <p:spTgt spid="63540"/>
                                        </p:tgtEl>
                                      </p:cBhvr>
                                      <p:to x="100000" y="100000"/>
                                    </p:animScale>
                                    <p:animScale>
                                      <p:cBhvr>
                                        <p:cTn id="33" dur="26">
                                          <p:stCondLst>
                                            <p:cond delay="1808"/>
                                          </p:stCondLst>
                                        </p:cTn>
                                        <p:tgtEl>
                                          <p:spTgt spid="63540"/>
                                        </p:tgtEl>
                                      </p:cBhvr>
                                      <p:to x="100000" y="95000"/>
                                    </p:animScale>
                                    <p:animScale>
                                      <p:cBhvr>
                                        <p:cTn id="34" dur="166" decel="50000">
                                          <p:stCondLst>
                                            <p:cond delay="1834"/>
                                          </p:stCondLst>
                                        </p:cTn>
                                        <p:tgtEl>
                                          <p:spTgt spid="63540"/>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8" presetClass="entr" presetSubtype="0" accel="100000" fill="hold" grpId="0" nodeType="clickEffect">
                                  <p:stCondLst>
                                    <p:cond delay="0"/>
                                  </p:stCondLst>
                                  <p:iterate type="lt">
                                    <p:tmPct val="0"/>
                                  </p:iterate>
                                  <p:childTnLst>
                                    <p:set>
                                      <p:cBhvr>
                                        <p:cTn id="38" dur="1" fill="hold">
                                          <p:stCondLst>
                                            <p:cond delay="0"/>
                                          </p:stCondLst>
                                        </p:cTn>
                                        <p:tgtEl>
                                          <p:spTgt spid="63534"/>
                                        </p:tgtEl>
                                        <p:attrNameLst>
                                          <p:attrName>style.visibility</p:attrName>
                                        </p:attrNameLst>
                                      </p:cBhvr>
                                      <p:to>
                                        <p:strVal val="visible"/>
                                      </p:to>
                                    </p:set>
                                    <p:anim calcmode="lin" valueType="num">
                                      <p:cBhvr>
                                        <p:cTn id="39" dur="1000" fill="hold"/>
                                        <p:tgtEl>
                                          <p:spTgt spid="63534"/>
                                        </p:tgtEl>
                                        <p:attrNameLst>
                                          <p:attrName>ppt_w</p:attrName>
                                        </p:attrNameLst>
                                      </p:cBhvr>
                                      <p:tavLst>
                                        <p:tav tm="0">
                                          <p:val>
                                            <p:strVal val="#ppt_w*2.5"/>
                                          </p:val>
                                        </p:tav>
                                        <p:tav tm="100000">
                                          <p:val>
                                            <p:strVal val="#ppt_w"/>
                                          </p:val>
                                        </p:tav>
                                      </p:tavLst>
                                    </p:anim>
                                    <p:anim calcmode="lin" valueType="num">
                                      <p:cBhvr>
                                        <p:cTn id="40" dur="1000" fill="hold"/>
                                        <p:tgtEl>
                                          <p:spTgt spid="63534"/>
                                        </p:tgtEl>
                                        <p:attrNameLst>
                                          <p:attrName>ppt_h</p:attrName>
                                        </p:attrNameLst>
                                      </p:cBhvr>
                                      <p:tavLst>
                                        <p:tav tm="0">
                                          <p:val>
                                            <p:strVal val="#ppt_h*0.01"/>
                                          </p:val>
                                        </p:tav>
                                        <p:tav tm="100000">
                                          <p:val>
                                            <p:strVal val="#ppt_h"/>
                                          </p:val>
                                        </p:tav>
                                      </p:tavLst>
                                    </p:anim>
                                    <p:anim calcmode="lin" valueType="num">
                                      <p:cBhvr>
                                        <p:cTn id="41" dur="1000" fill="hold"/>
                                        <p:tgtEl>
                                          <p:spTgt spid="63534"/>
                                        </p:tgtEl>
                                        <p:attrNameLst>
                                          <p:attrName>ppt_x</p:attrName>
                                        </p:attrNameLst>
                                      </p:cBhvr>
                                      <p:tavLst>
                                        <p:tav tm="0">
                                          <p:val>
                                            <p:strVal val="#ppt_x"/>
                                          </p:val>
                                        </p:tav>
                                        <p:tav tm="100000">
                                          <p:val>
                                            <p:strVal val="#ppt_x"/>
                                          </p:val>
                                        </p:tav>
                                      </p:tavLst>
                                    </p:anim>
                                    <p:anim calcmode="lin" valueType="num">
                                      <p:cBhvr>
                                        <p:cTn id="42" dur="1000" fill="hold"/>
                                        <p:tgtEl>
                                          <p:spTgt spid="63534"/>
                                        </p:tgtEl>
                                        <p:attrNameLst>
                                          <p:attrName>ppt_y</p:attrName>
                                        </p:attrNameLst>
                                      </p:cBhvr>
                                      <p:tavLst>
                                        <p:tav tm="0">
                                          <p:val>
                                            <p:strVal val="#ppt_h+1"/>
                                          </p:val>
                                        </p:tav>
                                        <p:tav tm="100000">
                                          <p:val>
                                            <p:strVal val="#ppt_y"/>
                                          </p:val>
                                        </p:tav>
                                      </p:tavLst>
                                    </p:anim>
                                    <p:animEffect transition="in" filter="fade">
                                      <p:cBhvr>
                                        <p:cTn id="43" dur="1000"/>
                                        <p:tgtEl>
                                          <p:spTgt spid="63534"/>
                                        </p:tgtEl>
                                      </p:cBhvr>
                                    </p:animEffect>
                                  </p:childTnLst>
                                </p:cTn>
                              </p:par>
                              <p:par>
                                <p:cTn id="44" presetID="58" presetClass="entr" presetSubtype="0" accel="100000" fill="hold" grpId="0" nodeType="withEffect">
                                  <p:stCondLst>
                                    <p:cond delay="0"/>
                                  </p:stCondLst>
                                  <p:iterate type="lt">
                                    <p:tmPct val="0"/>
                                  </p:iterate>
                                  <p:childTnLst>
                                    <p:set>
                                      <p:cBhvr>
                                        <p:cTn id="45" dur="1" fill="hold">
                                          <p:stCondLst>
                                            <p:cond delay="0"/>
                                          </p:stCondLst>
                                        </p:cTn>
                                        <p:tgtEl>
                                          <p:spTgt spid="63535"/>
                                        </p:tgtEl>
                                        <p:attrNameLst>
                                          <p:attrName>style.visibility</p:attrName>
                                        </p:attrNameLst>
                                      </p:cBhvr>
                                      <p:to>
                                        <p:strVal val="visible"/>
                                      </p:to>
                                    </p:set>
                                    <p:anim calcmode="lin" valueType="num">
                                      <p:cBhvr>
                                        <p:cTn id="46" dur="1000" fill="hold"/>
                                        <p:tgtEl>
                                          <p:spTgt spid="63535"/>
                                        </p:tgtEl>
                                        <p:attrNameLst>
                                          <p:attrName>ppt_w</p:attrName>
                                        </p:attrNameLst>
                                      </p:cBhvr>
                                      <p:tavLst>
                                        <p:tav tm="0">
                                          <p:val>
                                            <p:strVal val="#ppt_w*2.5"/>
                                          </p:val>
                                        </p:tav>
                                        <p:tav tm="100000">
                                          <p:val>
                                            <p:strVal val="#ppt_w"/>
                                          </p:val>
                                        </p:tav>
                                      </p:tavLst>
                                    </p:anim>
                                    <p:anim calcmode="lin" valueType="num">
                                      <p:cBhvr>
                                        <p:cTn id="47" dur="1000" fill="hold"/>
                                        <p:tgtEl>
                                          <p:spTgt spid="63535"/>
                                        </p:tgtEl>
                                        <p:attrNameLst>
                                          <p:attrName>ppt_h</p:attrName>
                                        </p:attrNameLst>
                                      </p:cBhvr>
                                      <p:tavLst>
                                        <p:tav tm="0">
                                          <p:val>
                                            <p:strVal val="#ppt_h*0.01"/>
                                          </p:val>
                                        </p:tav>
                                        <p:tav tm="100000">
                                          <p:val>
                                            <p:strVal val="#ppt_h"/>
                                          </p:val>
                                        </p:tav>
                                      </p:tavLst>
                                    </p:anim>
                                    <p:anim calcmode="lin" valueType="num">
                                      <p:cBhvr>
                                        <p:cTn id="48" dur="1000" fill="hold"/>
                                        <p:tgtEl>
                                          <p:spTgt spid="63535"/>
                                        </p:tgtEl>
                                        <p:attrNameLst>
                                          <p:attrName>ppt_x</p:attrName>
                                        </p:attrNameLst>
                                      </p:cBhvr>
                                      <p:tavLst>
                                        <p:tav tm="0">
                                          <p:val>
                                            <p:strVal val="#ppt_x"/>
                                          </p:val>
                                        </p:tav>
                                        <p:tav tm="100000">
                                          <p:val>
                                            <p:strVal val="#ppt_x"/>
                                          </p:val>
                                        </p:tav>
                                      </p:tavLst>
                                    </p:anim>
                                    <p:anim calcmode="lin" valueType="num">
                                      <p:cBhvr>
                                        <p:cTn id="49" dur="1000" fill="hold"/>
                                        <p:tgtEl>
                                          <p:spTgt spid="63535"/>
                                        </p:tgtEl>
                                        <p:attrNameLst>
                                          <p:attrName>ppt_y</p:attrName>
                                        </p:attrNameLst>
                                      </p:cBhvr>
                                      <p:tavLst>
                                        <p:tav tm="0">
                                          <p:val>
                                            <p:strVal val="#ppt_h+1"/>
                                          </p:val>
                                        </p:tav>
                                        <p:tav tm="100000">
                                          <p:val>
                                            <p:strVal val="#ppt_y"/>
                                          </p:val>
                                        </p:tav>
                                      </p:tavLst>
                                    </p:anim>
                                    <p:animEffect transition="in" filter="fade">
                                      <p:cBhvr>
                                        <p:cTn id="50" dur="1000"/>
                                        <p:tgtEl>
                                          <p:spTgt spid="63535"/>
                                        </p:tgtEl>
                                      </p:cBhvr>
                                    </p:animEffec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grpId="2" nodeType="clickEffect">
                                  <p:stCondLst>
                                    <p:cond delay="0"/>
                                  </p:stCondLst>
                                  <p:iterate type="lt">
                                    <p:tmPct val="0"/>
                                  </p:iterate>
                                  <p:childTnLst>
                                    <p:animMotion origin="layout" path="M 0 0  L 0.25 0  E" pathEditMode="relative" rAng="0" ptsTypes="">
                                      <p:cBhvr>
                                        <p:cTn id="54" dur="2000" fill="hold"/>
                                        <p:tgtEl>
                                          <p:spTgt spid="63534"/>
                                        </p:tgtEl>
                                        <p:attrNameLst>
                                          <p:attrName>ppt_x</p:attrName>
                                          <p:attrName>ppt_y</p:attrName>
                                        </p:attrNameLst>
                                      </p:cBhvr>
                                      <p:rCtr x="0" y="0"/>
                                    </p:animMotion>
                                  </p:childTnLst>
                                </p:cTn>
                              </p:par>
                            </p:childTnLst>
                          </p:cTn>
                        </p:par>
                        <p:par>
                          <p:cTn id="55" fill="hold">
                            <p:stCondLst>
                              <p:cond delay="2000"/>
                            </p:stCondLst>
                            <p:childTnLst>
                              <p:par>
                                <p:cTn id="56" presetID="5" presetClass="exit" presetSubtype="10" fill="hold" grpId="1" nodeType="afterEffect">
                                  <p:stCondLst>
                                    <p:cond delay="0"/>
                                  </p:stCondLst>
                                  <p:iterate type="lt">
                                    <p:tmPct val="0"/>
                                  </p:iterate>
                                  <p:childTnLst>
                                    <p:animEffect transition="out" filter="checkerboard(across)">
                                      <p:cBhvr>
                                        <p:cTn id="57" dur="1000"/>
                                        <p:tgtEl>
                                          <p:spTgt spid="63534"/>
                                        </p:tgtEl>
                                      </p:cBhvr>
                                    </p:animEffect>
                                    <p:set>
                                      <p:cBhvr>
                                        <p:cTn id="58" dur="1" fill="hold">
                                          <p:stCondLst>
                                            <p:cond delay="999"/>
                                          </p:stCondLst>
                                        </p:cTn>
                                        <p:tgtEl>
                                          <p:spTgt spid="63534"/>
                                        </p:tgtEl>
                                        <p:attrNameLst>
                                          <p:attrName>style.visibility</p:attrName>
                                        </p:attrNameLst>
                                      </p:cBhvr>
                                      <p:to>
                                        <p:strVal val="hidden"/>
                                      </p:to>
                                    </p:set>
                                  </p:childTnLst>
                                </p:cTn>
                              </p:par>
                              <p:par>
                                <p:cTn id="59" presetID="5" presetClass="exit" presetSubtype="10" fill="hold" grpId="1" nodeType="withEffect">
                                  <p:stCondLst>
                                    <p:cond delay="0"/>
                                  </p:stCondLst>
                                  <p:iterate type="lt">
                                    <p:tmPct val="0"/>
                                  </p:iterate>
                                  <p:childTnLst>
                                    <p:animEffect transition="out" filter="checkerboard(across)">
                                      <p:cBhvr>
                                        <p:cTn id="60" dur="1000"/>
                                        <p:tgtEl>
                                          <p:spTgt spid="63535"/>
                                        </p:tgtEl>
                                      </p:cBhvr>
                                    </p:animEffect>
                                    <p:set>
                                      <p:cBhvr>
                                        <p:cTn id="61" dur="1" fill="hold">
                                          <p:stCondLst>
                                            <p:cond delay="999"/>
                                          </p:stCondLst>
                                        </p:cTn>
                                        <p:tgtEl>
                                          <p:spTgt spid="63535"/>
                                        </p:tgtEl>
                                        <p:attrNameLst>
                                          <p:attrName>style.visibility</p:attrName>
                                        </p:attrNameLst>
                                      </p:cBhvr>
                                      <p:to>
                                        <p:strVal val="hidden"/>
                                      </p:to>
                                    </p:set>
                                  </p:childTnLst>
                                </p:cTn>
                              </p:par>
                              <p:par>
                                <p:cTn id="62" presetID="3" presetClass="entr" presetSubtype="10" fill="hold" grpId="0" nodeType="withEffect">
                                  <p:stCondLst>
                                    <p:cond delay="0"/>
                                  </p:stCondLst>
                                  <p:childTnLst>
                                    <p:set>
                                      <p:cBhvr>
                                        <p:cTn id="63" dur="1" fill="hold">
                                          <p:stCondLst>
                                            <p:cond delay="0"/>
                                          </p:stCondLst>
                                        </p:cTn>
                                        <p:tgtEl>
                                          <p:spTgt spid="63536"/>
                                        </p:tgtEl>
                                        <p:attrNameLst>
                                          <p:attrName>style.visibility</p:attrName>
                                        </p:attrNameLst>
                                      </p:cBhvr>
                                      <p:to>
                                        <p:strVal val="visible"/>
                                      </p:to>
                                    </p:set>
                                    <p:animEffect transition="in" filter="blinds(horizontal)">
                                      <p:cBhvr>
                                        <p:cTn id="64" dur="500"/>
                                        <p:tgtEl>
                                          <p:spTgt spid="6353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grpId="1" nodeType="clickEffect">
                                  <p:stCondLst>
                                    <p:cond delay="0"/>
                                  </p:stCondLst>
                                  <p:childTnLst>
                                    <p:animEffect transition="out" filter="blinds(horizontal)">
                                      <p:cBhvr>
                                        <p:cTn id="68" dur="500"/>
                                        <p:tgtEl>
                                          <p:spTgt spid="63536"/>
                                        </p:tgtEl>
                                      </p:cBhvr>
                                    </p:animEffect>
                                    <p:set>
                                      <p:cBhvr>
                                        <p:cTn id="69" dur="1" fill="hold">
                                          <p:stCondLst>
                                            <p:cond delay="499"/>
                                          </p:stCondLst>
                                        </p:cTn>
                                        <p:tgtEl>
                                          <p:spTgt spid="63536"/>
                                        </p:tgtEl>
                                        <p:attrNameLst>
                                          <p:attrName>style.visibility</p:attrName>
                                        </p:attrNameLst>
                                      </p:cBhvr>
                                      <p:to>
                                        <p:strVal val="hidden"/>
                                      </p:to>
                                    </p:set>
                                  </p:childTnLst>
                                </p:cTn>
                              </p:par>
                              <p:par>
                                <p:cTn id="70" presetID="22" presetClass="exit" presetSubtype="4" fill="hold" nodeType="withEffect">
                                  <p:stCondLst>
                                    <p:cond delay="0"/>
                                  </p:stCondLst>
                                  <p:childTnLst>
                                    <p:animEffect transition="out" filter="wipe(down)">
                                      <p:cBhvr>
                                        <p:cTn id="71" dur="500"/>
                                        <p:tgtEl>
                                          <p:spTgt spid="63540"/>
                                        </p:tgtEl>
                                      </p:cBhvr>
                                    </p:animEffect>
                                    <p:set>
                                      <p:cBhvr>
                                        <p:cTn id="72" dur="1" fill="hold">
                                          <p:stCondLst>
                                            <p:cond delay="499"/>
                                          </p:stCondLst>
                                        </p:cTn>
                                        <p:tgtEl>
                                          <p:spTgt spid="6354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8" presetClass="entr" presetSubtype="0" accel="100000" fill="hold" grpId="0" nodeType="clickEffect">
                                  <p:stCondLst>
                                    <p:cond delay="0"/>
                                  </p:stCondLst>
                                  <p:childTnLst>
                                    <p:set>
                                      <p:cBhvr>
                                        <p:cTn id="76" dur="1" fill="hold">
                                          <p:stCondLst>
                                            <p:cond delay="0"/>
                                          </p:stCondLst>
                                        </p:cTn>
                                        <p:tgtEl>
                                          <p:spTgt spid="63541"/>
                                        </p:tgtEl>
                                        <p:attrNameLst>
                                          <p:attrName>style.visibility</p:attrName>
                                        </p:attrNameLst>
                                      </p:cBhvr>
                                      <p:to>
                                        <p:strVal val="visible"/>
                                      </p:to>
                                    </p:set>
                                    <p:anim calcmode="lin" valueType="num">
                                      <p:cBhvr>
                                        <p:cTn id="77" dur="500" fill="hold"/>
                                        <p:tgtEl>
                                          <p:spTgt spid="63541"/>
                                        </p:tgtEl>
                                        <p:attrNameLst>
                                          <p:attrName>ppt_w</p:attrName>
                                        </p:attrNameLst>
                                      </p:cBhvr>
                                      <p:tavLst>
                                        <p:tav tm="0">
                                          <p:val>
                                            <p:strVal val="#ppt_w*2.5"/>
                                          </p:val>
                                        </p:tav>
                                        <p:tav tm="100000">
                                          <p:val>
                                            <p:strVal val="#ppt_w"/>
                                          </p:val>
                                        </p:tav>
                                      </p:tavLst>
                                    </p:anim>
                                    <p:anim calcmode="lin" valueType="num">
                                      <p:cBhvr>
                                        <p:cTn id="78" dur="500" fill="hold"/>
                                        <p:tgtEl>
                                          <p:spTgt spid="63541"/>
                                        </p:tgtEl>
                                        <p:attrNameLst>
                                          <p:attrName>ppt_h</p:attrName>
                                        </p:attrNameLst>
                                      </p:cBhvr>
                                      <p:tavLst>
                                        <p:tav tm="0">
                                          <p:val>
                                            <p:strVal val="#ppt_h*0.01"/>
                                          </p:val>
                                        </p:tav>
                                        <p:tav tm="100000">
                                          <p:val>
                                            <p:strVal val="#ppt_h"/>
                                          </p:val>
                                        </p:tav>
                                      </p:tavLst>
                                    </p:anim>
                                    <p:anim calcmode="lin" valueType="num">
                                      <p:cBhvr>
                                        <p:cTn id="79" dur="500" fill="hold"/>
                                        <p:tgtEl>
                                          <p:spTgt spid="63541"/>
                                        </p:tgtEl>
                                        <p:attrNameLst>
                                          <p:attrName>ppt_x</p:attrName>
                                        </p:attrNameLst>
                                      </p:cBhvr>
                                      <p:tavLst>
                                        <p:tav tm="0">
                                          <p:val>
                                            <p:strVal val="#ppt_x"/>
                                          </p:val>
                                        </p:tav>
                                        <p:tav tm="100000">
                                          <p:val>
                                            <p:strVal val="#ppt_x"/>
                                          </p:val>
                                        </p:tav>
                                      </p:tavLst>
                                    </p:anim>
                                    <p:anim calcmode="lin" valueType="num">
                                      <p:cBhvr>
                                        <p:cTn id="80" dur="500" fill="hold"/>
                                        <p:tgtEl>
                                          <p:spTgt spid="63541"/>
                                        </p:tgtEl>
                                        <p:attrNameLst>
                                          <p:attrName>ppt_y</p:attrName>
                                        </p:attrNameLst>
                                      </p:cBhvr>
                                      <p:tavLst>
                                        <p:tav tm="0">
                                          <p:val>
                                            <p:strVal val="#ppt_h+1"/>
                                          </p:val>
                                        </p:tav>
                                        <p:tav tm="100000">
                                          <p:val>
                                            <p:strVal val="#ppt_y"/>
                                          </p:val>
                                        </p:tav>
                                      </p:tavLst>
                                    </p:anim>
                                    <p:animEffect transition="in" filter="fade">
                                      <p:cBhvr>
                                        <p:cTn id="81" dur="500"/>
                                        <p:tgtEl>
                                          <p:spTgt spid="63541"/>
                                        </p:tgtEl>
                                      </p:cBhvr>
                                    </p:animEffect>
                                  </p:childTnLst>
                                </p:cTn>
                              </p:par>
                              <p:par>
                                <p:cTn id="82" presetID="18" presetClass="entr" presetSubtype="12" fill="hold" nodeType="withEffect">
                                  <p:stCondLst>
                                    <p:cond delay="0"/>
                                  </p:stCondLst>
                                  <p:childTnLst>
                                    <p:set>
                                      <p:cBhvr>
                                        <p:cTn id="83" dur="1" fill="hold">
                                          <p:stCondLst>
                                            <p:cond delay="0"/>
                                          </p:stCondLst>
                                        </p:cTn>
                                        <p:tgtEl>
                                          <p:spTgt spid="63544"/>
                                        </p:tgtEl>
                                        <p:attrNameLst>
                                          <p:attrName>style.visibility</p:attrName>
                                        </p:attrNameLst>
                                      </p:cBhvr>
                                      <p:to>
                                        <p:strVal val="visible"/>
                                      </p:to>
                                    </p:set>
                                    <p:animEffect transition="in" filter="strips(downLeft)">
                                      <p:cBhvr>
                                        <p:cTn id="84" dur="500"/>
                                        <p:tgtEl>
                                          <p:spTgt spid="63544"/>
                                        </p:tgtEl>
                                      </p:cBhvr>
                                    </p:animEffect>
                                  </p:childTnLst>
                                </p:cTn>
                              </p:par>
                              <p:par>
                                <p:cTn id="85" presetID="58" presetClass="entr" presetSubtype="0" accel="100000" fill="hold" grpId="2" nodeType="withEffect">
                                  <p:stCondLst>
                                    <p:cond delay="0"/>
                                  </p:stCondLst>
                                  <p:iterate type="lt">
                                    <p:tmPct val="0"/>
                                  </p:iterate>
                                  <p:childTnLst>
                                    <p:set>
                                      <p:cBhvr>
                                        <p:cTn id="86" dur="1" fill="hold">
                                          <p:stCondLst>
                                            <p:cond delay="0"/>
                                          </p:stCondLst>
                                        </p:cTn>
                                        <p:tgtEl>
                                          <p:spTgt spid="63535"/>
                                        </p:tgtEl>
                                        <p:attrNameLst>
                                          <p:attrName>style.visibility</p:attrName>
                                        </p:attrNameLst>
                                      </p:cBhvr>
                                      <p:to>
                                        <p:strVal val="visible"/>
                                      </p:to>
                                    </p:set>
                                    <p:anim calcmode="lin" valueType="num">
                                      <p:cBhvr>
                                        <p:cTn id="87" dur="500" fill="hold"/>
                                        <p:tgtEl>
                                          <p:spTgt spid="63535"/>
                                        </p:tgtEl>
                                        <p:attrNameLst>
                                          <p:attrName>ppt_w</p:attrName>
                                        </p:attrNameLst>
                                      </p:cBhvr>
                                      <p:tavLst>
                                        <p:tav tm="0">
                                          <p:val>
                                            <p:strVal val="#ppt_w*2.5"/>
                                          </p:val>
                                        </p:tav>
                                        <p:tav tm="100000">
                                          <p:val>
                                            <p:strVal val="#ppt_w"/>
                                          </p:val>
                                        </p:tav>
                                      </p:tavLst>
                                    </p:anim>
                                    <p:anim calcmode="lin" valueType="num">
                                      <p:cBhvr>
                                        <p:cTn id="88" dur="500" fill="hold"/>
                                        <p:tgtEl>
                                          <p:spTgt spid="63535"/>
                                        </p:tgtEl>
                                        <p:attrNameLst>
                                          <p:attrName>ppt_h</p:attrName>
                                        </p:attrNameLst>
                                      </p:cBhvr>
                                      <p:tavLst>
                                        <p:tav tm="0">
                                          <p:val>
                                            <p:strVal val="#ppt_h*0.01"/>
                                          </p:val>
                                        </p:tav>
                                        <p:tav tm="100000">
                                          <p:val>
                                            <p:strVal val="#ppt_h"/>
                                          </p:val>
                                        </p:tav>
                                      </p:tavLst>
                                    </p:anim>
                                    <p:anim calcmode="lin" valueType="num">
                                      <p:cBhvr>
                                        <p:cTn id="89" dur="500" fill="hold"/>
                                        <p:tgtEl>
                                          <p:spTgt spid="63535"/>
                                        </p:tgtEl>
                                        <p:attrNameLst>
                                          <p:attrName>ppt_x</p:attrName>
                                        </p:attrNameLst>
                                      </p:cBhvr>
                                      <p:tavLst>
                                        <p:tav tm="0">
                                          <p:val>
                                            <p:strVal val="#ppt_x"/>
                                          </p:val>
                                        </p:tav>
                                        <p:tav tm="100000">
                                          <p:val>
                                            <p:strVal val="#ppt_x"/>
                                          </p:val>
                                        </p:tav>
                                      </p:tavLst>
                                    </p:anim>
                                    <p:anim calcmode="lin" valueType="num">
                                      <p:cBhvr>
                                        <p:cTn id="90" dur="500" fill="hold"/>
                                        <p:tgtEl>
                                          <p:spTgt spid="63535"/>
                                        </p:tgtEl>
                                        <p:attrNameLst>
                                          <p:attrName>ppt_y</p:attrName>
                                        </p:attrNameLst>
                                      </p:cBhvr>
                                      <p:tavLst>
                                        <p:tav tm="0">
                                          <p:val>
                                            <p:strVal val="#ppt_h+1"/>
                                          </p:val>
                                        </p:tav>
                                        <p:tav tm="100000">
                                          <p:val>
                                            <p:strVal val="#ppt_y"/>
                                          </p:val>
                                        </p:tav>
                                      </p:tavLst>
                                    </p:anim>
                                    <p:animEffect transition="in" filter="fade">
                                      <p:cBhvr>
                                        <p:cTn id="91" dur="500"/>
                                        <p:tgtEl>
                                          <p:spTgt spid="63535"/>
                                        </p:tgtEl>
                                      </p:cBhvr>
                                    </p:animEffect>
                                  </p:childTnLst>
                                </p:cTn>
                              </p:par>
                            </p:childTnLst>
                          </p:cTn>
                        </p:par>
                      </p:childTnLst>
                    </p:cTn>
                  </p:par>
                  <p:par>
                    <p:cTn id="92" fill="hold">
                      <p:stCondLst>
                        <p:cond delay="indefinite"/>
                      </p:stCondLst>
                      <p:childTnLst>
                        <p:par>
                          <p:cTn id="93" fill="hold">
                            <p:stCondLst>
                              <p:cond delay="0"/>
                            </p:stCondLst>
                            <p:childTnLst>
                              <p:par>
                                <p:cTn id="94" presetID="63" presetClass="path" presetSubtype="0" accel="50000" decel="50000" fill="hold" grpId="1" nodeType="clickEffect">
                                  <p:stCondLst>
                                    <p:cond delay="0"/>
                                  </p:stCondLst>
                                  <p:childTnLst>
                                    <p:animMotion origin="layout" path="M 0 0  L 0.25 0  E" pathEditMode="relative" ptsTypes="">
                                      <p:cBhvr>
                                        <p:cTn id="95" dur="2000" fill="hold"/>
                                        <p:tgtEl>
                                          <p:spTgt spid="63541"/>
                                        </p:tgtEl>
                                        <p:attrNameLst>
                                          <p:attrName>ppt_x</p:attrName>
                                          <p:attrName>ppt_y</p:attrName>
                                        </p:attrNameLst>
                                      </p:cBhvr>
                                    </p:animMotion>
                                  </p:childTnLst>
                                </p:cTn>
                              </p:par>
                            </p:childTnLst>
                          </p:cTn>
                        </p:par>
                        <p:par>
                          <p:cTn id="96" fill="hold">
                            <p:stCondLst>
                              <p:cond delay="2000"/>
                            </p:stCondLst>
                            <p:childTnLst>
                              <p:par>
                                <p:cTn id="97" presetID="26" presetClass="exit" presetSubtype="0" fill="hold" grpId="2" nodeType="afterEffect">
                                  <p:stCondLst>
                                    <p:cond delay="0"/>
                                  </p:stCondLst>
                                  <p:childTnLst>
                                    <p:animEffect transition="out" filter="wipe(down)">
                                      <p:cBhvr>
                                        <p:cTn id="98" dur="90" accel="50000">
                                          <p:stCondLst>
                                            <p:cond delay="910"/>
                                          </p:stCondLst>
                                        </p:cTn>
                                        <p:tgtEl>
                                          <p:spTgt spid="63541"/>
                                        </p:tgtEl>
                                      </p:cBhvr>
                                    </p:animEffect>
                                    <p:anim calcmode="lin" valueType="num">
                                      <p:cBhvr>
                                        <p:cTn id="99" dur="911" tmFilter="0,0; 0.14,0.31; 0.43,0.73; 0.71,0.91; 1.0,1.0">
                                          <p:stCondLst>
                                            <p:cond delay="0"/>
                                          </p:stCondLst>
                                        </p:cTn>
                                        <p:tgtEl>
                                          <p:spTgt spid="63541"/>
                                        </p:tgtEl>
                                        <p:attrNameLst>
                                          <p:attrName>ppt_x</p:attrName>
                                        </p:attrNameLst>
                                      </p:cBhvr>
                                      <p:tavLst>
                                        <p:tav tm="0">
                                          <p:val>
                                            <p:strVal val="ppt_x"/>
                                          </p:val>
                                        </p:tav>
                                        <p:tav tm="100000">
                                          <p:val>
                                            <p:strVal val="#ppt_x+0.25"/>
                                          </p:val>
                                        </p:tav>
                                      </p:tavLst>
                                    </p:anim>
                                    <p:anim calcmode="lin" valueType="num">
                                      <p:cBhvr>
                                        <p:cTn id="100" dur="89">
                                          <p:stCondLst>
                                            <p:cond delay="911"/>
                                          </p:stCondLst>
                                        </p:cTn>
                                        <p:tgtEl>
                                          <p:spTgt spid="63541"/>
                                        </p:tgtEl>
                                        <p:attrNameLst>
                                          <p:attrName>ppt_x</p:attrName>
                                        </p:attrNameLst>
                                      </p:cBhvr>
                                      <p:tavLst>
                                        <p:tav tm="0">
                                          <p:val>
                                            <p:strVal val="ppt_x"/>
                                          </p:val>
                                        </p:tav>
                                        <p:tav tm="100000">
                                          <p:val>
                                            <p:strVal val="ppt_x"/>
                                          </p:val>
                                        </p:tav>
                                      </p:tavLst>
                                    </p:anim>
                                    <p:anim calcmode="lin" valueType="num">
                                      <p:cBhvr>
                                        <p:cTn id="101" dur="332" tmFilter="0.0,0.0;0.25,0.07;0.50,0.2;0.75,0.467;1.0,1.0">
                                          <p:stCondLst>
                                            <p:cond delay="0"/>
                                          </p:stCondLst>
                                        </p:cTn>
                                        <p:tgtEl>
                                          <p:spTgt spid="6354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2" dur="332" tmFilter="0, 0; 0.125,0.2665; 0.25,0.4; 0.375,0.465; 0.5,0.5;  0.625,0.535; 0.75,0.6; 0.875,0.7335; 1,1">
                                          <p:stCondLst>
                                            <p:cond delay="332"/>
                                          </p:stCondLst>
                                        </p:cTn>
                                        <p:tgtEl>
                                          <p:spTgt spid="6354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03" dur="166" tmFilter="0, 0; 0.125,0.2665; 0.25,0.4; 0.375,0.465; 0.5,0.5;  0.625,0.535; 0.75,0.6; 0.875,0.7335; 1,1">
                                          <p:stCondLst>
                                            <p:cond delay="662"/>
                                          </p:stCondLst>
                                        </p:cTn>
                                        <p:tgtEl>
                                          <p:spTgt spid="6354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04" dur="82" tmFilter="0, 0; 0.125,0.2665; 0.25,0.4; 0.375,0.465; 0.5,0.5;  0.625,0.535; 0.75,0.6; 0.875,0.7335; 1,1">
                                          <p:stCondLst>
                                            <p:cond delay="828"/>
                                          </p:stCondLst>
                                        </p:cTn>
                                        <p:tgtEl>
                                          <p:spTgt spid="6354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05" dur="90" accel="50000">
                                          <p:stCondLst>
                                            <p:cond delay="910"/>
                                          </p:stCondLst>
                                        </p:cTn>
                                        <p:tgtEl>
                                          <p:spTgt spid="63541"/>
                                        </p:tgtEl>
                                        <p:attrNameLst>
                                          <p:attrName>ppt_y</p:attrName>
                                        </p:attrNameLst>
                                      </p:cBhvr>
                                      <p:tavLst>
                                        <p:tav tm="0">
                                          <p:val>
                                            <p:strVal val="ppt_y"/>
                                          </p:val>
                                        </p:tav>
                                        <p:tav tm="100000">
                                          <p:val>
                                            <p:strVal val="ppt_y+ppt_h"/>
                                          </p:val>
                                        </p:tav>
                                      </p:tavLst>
                                    </p:anim>
                                    <p:animScale>
                                      <p:cBhvr>
                                        <p:cTn id="106" dur="13">
                                          <p:stCondLst>
                                            <p:cond delay="310"/>
                                          </p:stCondLst>
                                        </p:cTn>
                                        <p:tgtEl>
                                          <p:spTgt spid="63541"/>
                                        </p:tgtEl>
                                      </p:cBhvr>
                                      <p:to x="100000" y="60000"/>
                                    </p:animScale>
                                    <p:animScale>
                                      <p:cBhvr>
                                        <p:cTn id="107" dur="83" decel="50000">
                                          <p:stCondLst>
                                            <p:cond delay="323"/>
                                          </p:stCondLst>
                                        </p:cTn>
                                        <p:tgtEl>
                                          <p:spTgt spid="63541"/>
                                        </p:tgtEl>
                                      </p:cBhvr>
                                      <p:to x="100000" y="100000"/>
                                    </p:animScale>
                                    <p:animScale>
                                      <p:cBhvr>
                                        <p:cTn id="108" dur="13">
                                          <p:stCondLst>
                                            <p:cond delay="656"/>
                                          </p:stCondLst>
                                        </p:cTn>
                                        <p:tgtEl>
                                          <p:spTgt spid="63541"/>
                                        </p:tgtEl>
                                      </p:cBhvr>
                                      <p:to x="100000" y="80000"/>
                                    </p:animScale>
                                    <p:animScale>
                                      <p:cBhvr>
                                        <p:cTn id="109" dur="83" decel="50000">
                                          <p:stCondLst>
                                            <p:cond delay="669"/>
                                          </p:stCondLst>
                                        </p:cTn>
                                        <p:tgtEl>
                                          <p:spTgt spid="63541"/>
                                        </p:tgtEl>
                                      </p:cBhvr>
                                      <p:to x="100000" y="100000"/>
                                    </p:animScale>
                                    <p:animScale>
                                      <p:cBhvr>
                                        <p:cTn id="110" dur="13">
                                          <p:stCondLst>
                                            <p:cond delay="821"/>
                                          </p:stCondLst>
                                        </p:cTn>
                                        <p:tgtEl>
                                          <p:spTgt spid="63541"/>
                                        </p:tgtEl>
                                      </p:cBhvr>
                                      <p:to x="100000" y="90000"/>
                                    </p:animScale>
                                    <p:animScale>
                                      <p:cBhvr>
                                        <p:cTn id="111" dur="83" decel="50000">
                                          <p:stCondLst>
                                            <p:cond delay="834"/>
                                          </p:stCondLst>
                                        </p:cTn>
                                        <p:tgtEl>
                                          <p:spTgt spid="63541"/>
                                        </p:tgtEl>
                                      </p:cBhvr>
                                      <p:to x="100000" y="100000"/>
                                    </p:animScale>
                                    <p:animScale>
                                      <p:cBhvr>
                                        <p:cTn id="112" dur="13">
                                          <p:stCondLst>
                                            <p:cond delay="904"/>
                                          </p:stCondLst>
                                        </p:cTn>
                                        <p:tgtEl>
                                          <p:spTgt spid="63541"/>
                                        </p:tgtEl>
                                      </p:cBhvr>
                                      <p:to x="100000" y="95000"/>
                                    </p:animScale>
                                    <p:animScale>
                                      <p:cBhvr>
                                        <p:cTn id="113" dur="83" decel="50000">
                                          <p:stCondLst>
                                            <p:cond delay="917"/>
                                          </p:stCondLst>
                                        </p:cTn>
                                        <p:tgtEl>
                                          <p:spTgt spid="63541"/>
                                        </p:tgtEl>
                                      </p:cBhvr>
                                      <p:to x="100000" y="100000"/>
                                    </p:animScale>
                                    <p:set>
                                      <p:cBhvr>
                                        <p:cTn id="114" dur="1" fill="hold">
                                          <p:stCondLst>
                                            <p:cond delay="999"/>
                                          </p:stCondLst>
                                        </p:cTn>
                                        <p:tgtEl>
                                          <p:spTgt spid="63541"/>
                                        </p:tgtEl>
                                        <p:attrNameLst>
                                          <p:attrName>style.visibility</p:attrName>
                                        </p:attrNameLst>
                                      </p:cBhvr>
                                      <p:to>
                                        <p:strVal val="hidden"/>
                                      </p:to>
                                    </p:set>
                                  </p:childTnLst>
                                </p:cTn>
                              </p:par>
                            </p:childTnLst>
                          </p:cTn>
                        </p:par>
                        <p:par>
                          <p:cTn id="115" fill="hold">
                            <p:stCondLst>
                              <p:cond delay="3000"/>
                            </p:stCondLst>
                            <p:childTnLst>
                              <p:par>
                                <p:cTn id="116" presetID="3" presetClass="entr" presetSubtype="10" fill="hold" grpId="0" nodeType="afterEffect">
                                  <p:stCondLst>
                                    <p:cond delay="0"/>
                                  </p:stCondLst>
                                  <p:childTnLst>
                                    <p:set>
                                      <p:cBhvr>
                                        <p:cTn id="117" dur="1" fill="hold">
                                          <p:stCondLst>
                                            <p:cond delay="0"/>
                                          </p:stCondLst>
                                        </p:cTn>
                                        <p:tgtEl>
                                          <p:spTgt spid="63542"/>
                                        </p:tgtEl>
                                        <p:attrNameLst>
                                          <p:attrName>style.visibility</p:attrName>
                                        </p:attrNameLst>
                                      </p:cBhvr>
                                      <p:to>
                                        <p:strVal val="visible"/>
                                      </p:to>
                                    </p:set>
                                    <p:animEffect transition="in" filter="blinds(horizontal)">
                                      <p:cBhvr>
                                        <p:cTn id="118" dur="500"/>
                                        <p:tgtEl>
                                          <p:spTgt spid="63542"/>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63543"/>
                                        </p:tgtEl>
                                        <p:attrNameLst>
                                          <p:attrName>style.visibility</p:attrName>
                                        </p:attrNameLst>
                                      </p:cBhvr>
                                      <p:to>
                                        <p:strVal val="visible"/>
                                      </p:to>
                                    </p:set>
                                    <p:animEffect transition="in" filter="blinds(horizontal)">
                                      <p:cBhvr>
                                        <p:cTn id="121" dur="500"/>
                                        <p:tgtEl>
                                          <p:spTgt spid="63543"/>
                                        </p:tgtEl>
                                      </p:cBhvr>
                                    </p:animEffect>
                                  </p:childTnLst>
                                </p:cTn>
                              </p:par>
                            </p:childTnLst>
                          </p:cTn>
                        </p:par>
                      </p:childTnLst>
                    </p:cTn>
                  </p:par>
                  <p:par>
                    <p:cTn id="122" fill="hold">
                      <p:stCondLst>
                        <p:cond delay="indefinite"/>
                      </p:stCondLst>
                      <p:childTnLst>
                        <p:par>
                          <p:cTn id="123" fill="hold">
                            <p:stCondLst>
                              <p:cond delay="0"/>
                            </p:stCondLst>
                            <p:childTnLst>
                              <p:par>
                                <p:cTn id="124" presetID="51" presetClass="entr" presetSubtype="0" fill="hold" grpId="0" nodeType="clickEffect">
                                  <p:stCondLst>
                                    <p:cond delay="0"/>
                                  </p:stCondLst>
                                  <p:childTnLst>
                                    <p:set>
                                      <p:cBhvr>
                                        <p:cTn id="125" dur="1" fill="hold">
                                          <p:stCondLst>
                                            <p:cond delay="0"/>
                                          </p:stCondLst>
                                        </p:cTn>
                                        <p:tgtEl>
                                          <p:spTgt spid="63545"/>
                                        </p:tgtEl>
                                        <p:attrNameLst>
                                          <p:attrName>style.visibility</p:attrName>
                                        </p:attrNameLst>
                                      </p:cBhvr>
                                      <p:to>
                                        <p:strVal val="visible"/>
                                      </p:to>
                                    </p:set>
                                    <p:animEffect transition="in" filter="fade">
                                      <p:cBhvr>
                                        <p:cTn id="126" dur="770" decel="100000"/>
                                        <p:tgtEl>
                                          <p:spTgt spid="63545"/>
                                        </p:tgtEl>
                                      </p:cBhvr>
                                    </p:animEffect>
                                    <p:animScale>
                                      <p:cBhvr>
                                        <p:cTn id="127" dur="770" decel="100000"/>
                                        <p:tgtEl>
                                          <p:spTgt spid="63545"/>
                                        </p:tgtEl>
                                      </p:cBhvr>
                                      <p:from x="10000" y="10000"/>
                                      <p:to x="200000" y="450000"/>
                                    </p:animScale>
                                    <p:animScale>
                                      <p:cBhvr>
                                        <p:cTn id="128" dur="1230" accel="100000" fill="hold">
                                          <p:stCondLst>
                                            <p:cond delay="770"/>
                                          </p:stCondLst>
                                        </p:cTn>
                                        <p:tgtEl>
                                          <p:spTgt spid="63545"/>
                                        </p:tgtEl>
                                      </p:cBhvr>
                                      <p:from x="200000" y="450000"/>
                                      <p:to x="100000" y="100000"/>
                                    </p:animScale>
                                    <p:set>
                                      <p:cBhvr>
                                        <p:cTn id="129" dur="770" fill="hold"/>
                                        <p:tgtEl>
                                          <p:spTgt spid="63545"/>
                                        </p:tgtEl>
                                        <p:attrNameLst>
                                          <p:attrName>ppt_x</p:attrName>
                                        </p:attrNameLst>
                                      </p:cBhvr>
                                      <p:to>
                                        <p:strVal val="(0.5)"/>
                                      </p:to>
                                    </p:set>
                                    <p:anim from="(0.5)" to="(#ppt_x)" calcmode="lin" valueType="num">
                                      <p:cBhvr>
                                        <p:cTn id="130" dur="1230" accel="100000" fill="hold">
                                          <p:stCondLst>
                                            <p:cond delay="770"/>
                                          </p:stCondLst>
                                        </p:cTn>
                                        <p:tgtEl>
                                          <p:spTgt spid="63545"/>
                                        </p:tgtEl>
                                        <p:attrNameLst>
                                          <p:attrName>ppt_x</p:attrName>
                                        </p:attrNameLst>
                                      </p:cBhvr>
                                    </p:anim>
                                    <p:set>
                                      <p:cBhvr>
                                        <p:cTn id="131" dur="770" fill="hold"/>
                                        <p:tgtEl>
                                          <p:spTgt spid="63545"/>
                                        </p:tgtEl>
                                        <p:attrNameLst>
                                          <p:attrName>ppt_y</p:attrName>
                                        </p:attrNameLst>
                                      </p:cBhvr>
                                      <p:to>
                                        <p:strVal val="(#ppt_y+0.4)"/>
                                      </p:to>
                                    </p:set>
                                    <p:anim from="(#ppt_y+0.4)" to="(#ppt_y)" calcmode="lin" valueType="num">
                                      <p:cBhvr>
                                        <p:cTn id="132" dur="1230" accel="100000" fill="hold">
                                          <p:stCondLst>
                                            <p:cond delay="770"/>
                                          </p:stCondLst>
                                        </p:cTn>
                                        <p:tgtEl>
                                          <p:spTgt spid="63545"/>
                                        </p:tgtEl>
                                        <p:attrNameLst>
                                          <p:attrName>ppt_y</p:attrName>
                                        </p:attrNameLst>
                                      </p:cBhvr>
                                    </p:anim>
                                  </p:childTnLst>
                                </p:cTn>
                              </p:par>
                              <p:par>
                                <p:cTn id="133" presetID="18" presetClass="entr" presetSubtype="12" fill="hold" grpId="0" nodeType="withEffect">
                                  <p:stCondLst>
                                    <p:cond delay="0"/>
                                  </p:stCondLst>
                                  <p:childTnLst>
                                    <p:set>
                                      <p:cBhvr>
                                        <p:cTn id="134" dur="1" fill="hold">
                                          <p:stCondLst>
                                            <p:cond delay="0"/>
                                          </p:stCondLst>
                                        </p:cTn>
                                        <p:tgtEl>
                                          <p:spTgt spid="63546"/>
                                        </p:tgtEl>
                                        <p:attrNameLst>
                                          <p:attrName>style.visibility</p:attrName>
                                        </p:attrNameLst>
                                      </p:cBhvr>
                                      <p:to>
                                        <p:strVal val="visible"/>
                                      </p:to>
                                    </p:set>
                                    <p:animEffect transition="in" filter="strips(downLeft)">
                                      <p:cBhvr>
                                        <p:cTn id="135" dur="500"/>
                                        <p:tgtEl>
                                          <p:spTgt spid="63546"/>
                                        </p:tgtEl>
                                      </p:cBhvr>
                                    </p:animEffect>
                                  </p:childTnLst>
                                </p:cTn>
                              </p:par>
                            </p:childTnLst>
                          </p:cTn>
                        </p:par>
                      </p:childTnLst>
                    </p:cTn>
                  </p:par>
                  <p:par>
                    <p:cTn id="136" fill="hold">
                      <p:stCondLst>
                        <p:cond delay="indefinite"/>
                      </p:stCondLst>
                      <p:childTnLst>
                        <p:par>
                          <p:cTn id="137" fill="hold">
                            <p:stCondLst>
                              <p:cond delay="0"/>
                            </p:stCondLst>
                            <p:childTnLst>
                              <p:par>
                                <p:cTn id="138" presetID="26" presetClass="entr" presetSubtype="0" fill="hold" grpId="0" nodeType="clickEffect">
                                  <p:stCondLst>
                                    <p:cond delay="0"/>
                                  </p:stCondLst>
                                  <p:childTnLst>
                                    <p:set>
                                      <p:cBhvr>
                                        <p:cTn id="139" dur="1" fill="hold">
                                          <p:stCondLst>
                                            <p:cond delay="0"/>
                                          </p:stCondLst>
                                        </p:cTn>
                                        <p:tgtEl>
                                          <p:spTgt spid="63547"/>
                                        </p:tgtEl>
                                        <p:attrNameLst>
                                          <p:attrName>style.visibility</p:attrName>
                                        </p:attrNameLst>
                                      </p:cBhvr>
                                      <p:to>
                                        <p:strVal val="visible"/>
                                      </p:to>
                                    </p:set>
                                    <p:animEffect transition="in" filter="wipe(down)">
                                      <p:cBhvr>
                                        <p:cTn id="140" dur="580">
                                          <p:stCondLst>
                                            <p:cond delay="0"/>
                                          </p:stCondLst>
                                        </p:cTn>
                                        <p:tgtEl>
                                          <p:spTgt spid="63547"/>
                                        </p:tgtEl>
                                      </p:cBhvr>
                                    </p:animEffect>
                                    <p:anim calcmode="lin" valueType="num">
                                      <p:cBhvr>
                                        <p:cTn id="141" dur="1822" tmFilter="0,0; 0.14,0.36; 0.43,0.73; 0.71,0.91; 1.0,1.0">
                                          <p:stCondLst>
                                            <p:cond delay="0"/>
                                          </p:stCondLst>
                                        </p:cTn>
                                        <p:tgtEl>
                                          <p:spTgt spid="63547"/>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63547"/>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63547"/>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63547"/>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63547"/>
                                        </p:tgtEl>
                                        <p:attrNameLst>
                                          <p:attrName>ppt_y</p:attrName>
                                        </p:attrNameLst>
                                      </p:cBhvr>
                                      <p:tavLst>
                                        <p:tav tm="0" fmla="#ppt_y-sin(pi*$)/81">
                                          <p:val>
                                            <p:fltVal val="0"/>
                                          </p:val>
                                        </p:tav>
                                        <p:tav tm="100000">
                                          <p:val>
                                            <p:fltVal val="1"/>
                                          </p:val>
                                        </p:tav>
                                      </p:tavLst>
                                    </p:anim>
                                    <p:animScale>
                                      <p:cBhvr>
                                        <p:cTn id="146" dur="26">
                                          <p:stCondLst>
                                            <p:cond delay="650"/>
                                          </p:stCondLst>
                                        </p:cTn>
                                        <p:tgtEl>
                                          <p:spTgt spid="63547"/>
                                        </p:tgtEl>
                                      </p:cBhvr>
                                      <p:to x="100000" y="60000"/>
                                    </p:animScale>
                                    <p:animScale>
                                      <p:cBhvr>
                                        <p:cTn id="147" dur="166" decel="50000">
                                          <p:stCondLst>
                                            <p:cond delay="676"/>
                                          </p:stCondLst>
                                        </p:cTn>
                                        <p:tgtEl>
                                          <p:spTgt spid="63547"/>
                                        </p:tgtEl>
                                      </p:cBhvr>
                                      <p:to x="100000" y="100000"/>
                                    </p:animScale>
                                    <p:animScale>
                                      <p:cBhvr>
                                        <p:cTn id="148" dur="26">
                                          <p:stCondLst>
                                            <p:cond delay="1312"/>
                                          </p:stCondLst>
                                        </p:cTn>
                                        <p:tgtEl>
                                          <p:spTgt spid="63547"/>
                                        </p:tgtEl>
                                      </p:cBhvr>
                                      <p:to x="100000" y="80000"/>
                                    </p:animScale>
                                    <p:animScale>
                                      <p:cBhvr>
                                        <p:cTn id="149" dur="166" decel="50000">
                                          <p:stCondLst>
                                            <p:cond delay="1338"/>
                                          </p:stCondLst>
                                        </p:cTn>
                                        <p:tgtEl>
                                          <p:spTgt spid="63547"/>
                                        </p:tgtEl>
                                      </p:cBhvr>
                                      <p:to x="100000" y="100000"/>
                                    </p:animScale>
                                    <p:animScale>
                                      <p:cBhvr>
                                        <p:cTn id="150" dur="26">
                                          <p:stCondLst>
                                            <p:cond delay="1642"/>
                                          </p:stCondLst>
                                        </p:cTn>
                                        <p:tgtEl>
                                          <p:spTgt spid="63547"/>
                                        </p:tgtEl>
                                      </p:cBhvr>
                                      <p:to x="100000" y="90000"/>
                                    </p:animScale>
                                    <p:animScale>
                                      <p:cBhvr>
                                        <p:cTn id="151" dur="166" decel="50000">
                                          <p:stCondLst>
                                            <p:cond delay="1668"/>
                                          </p:stCondLst>
                                        </p:cTn>
                                        <p:tgtEl>
                                          <p:spTgt spid="63547"/>
                                        </p:tgtEl>
                                      </p:cBhvr>
                                      <p:to x="100000" y="100000"/>
                                    </p:animScale>
                                    <p:animScale>
                                      <p:cBhvr>
                                        <p:cTn id="152" dur="26">
                                          <p:stCondLst>
                                            <p:cond delay="1808"/>
                                          </p:stCondLst>
                                        </p:cTn>
                                        <p:tgtEl>
                                          <p:spTgt spid="63547"/>
                                        </p:tgtEl>
                                      </p:cBhvr>
                                      <p:to x="100000" y="95000"/>
                                    </p:animScale>
                                    <p:animScale>
                                      <p:cBhvr>
                                        <p:cTn id="153" dur="166" decel="50000">
                                          <p:stCondLst>
                                            <p:cond delay="1834"/>
                                          </p:stCondLst>
                                        </p:cTn>
                                        <p:tgtEl>
                                          <p:spTgt spid="63547"/>
                                        </p:tgtEl>
                                      </p:cBhvr>
                                      <p:to x="100000" y="100000"/>
                                    </p:animScale>
                                  </p:childTnLst>
                                </p:cTn>
                              </p:par>
                            </p:childTnLst>
                          </p:cTn>
                        </p:par>
                      </p:childTnLst>
                    </p:cTn>
                  </p:par>
                  <p:par>
                    <p:cTn id="154" fill="hold">
                      <p:stCondLst>
                        <p:cond delay="indefinite"/>
                      </p:stCondLst>
                      <p:childTnLst>
                        <p:par>
                          <p:cTn id="155" fill="hold">
                            <p:stCondLst>
                              <p:cond delay="0"/>
                            </p:stCondLst>
                            <p:childTnLst>
                              <p:par>
                                <p:cTn id="156" presetID="58" presetClass="entr" presetSubtype="0" accel="100000" fill="hold" grpId="0" nodeType="clickEffect">
                                  <p:stCondLst>
                                    <p:cond delay="0"/>
                                  </p:stCondLst>
                                  <p:childTnLst>
                                    <p:set>
                                      <p:cBhvr>
                                        <p:cTn id="157" dur="1" fill="hold">
                                          <p:stCondLst>
                                            <p:cond delay="0"/>
                                          </p:stCondLst>
                                        </p:cTn>
                                        <p:tgtEl>
                                          <p:spTgt spid="63548"/>
                                        </p:tgtEl>
                                        <p:attrNameLst>
                                          <p:attrName>style.visibility</p:attrName>
                                        </p:attrNameLst>
                                      </p:cBhvr>
                                      <p:to>
                                        <p:strVal val="visible"/>
                                      </p:to>
                                    </p:set>
                                    <p:anim calcmode="lin" valueType="num">
                                      <p:cBhvr>
                                        <p:cTn id="158" dur="500" fill="hold"/>
                                        <p:tgtEl>
                                          <p:spTgt spid="63548"/>
                                        </p:tgtEl>
                                        <p:attrNameLst>
                                          <p:attrName>ppt_w</p:attrName>
                                        </p:attrNameLst>
                                      </p:cBhvr>
                                      <p:tavLst>
                                        <p:tav tm="0">
                                          <p:val>
                                            <p:strVal val="#ppt_w*2.5"/>
                                          </p:val>
                                        </p:tav>
                                        <p:tav tm="100000">
                                          <p:val>
                                            <p:strVal val="#ppt_w"/>
                                          </p:val>
                                        </p:tav>
                                      </p:tavLst>
                                    </p:anim>
                                    <p:anim calcmode="lin" valueType="num">
                                      <p:cBhvr>
                                        <p:cTn id="159" dur="500" fill="hold"/>
                                        <p:tgtEl>
                                          <p:spTgt spid="63548"/>
                                        </p:tgtEl>
                                        <p:attrNameLst>
                                          <p:attrName>ppt_h</p:attrName>
                                        </p:attrNameLst>
                                      </p:cBhvr>
                                      <p:tavLst>
                                        <p:tav tm="0">
                                          <p:val>
                                            <p:strVal val="#ppt_h*0.01"/>
                                          </p:val>
                                        </p:tav>
                                        <p:tav tm="100000">
                                          <p:val>
                                            <p:strVal val="#ppt_h"/>
                                          </p:val>
                                        </p:tav>
                                      </p:tavLst>
                                    </p:anim>
                                    <p:anim calcmode="lin" valueType="num">
                                      <p:cBhvr>
                                        <p:cTn id="160" dur="500" fill="hold"/>
                                        <p:tgtEl>
                                          <p:spTgt spid="63548"/>
                                        </p:tgtEl>
                                        <p:attrNameLst>
                                          <p:attrName>ppt_x</p:attrName>
                                        </p:attrNameLst>
                                      </p:cBhvr>
                                      <p:tavLst>
                                        <p:tav tm="0">
                                          <p:val>
                                            <p:strVal val="#ppt_x"/>
                                          </p:val>
                                        </p:tav>
                                        <p:tav tm="100000">
                                          <p:val>
                                            <p:strVal val="#ppt_x"/>
                                          </p:val>
                                        </p:tav>
                                      </p:tavLst>
                                    </p:anim>
                                    <p:anim calcmode="lin" valueType="num">
                                      <p:cBhvr>
                                        <p:cTn id="161" dur="500" fill="hold"/>
                                        <p:tgtEl>
                                          <p:spTgt spid="63548"/>
                                        </p:tgtEl>
                                        <p:attrNameLst>
                                          <p:attrName>ppt_y</p:attrName>
                                        </p:attrNameLst>
                                      </p:cBhvr>
                                      <p:tavLst>
                                        <p:tav tm="0">
                                          <p:val>
                                            <p:strVal val="#ppt_h+1"/>
                                          </p:val>
                                        </p:tav>
                                        <p:tav tm="100000">
                                          <p:val>
                                            <p:strVal val="#ppt_y"/>
                                          </p:val>
                                        </p:tav>
                                      </p:tavLst>
                                    </p:anim>
                                    <p:animEffect transition="in" filter="fade">
                                      <p:cBhvr>
                                        <p:cTn id="162" dur="500"/>
                                        <p:tgtEl>
                                          <p:spTgt spid="63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3533" grpId="0"/>
      <p:bldP spid="63535" grpId="0" animBg="1"/>
      <p:bldP spid="63535" grpId="1" animBg="1"/>
      <p:bldP spid="63535" grpId="2" animBg="1"/>
      <p:bldP spid="63534" grpId="0" animBg="1"/>
      <p:bldP spid="63534" grpId="1" animBg="1"/>
      <p:bldP spid="63534" grpId="2" animBg="1"/>
      <p:bldP spid="63536" grpId="0" animBg="1"/>
      <p:bldP spid="63536" grpId="1" animBg="1"/>
      <p:bldP spid="63541" grpId="0" animBg="1"/>
      <p:bldP spid="63541" grpId="1" animBg="1"/>
      <p:bldP spid="63541" grpId="2" animBg="1"/>
      <p:bldP spid="63542" grpId="0" animBg="1"/>
      <p:bldP spid="63543" grpId="0" animBg="1"/>
      <p:bldP spid="63545" grpId="0" animBg="1"/>
      <p:bldP spid="63546" grpId="0"/>
      <p:bldP spid="63547" grpId="0" animBg="1"/>
      <p:bldP spid="635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79388" y="188913"/>
            <a:ext cx="7705725" cy="519112"/>
          </a:xfrm>
          <a:prstGeom prst="rect">
            <a:avLst/>
          </a:prstGeom>
          <a:noFill/>
          <a:ln w="9525">
            <a:noFill/>
            <a:miter lim="800000"/>
            <a:headEnd/>
            <a:tailEnd/>
          </a:ln>
        </p:spPr>
        <p:txBody>
          <a:bodyPr>
            <a:spAutoFit/>
          </a:bodyPr>
          <a:lstStyle/>
          <a:p>
            <a:pPr>
              <a:spcBef>
                <a:spcPct val="50000"/>
              </a:spcBef>
            </a:pPr>
            <a:r>
              <a:rPr lang="ja-JP" altLang="en-US" sz="2800">
                <a:solidFill>
                  <a:srgbClr val="0000CC"/>
                </a:solidFill>
                <a:ea typeface="HG創英角ﾎﾟｯﾌﾟ体" pitchFamily="49" charset="-128"/>
              </a:rPr>
              <a:t>☆非上場の個別における基準への対応</a:t>
            </a:r>
          </a:p>
        </p:txBody>
      </p:sp>
      <p:graphicFrame>
        <p:nvGraphicFramePr>
          <p:cNvPr id="24635" name="Group 59"/>
          <p:cNvGraphicFramePr>
            <a:graphicFrameLocks noGrp="1"/>
          </p:cNvGraphicFramePr>
          <p:nvPr>
            <p:ph type="tbl" idx="1"/>
          </p:nvPr>
        </p:nvGraphicFramePr>
        <p:xfrm>
          <a:off x="250825" y="908050"/>
          <a:ext cx="3681413" cy="2214564"/>
        </p:xfrm>
        <a:graphic>
          <a:graphicData uri="http://schemas.openxmlformats.org/drawingml/2006/table">
            <a:tbl>
              <a:tblPr/>
              <a:tblGrid>
                <a:gridCol w="1227138"/>
                <a:gridCol w="1227137"/>
                <a:gridCol w="1227138"/>
              </a:tblGrid>
              <a:tr h="7381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smtClean="0">
                        <a:ln>
                          <a:noFill/>
                        </a:ln>
                        <a:solidFill>
                          <a:schemeClr val="tx1"/>
                        </a:solidFill>
                        <a:effectLst/>
                        <a:latin typeface="Arial" pitchFamily="34"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pitchFamily="34" charset="0"/>
                          <a:ea typeface="HG創英角ﾎﾟｯﾌﾟ体" pitchFamily="49" charset="-128"/>
                        </a:rPr>
                        <a:t>上場</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pitchFamily="34" charset="0"/>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pitchFamily="34" charset="0"/>
                          <a:ea typeface="HG創英角ﾎﾟｯﾌﾟ体" pitchFamily="49" charset="-128"/>
                        </a:rPr>
                        <a:t>非上場</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pitchFamily="34" charset="0"/>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7381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pitchFamily="34" charset="0"/>
                          <a:ea typeface="HG創英角ﾎﾟｯﾌﾟ体" pitchFamily="49" charset="-128"/>
                        </a:rPr>
                        <a:t>連結</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pitchFamily="34" charset="0"/>
                          <a:ea typeface="HG創英角ﾎﾟｯﾌﾟ体" pitchFamily="49" charset="-128"/>
                        </a:rPr>
                        <a:t>財務諸表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ja-JP"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IFRSor</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日本基準</a:t>
                      </a:r>
                      <a:endParaRPr kumimoji="1" lang="en-US" altLang="ja-JP"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r>
              <a:tr h="7381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pitchFamily="34" charset="0"/>
                          <a:ea typeface="HG創英角ﾎﾟｯﾌﾟ体" pitchFamily="49" charset="-128"/>
                        </a:rPr>
                        <a:t>個別</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pitchFamily="34" charset="0"/>
                          <a:ea typeface="HG創英角ﾎﾟｯﾌﾟ体" pitchFamily="49" charset="-128"/>
                        </a:rPr>
                        <a:t>財務諸表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日本基準</a:t>
                      </a:r>
                      <a:endParaRPr kumimoji="1" lang="en-US" altLang="ja-JP"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r>
            </a:tbl>
          </a:graphicData>
        </a:graphic>
      </p:graphicFrame>
      <p:sp>
        <p:nvSpPr>
          <p:cNvPr id="30744" name="Rectangle 24"/>
          <p:cNvSpPr>
            <a:spLocks noChangeArrowheads="1"/>
          </p:cNvSpPr>
          <p:nvPr/>
        </p:nvSpPr>
        <p:spPr bwMode="auto">
          <a:xfrm>
            <a:off x="2700338" y="2420938"/>
            <a:ext cx="1223962" cy="720725"/>
          </a:xfrm>
          <a:prstGeom prst="rect">
            <a:avLst/>
          </a:prstGeom>
          <a:noFill/>
          <a:ln w="57150" cmpd="dbl">
            <a:solidFill>
              <a:srgbClr val="FF0000"/>
            </a:solidFill>
            <a:miter lim="800000"/>
            <a:headEnd/>
            <a:tailEnd/>
          </a:ln>
        </p:spPr>
        <p:txBody>
          <a:bodyPr wrap="none" anchor="ctr"/>
          <a:lstStyle/>
          <a:p>
            <a:pPr algn="ctr"/>
            <a:endParaRPr lang="ja-JP" altLang="en-US">
              <a:solidFill>
                <a:srgbClr val="CC0000"/>
              </a:solidFill>
            </a:endParaRPr>
          </a:p>
        </p:txBody>
      </p:sp>
      <p:sp>
        <p:nvSpPr>
          <p:cNvPr id="30745" name="AutoShape 25"/>
          <p:cNvSpPr>
            <a:spLocks noChangeArrowheads="1"/>
          </p:cNvSpPr>
          <p:nvPr/>
        </p:nvSpPr>
        <p:spPr bwMode="auto">
          <a:xfrm>
            <a:off x="3924300" y="2565400"/>
            <a:ext cx="863600" cy="504825"/>
          </a:xfrm>
          <a:prstGeom prst="rightArrow">
            <a:avLst>
              <a:gd name="adj1" fmla="val 50000"/>
              <a:gd name="adj2" fmla="val 42767"/>
            </a:avLst>
          </a:prstGeom>
          <a:solidFill>
            <a:schemeClr val="accent1"/>
          </a:solidFill>
          <a:ln w="9525">
            <a:solidFill>
              <a:schemeClr val="tx1"/>
            </a:solidFill>
            <a:miter lim="800000"/>
            <a:headEnd/>
            <a:tailEnd/>
          </a:ln>
        </p:spPr>
        <p:txBody>
          <a:bodyPr wrap="none" anchor="ctr"/>
          <a:lstStyle/>
          <a:p>
            <a:endParaRPr lang="ja-JP" altLang="en-US"/>
          </a:p>
        </p:txBody>
      </p:sp>
      <p:sp>
        <p:nvSpPr>
          <p:cNvPr id="30746" name="Text Box 26"/>
          <p:cNvSpPr txBox="1">
            <a:spLocks noChangeArrowheads="1"/>
          </p:cNvSpPr>
          <p:nvPr/>
        </p:nvSpPr>
        <p:spPr bwMode="auto">
          <a:xfrm>
            <a:off x="4787900" y="2420938"/>
            <a:ext cx="4032250" cy="701675"/>
          </a:xfrm>
          <a:prstGeom prst="rect">
            <a:avLst/>
          </a:prstGeom>
          <a:noFill/>
          <a:ln w="9525">
            <a:noFill/>
            <a:miter lim="800000"/>
            <a:headEnd/>
            <a:tailEnd/>
          </a:ln>
        </p:spPr>
        <p:txBody>
          <a:bodyPr>
            <a:spAutoFit/>
          </a:bodyPr>
          <a:lstStyle/>
          <a:p>
            <a:pPr>
              <a:spcBef>
                <a:spcPct val="50000"/>
              </a:spcBef>
            </a:pPr>
            <a:r>
              <a:rPr lang="ja-JP" altLang="en-US" sz="2000">
                <a:ea typeface="HG創英角ﾎﾟｯﾌﾟ体" pitchFamily="49" charset="-128"/>
              </a:rPr>
              <a:t>２５０万社へのコンバージェンスの影響は、避けられないのか？？</a:t>
            </a:r>
          </a:p>
        </p:txBody>
      </p:sp>
      <p:sp>
        <p:nvSpPr>
          <p:cNvPr id="30747" name="AutoShape 27"/>
          <p:cNvSpPr>
            <a:spLocks noChangeArrowheads="1"/>
          </p:cNvSpPr>
          <p:nvPr/>
        </p:nvSpPr>
        <p:spPr bwMode="auto">
          <a:xfrm>
            <a:off x="611188" y="620713"/>
            <a:ext cx="7993062" cy="1728787"/>
          </a:xfrm>
          <a:prstGeom prst="horizontalScroll">
            <a:avLst>
              <a:gd name="adj" fmla="val 12500"/>
            </a:avLst>
          </a:prstGeom>
          <a:solidFill>
            <a:srgbClr val="99CCFF"/>
          </a:solidFill>
          <a:ln w="9525">
            <a:solidFill>
              <a:schemeClr val="tx1"/>
            </a:solidFill>
            <a:round/>
            <a:headEnd/>
            <a:tailEnd/>
          </a:ln>
        </p:spPr>
        <p:txBody>
          <a:bodyPr wrap="none" anchor="ctr"/>
          <a:lstStyle/>
          <a:p>
            <a:pPr algn="ctr"/>
            <a:r>
              <a:rPr lang="ja-JP" altLang="en-US" sz="3200">
                <a:solidFill>
                  <a:srgbClr val="0000CC"/>
                </a:solidFill>
                <a:ea typeface="HG創英角ﾎﾟｯﾌﾟ体" pitchFamily="49" charset="-128"/>
              </a:rPr>
              <a:t>会社法４３１条</a:t>
            </a:r>
          </a:p>
          <a:p>
            <a:pPr algn="ctr"/>
            <a:r>
              <a:rPr lang="ja-JP" altLang="en-US" sz="2400">
                <a:ea typeface="HG創英角ﾎﾟｯﾌﾟ体" pitchFamily="49" charset="-128"/>
              </a:rPr>
              <a:t>株式会社の会計は、</a:t>
            </a:r>
            <a:r>
              <a:rPr lang="ja-JP" altLang="en-US" sz="2400">
                <a:solidFill>
                  <a:srgbClr val="CC0000"/>
                </a:solidFill>
                <a:ea typeface="HG創英角ﾎﾟｯﾌﾟ体" pitchFamily="49" charset="-128"/>
              </a:rPr>
              <a:t>一般に公正妥当と認められる</a:t>
            </a:r>
          </a:p>
          <a:p>
            <a:pPr algn="ctr"/>
            <a:r>
              <a:rPr lang="ja-JP" altLang="en-US" sz="2400">
                <a:solidFill>
                  <a:srgbClr val="CC0000"/>
                </a:solidFill>
                <a:ea typeface="HG創英角ﾎﾟｯﾌﾟ体" pitchFamily="49" charset="-128"/>
              </a:rPr>
              <a:t>企業会計の慣行</a:t>
            </a:r>
            <a:r>
              <a:rPr lang="ja-JP" altLang="en-US" sz="2400">
                <a:ea typeface="HG創英角ﾎﾟｯﾌﾟ体" pitchFamily="49" charset="-128"/>
              </a:rPr>
              <a:t>に従うものとする</a:t>
            </a:r>
          </a:p>
        </p:txBody>
      </p:sp>
      <p:sp>
        <p:nvSpPr>
          <p:cNvPr id="30753" name="AutoShape 33"/>
          <p:cNvSpPr>
            <a:spLocks noChangeArrowheads="1"/>
          </p:cNvSpPr>
          <p:nvPr/>
        </p:nvSpPr>
        <p:spPr bwMode="auto">
          <a:xfrm>
            <a:off x="4500563" y="2420938"/>
            <a:ext cx="3887787" cy="792162"/>
          </a:xfrm>
          <a:prstGeom prst="wedgeRoundRectCallout">
            <a:avLst>
              <a:gd name="adj1" fmla="val -51676"/>
              <a:gd name="adj2" fmla="val -101102"/>
              <a:gd name="adj3" fmla="val 16667"/>
            </a:avLst>
          </a:prstGeom>
          <a:solidFill>
            <a:srgbClr val="FFFF99"/>
          </a:solidFill>
          <a:ln w="9525">
            <a:solidFill>
              <a:schemeClr val="tx1"/>
            </a:solidFill>
            <a:miter lim="800000"/>
            <a:headEnd/>
            <a:tailEnd/>
          </a:ln>
        </p:spPr>
        <p:txBody>
          <a:bodyPr/>
          <a:lstStyle/>
          <a:p>
            <a:pPr algn="ctr"/>
            <a:r>
              <a:rPr lang="ja-JP" altLang="en-US" sz="2000">
                <a:solidFill>
                  <a:srgbClr val="0000CC"/>
                </a:solidFill>
                <a:ea typeface="HG創英角ﾎﾟｯﾌﾟ体" pitchFamily="49" charset="-128"/>
              </a:rPr>
              <a:t>会社の規模にピッタリな</a:t>
            </a:r>
          </a:p>
          <a:p>
            <a:pPr algn="ctr"/>
            <a:r>
              <a:rPr lang="ja-JP" altLang="en-US" sz="2000">
                <a:solidFill>
                  <a:srgbClr val="0000CC"/>
                </a:solidFill>
                <a:ea typeface="HG創英角ﾎﾟｯﾌﾟ体" pitchFamily="49" charset="-128"/>
              </a:rPr>
              <a:t>会計基準を使おう！</a:t>
            </a:r>
          </a:p>
        </p:txBody>
      </p:sp>
      <p:grpSp>
        <p:nvGrpSpPr>
          <p:cNvPr id="2" name="Group 38"/>
          <p:cNvGrpSpPr>
            <a:grpSpLocks/>
          </p:cNvGrpSpPr>
          <p:nvPr/>
        </p:nvGrpSpPr>
        <p:grpSpPr bwMode="auto">
          <a:xfrm>
            <a:off x="1258888" y="3429000"/>
            <a:ext cx="1944687" cy="2093913"/>
            <a:chOff x="793" y="2387"/>
            <a:chExt cx="1225" cy="1319"/>
          </a:xfrm>
        </p:grpSpPr>
        <p:pic>
          <p:nvPicPr>
            <p:cNvPr id="14377" name="Picture 37" descr="MCj03596570000[1]"/>
            <p:cNvPicPr>
              <a:picLocks noChangeAspect="1" noChangeArrowheads="1"/>
            </p:cNvPicPr>
            <p:nvPr/>
          </p:nvPicPr>
          <p:blipFill>
            <a:blip r:embed="rId3" cstate="print"/>
            <a:srcRect/>
            <a:stretch>
              <a:fillRect/>
            </a:stretch>
          </p:blipFill>
          <p:spPr bwMode="auto">
            <a:xfrm>
              <a:off x="793" y="2387"/>
              <a:ext cx="892" cy="1088"/>
            </a:xfrm>
            <a:prstGeom prst="rect">
              <a:avLst/>
            </a:prstGeom>
            <a:noFill/>
            <a:ln w="9525">
              <a:noFill/>
              <a:miter lim="800000"/>
              <a:headEnd/>
              <a:tailEnd/>
            </a:ln>
          </p:spPr>
        </p:pic>
        <p:sp>
          <p:nvSpPr>
            <p:cNvPr id="14378" name="Text Box 35"/>
            <p:cNvSpPr txBox="1">
              <a:spLocks noChangeArrowheads="1"/>
            </p:cNvSpPr>
            <p:nvPr/>
          </p:nvSpPr>
          <p:spPr bwMode="auto">
            <a:xfrm>
              <a:off x="839" y="3475"/>
              <a:ext cx="1179" cy="231"/>
            </a:xfrm>
            <a:prstGeom prst="rect">
              <a:avLst/>
            </a:prstGeom>
            <a:noFill/>
            <a:ln w="9525">
              <a:noFill/>
              <a:miter lim="800000"/>
              <a:headEnd/>
              <a:tailEnd/>
            </a:ln>
          </p:spPr>
          <p:txBody>
            <a:bodyPr>
              <a:spAutoFit/>
            </a:bodyPr>
            <a:lstStyle/>
            <a:p>
              <a:pPr>
                <a:spcBef>
                  <a:spcPct val="50000"/>
                </a:spcBef>
              </a:pPr>
              <a:r>
                <a:rPr lang="en-US" altLang="ja-JP">
                  <a:latin typeface="HG創英角ﾎﾟｯﾌﾟ体" pitchFamily="49" charset="-128"/>
                  <a:ea typeface="HG創英角ﾎﾟｯﾌﾟ体" pitchFamily="49" charset="-128"/>
                </a:rPr>
                <a:t>ASBJ</a:t>
              </a:r>
              <a:r>
                <a:rPr lang="ja-JP" altLang="en-US">
                  <a:latin typeface="HG創英角ﾎﾟｯﾌﾟ体" pitchFamily="49" charset="-128"/>
                  <a:ea typeface="HG創英角ﾎﾟｯﾌﾟ体" pitchFamily="49" charset="-128"/>
                </a:rPr>
                <a:t>の会計基準</a:t>
              </a:r>
            </a:p>
          </p:txBody>
        </p:sp>
      </p:grpSp>
      <p:grpSp>
        <p:nvGrpSpPr>
          <p:cNvPr id="3" name="Group 39"/>
          <p:cNvGrpSpPr>
            <a:grpSpLocks/>
          </p:cNvGrpSpPr>
          <p:nvPr/>
        </p:nvGrpSpPr>
        <p:grpSpPr bwMode="auto">
          <a:xfrm>
            <a:off x="3708400" y="4508500"/>
            <a:ext cx="2016125" cy="1727200"/>
            <a:chOff x="2245" y="2931"/>
            <a:chExt cx="1270" cy="1088"/>
          </a:xfrm>
        </p:grpSpPr>
        <p:pic>
          <p:nvPicPr>
            <p:cNvPr id="14375" name="Picture 33" descr="MCj03596570000[1]"/>
            <p:cNvPicPr>
              <a:picLocks noChangeAspect="1" noChangeArrowheads="1"/>
            </p:cNvPicPr>
            <p:nvPr/>
          </p:nvPicPr>
          <p:blipFill>
            <a:blip r:embed="rId3" cstate="print"/>
            <a:srcRect/>
            <a:stretch>
              <a:fillRect/>
            </a:stretch>
          </p:blipFill>
          <p:spPr bwMode="auto">
            <a:xfrm>
              <a:off x="2381" y="3158"/>
              <a:ext cx="707" cy="861"/>
            </a:xfrm>
            <a:prstGeom prst="rect">
              <a:avLst/>
            </a:prstGeom>
            <a:noFill/>
            <a:ln w="9525">
              <a:noFill/>
              <a:miter lim="800000"/>
              <a:headEnd/>
              <a:tailEnd/>
            </a:ln>
          </p:spPr>
        </p:pic>
        <p:sp>
          <p:nvSpPr>
            <p:cNvPr id="14376" name="Text Box 36"/>
            <p:cNvSpPr txBox="1">
              <a:spLocks noChangeArrowheads="1"/>
            </p:cNvSpPr>
            <p:nvPr/>
          </p:nvSpPr>
          <p:spPr bwMode="auto">
            <a:xfrm>
              <a:off x="2245" y="2931"/>
              <a:ext cx="1270" cy="233"/>
            </a:xfrm>
            <a:prstGeom prst="rect">
              <a:avLst/>
            </a:prstGeom>
            <a:noFill/>
            <a:ln w="9525">
              <a:noFill/>
              <a:miter lim="800000"/>
              <a:headEnd/>
              <a:tailEnd/>
            </a:ln>
          </p:spPr>
          <p:txBody>
            <a:bodyPr>
              <a:spAutoFit/>
            </a:bodyPr>
            <a:lstStyle/>
            <a:p>
              <a:pPr>
                <a:spcBef>
                  <a:spcPct val="50000"/>
                </a:spcBef>
              </a:pPr>
              <a:r>
                <a:rPr lang="ja-JP" altLang="en-US" dirty="0">
                  <a:ea typeface="HG創英角ﾎﾟｯﾌﾟ体" pitchFamily="49" charset="-128"/>
                </a:rPr>
                <a:t>金融庁の</a:t>
              </a:r>
              <a:r>
                <a:rPr lang="ja-JP" altLang="en-US" dirty="0" smtClean="0">
                  <a:ea typeface="HG創英角ﾎﾟｯﾌﾟ体" pitchFamily="49" charset="-128"/>
                </a:rPr>
                <a:t>会計基準</a:t>
              </a:r>
              <a:endParaRPr lang="ja-JP" altLang="en-US" dirty="0">
                <a:ea typeface="HG創英角ﾎﾟｯﾌﾟ体" pitchFamily="49" charset="-128"/>
              </a:endParaRPr>
            </a:p>
          </p:txBody>
        </p:sp>
      </p:grpSp>
      <p:grpSp>
        <p:nvGrpSpPr>
          <p:cNvPr id="4" name="Group 40"/>
          <p:cNvGrpSpPr>
            <a:grpSpLocks/>
          </p:cNvGrpSpPr>
          <p:nvPr/>
        </p:nvGrpSpPr>
        <p:grpSpPr bwMode="auto">
          <a:xfrm>
            <a:off x="6084888" y="4581525"/>
            <a:ext cx="2232025" cy="1374775"/>
            <a:chOff x="3833" y="2886"/>
            <a:chExt cx="1406" cy="866"/>
          </a:xfrm>
        </p:grpSpPr>
        <p:pic>
          <p:nvPicPr>
            <p:cNvPr id="14373" name="Picture 36" descr="MCj03596570000[1]"/>
            <p:cNvPicPr>
              <a:picLocks noChangeAspect="1" noChangeArrowheads="1"/>
            </p:cNvPicPr>
            <p:nvPr/>
          </p:nvPicPr>
          <p:blipFill>
            <a:blip r:embed="rId3" cstate="print"/>
            <a:srcRect/>
            <a:stretch>
              <a:fillRect/>
            </a:stretch>
          </p:blipFill>
          <p:spPr bwMode="auto">
            <a:xfrm>
              <a:off x="4195" y="2886"/>
              <a:ext cx="484" cy="590"/>
            </a:xfrm>
            <a:prstGeom prst="rect">
              <a:avLst/>
            </a:prstGeom>
            <a:noFill/>
            <a:ln w="9525">
              <a:noFill/>
              <a:miter lim="800000"/>
              <a:headEnd/>
              <a:tailEnd/>
            </a:ln>
          </p:spPr>
        </p:pic>
        <p:sp>
          <p:nvSpPr>
            <p:cNvPr id="14374" name="Text Box 37"/>
            <p:cNvSpPr txBox="1">
              <a:spLocks noChangeArrowheads="1"/>
            </p:cNvSpPr>
            <p:nvPr/>
          </p:nvSpPr>
          <p:spPr bwMode="auto">
            <a:xfrm>
              <a:off x="3833" y="3521"/>
              <a:ext cx="1406" cy="231"/>
            </a:xfrm>
            <a:prstGeom prst="rect">
              <a:avLst/>
            </a:prstGeom>
            <a:noFill/>
            <a:ln w="9525">
              <a:noFill/>
              <a:miter lim="800000"/>
              <a:headEnd/>
              <a:tailEnd/>
            </a:ln>
          </p:spPr>
          <p:txBody>
            <a:bodyPr>
              <a:spAutoFit/>
            </a:bodyPr>
            <a:lstStyle/>
            <a:p>
              <a:pPr>
                <a:spcBef>
                  <a:spcPct val="50000"/>
                </a:spcBef>
              </a:pPr>
              <a:r>
                <a:rPr lang="ja-JP" altLang="en-US">
                  <a:ea typeface="HG創英角ﾎﾟｯﾌﾟ体" pitchFamily="49" charset="-128"/>
                </a:rPr>
                <a:t>中小企業会計指針</a:t>
              </a:r>
            </a:p>
          </p:txBody>
        </p:sp>
      </p:grpSp>
      <p:sp>
        <p:nvSpPr>
          <p:cNvPr id="30761" name="AutoShape 41"/>
          <p:cNvSpPr>
            <a:spLocks noChangeArrowheads="1"/>
          </p:cNvSpPr>
          <p:nvPr/>
        </p:nvSpPr>
        <p:spPr bwMode="auto">
          <a:xfrm>
            <a:off x="755650" y="5805488"/>
            <a:ext cx="2736850" cy="647700"/>
          </a:xfrm>
          <a:prstGeom prst="wedgeRoundRectCallout">
            <a:avLst>
              <a:gd name="adj1" fmla="val -13282"/>
              <a:gd name="adj2" fmla="val -100000"/>
              <a:gd name="adj3" fmla="val 16667"/>
            </a:avLst>
          </a:prstGeom>
          <a:solidFill>
            <a:srgbClr val="FF99CC"/>
          </a:solidFill>
          <a:ln w="9525">
            <a:solidFill>
              <a:schemeClr val="tx1"/>
            </a:solidFill>
            <a:miter lim="800000"/>
            <a:headEnd/>
            <a:tailEnd/>
          </a:ln>
        </p:spPr>
        <p:txBody>
          <a:bodyPr/>
          <a:lstStyle/>
          <a:p>
            <a:pPr algn="ctr"/>
            <a:r>
              <a:rPr lang="ja-JP" altLang="en-US">
                <a:solidFill>
                  <a:srgbClr val="0000CC"/>
                </a:solidFill>
                <a:ea typeface="HG創英角ﾎﾟｯﾌﾟ体" pitchFamily="49" charset="-128"/>
              </a:rPr>
              <a:t>僕はコンバージェンスするよ</a:t>
            </a:r>
          </a:p>
        </p:txBody>
      </p:sp>
      <p:sp>
        <p:nvSpPr>
          <p:cNvPr id="30762" name="AutoShape 42"/>
          <p:cNvSpPr>
            <a:spLocks noChangeArrowheads="1"/>
          </p:cNvSpPr>
          <p:nvPr/>
        </p:nvSpPr>
        <p:spPr bwMode="auto">
          <a:xfrm>
            <a:off x="3995738" y="3933825"/>
            <a:ext cx="1655762" cy="503238"/>
          </a:xfrm>
          <a:prstGeom prst="wedgeRoundRectCallout">
            <a:avLst>
              <a:gd name="adj1" fmla="val -17208"/>
              <a:gd name="adj2" fmla="val 75551"/>
              <a:gd name="adj3" fmla="val 16667"/>
            </a:avLst>
          </a:prstGeom>
          <a:solidFill>
            <a:srgbClr val="FF99CC"/>
          </a:solidFill>
          <a:ln w="9525">
            <a:solidFill>
              <a:schemeClr val="tx1"/>
            </a:solidFill>
            <a:miter lim="800000"/>
            <a:headEnd/>
            <a:tailEnd/>
          </a:ln>
        </p:spPr>
        <p:txBody>
          <a:bodyPr/>
          <a:lstStyle/>
          <a:p>
            <a:pPr algn="ctr"/>
            <a:r>
              <a:rPr lang="ja-JP" altLang="en-US">
                <a:solidFill>
                  <a:srgbClr val="0000CC"/>
                </a:solidFill>
                <a:ea typeface="HG創英角ﾎﾟｯﾌﾟ体" pitchFamily="49" charset="-128"/>
              </a:rPr>
              <a:t>僕も！</a:t>
            </a:r>
          </a:p>
        </p:txBody>
      </p:sp>
      <p:sp>
        <p:nvSpPr>
          <p:cNvPr id="30763" name="AutoShape 43"/>
          <p:cNvSpPr>
            <a:spLocks noChangeArrowheads="1"/>
          </p:cNvSpPr>
          <p:nvPr/>
        </p:nvSpPr>
        <p:spPr bwMode="auto">
          <a:xfrm>
            <a:off x="6227763" y="3644900"/>
            <a:ext cx="2519362" cy="792163"/>
          </a:xfrm>
          <a:prstGeom prst="wedgeRoundRectCallout">
            <a:avLst>
              <a:gd name="adj1" fmla="val 4505"/>
              <a:gd name="adj2" fmla="val 93889"/>
              <a:gd name="adj3" fmla="val 16667"/>
            </a:avLst>
          </a:prstGeom>
          <a:solidFill>
            <a:schemeClr val="accent1"/>
          </a:solidFill>
          <a:ln w="9525">
            <a:solidFill>
              <a:schemeClr val="tx1"/>
            </a:solidFill>
            <a:miter lim="800000"/>
            <a:headEnd/>
            <a:tailEnd/>
          </a:ln>
        </p:spPr>
        <p:txBody>
          <a:bodyPr/>
          <a:lstStyle/>
          <a:p>
            <a:pPr algn="ctr"/>
            <a:r>
              <a:rPr lang="ja-JP" altLang="en-US">
                <a:ea typeface="HG創英角ﾎﾟｯﾌﾟ体" pitchFamily="49" charset="-128"/>
              </a:rPr>
              <a:t>僕は</a:t>
            </a:r>
            <a:r>
              <a:rPr lang="ja-JP" altLang="en-US">
                <a:solidFill>
                  <a:srgbClr val="0000CC"/>
                </a:solidFill>
                <a:ea typeface="HG創英角ﾎﾟｯﾌﾟ体" pitchFamily="49" charset="-128"/>
              </a:rPr>
              <a:t>中小企業向け</a:t>
            </a:r>
            <a:r>
              <a:rPr lang="ja-JP" altLang="en-US">
                <a:ea typeface="HG創英角ﾎﾟｯﾌﾟ体" pitchFamily="49" charset="-128"/>
              </a:rPr>
              <a:t>だから、そのまま！</a:t>
            </a:r>
          </a:p>
        </p:txBody>
      </p:sp>
      <p:sp>
        <p:nvSpPr>
          <p:cNvPr id="30764" name="Oval 44"/>
          <p:cNvSpPr>
            <a:spLocks noChangeArrowheads="1"/>
          </p:cNvSpPr>
          <p:nvPr/>
        </p:nvSpPr>
        <p:spPr bwMode="auto">
          <a:xfrm>
            <a:off x="5795963" y="3573463"/>
            <a:ext cx="2879725" cy="2879725"/>
          </a:xfrm>
          <a:prstGeom prst="ellipse">
            <a:avLst/>
          </a:prstGeom>
          <a:noFill/>
          <a:ln w="76200">
            <a:solidFill>
              <a:srgbClr val="FF0000"/>
            </a:solidFill>
            <a:round/>
            <a:headEnd/>
            <a:tailEnd/>
          </a:ln>
        </p:spPr>
        <p:txBody>
          <a:bodyPr wrap="none" anchor="ctr"/>
          <a:lstStyle/>
          <a:p>
            <a:endParaRPr lang="ja-JP" altLang="en-US"/>
          </a:p>
        </p:txBody>
      </p:sp>
      <p:sp>
        <p:nvSpPr>
          <p:cNvPr id="30765" name="Text Box 45"/>
          <p:cNvSpPr txBox="1">
            <a:spLocks noChangeArrowheads="1"/>
          </p:cNvSpPr>
          <p:nvPr/>
        </p:nvSpPr>
        <p:spPr bwMode="auto">
          <a:xfrm rot="-567740">
            <a:off x="6443663" y="6021388"/>
            <a:ext cx="1800225" cy="519112"/>
          </a:xfrm>
          <a:prstGeom prst="rect">
            <a:avLst/>
          </a:prstGeom>
          <a:solidFill>
            <a:srgbClr val="0000FF"/>
          </a:solidFill>
          <a:ln w="9525">
            <a:noFill/>
            <a:miter lim="800000"/>
            <a:headEnd/>
            <a:tailEnd/>
          </a:ln>
        </p:spPr>
        <p:txBody>
          <a:bodyPr>
            <a:spAutoFit/>
          </a:bodyPr>
          <a:lstStyle/>
          <a:p>
            <a:pPr algn="ctr">
              <a:spcBef>
                <a:spcPct val="50000"/>
              </a:spcBef>
            </a:pPr>
            <a:r>
              <a:rPr lang="ja-JP" altLang="en-US" sz="2800">
                <a:solidFill>
                  <a:schemeClr val="bg1"/>
                </a:solidFill>
                <a:ea typeface="HG創英角ﾎﾟｯﾌﾟ体" pitchFamily="49" charset="-128"/>
              </a:rPr>
              <a:t>採用</a:t>
            </a:r>
          </a:p>
        </p:txBody>
      </p:sp>
      <p:pic>
        <p:nvPicPr>
          <p:cNvPr id="30766" name="Picture 46" descr="AG00051_"/>
          <p:cNvPicPr>
            <a:picLocks noChangeAspect="1" noChangeArrowheads="1" noCrop="1"/>
          </p:cNvPicPr>
          <p:nvPr/>
        </p:nvPicPr>
        <p:blipFill>
          <a:blip r:embed="rId4" cstate="print"/>
          <a:srcRect/>
          <a:stretch>
            <a:fillRect/>
          </a:stretch>
        </p:blipFill>
        <p:spPr bwMode="auto">
          <a:xfrm>
            <a:off x="4286250" y="4786313"/>
            <a:ext cx="1438275" cy="676275"/>
          </a:xfrm>
          <a:prstGeom prst="rect">
            <a:avLst/>
          </a:prstGeom>
          <a:noFill/>
          <a:ln w="9525">
            <a:noFill/>
            <a:miter lim="800000"/>
            <a:headEnd/>
            <a:tailEnd/>
          </a:ln>
        </p:spPr>
      </p:pic>
      <p:sp>
        <p:nvSpPr>
          <p:cNvPr id="30767" name="Rectangle 47"/>
          <p:cNvSpPr>
            <a:spLocks noChangeArrowheads="1"/>
          </p:cNvSpPr>
          <p:nvPr/>
        </p:nvSpPr>
        <p:spPr bwMode="auto">
          <a:xfrm>
            <a:off x="179388" y="3860800"/>
            <a:ext cx="4105275" cy="2232025"/>
          </a:xfrm>
          <a:prstGeom prst="rect">
            <a:avLst/>
          </a:prstGeom>
          <a:solidFill>
            <a:srgbClr val="FFCC99"/>
          </a:solidFill>
          <a:ln w="9525">
            <a:solidFill>
              <a:schemeClr val="tx1"/>
            </a:solidFill>
            <a:miter lim="800000"/>
            <a:headEnd/>
            <a:tailEnd/>
          </a:ln>
        </p:spPr>
        <p:txBody>
          <a:bodyPr wrap="none" anchor="ctr"/>
          <a:lstStyle/>
          <a:p>
            <a:pPr algn="ctr"/>
            <a:r>
              <a:rPr lang="ja-JP" altLang="en-US" sz="2000">
                <a:solidFill>
                  <a:srgbClr val="CC0000"/>
                </a:solidFill>
                <a:ea typeface="HG創英角ﾎﾟｯﾌﾟ体" pitchFamily="49" charset="-128"/>
              </a:rPr>
              <a:t>中小企業会計指針を使えば・・・</a:t>
            </a:r>
          </a:p>
          <a:p>
            <a:pPr algn="ctr"/>
            <a:r>
              <a:rPr lang="ja-JP" altLang="en-US" sz="2000">
                <a:ea typeface="HG創英角ﾎﾟｯﾌﾟ体" pitchFamily="49" charset="-128"/>
              </a:rPr>
              <a:t>・会計上でコンバージェンスの</a:t>
            </a:r>
          </a:p>
          <a:p>
            <a:pPr algn="ctr"/>
            <a:r>
              <a:rPr lang="ja-JP" altLang="en-US" sz="2000">
                <a:ea typeface="HG創英角ﾎﾟｯﾌﾟ体" pitchFamily="49" charset="-128"/>
              </a:rPr>
              <a:t>影響を回避</a:t>
            </a:r>
          </a:p>
          <a:p>
            <a:pPr algn="ctr"/>
            <a:r>
              <a:rPr lang="ja-JP" altLang="en-US" sz="2000"/>
              <a:t>↓</a:t>
            </a:r>
          </a:p>
          <a:p>
            <a:pPr algn="ctr"/>
            <a:r>
              <a:rPr lang="ja-JP" altLang="en-US" sz="2000">
                <a:ea typeface="HG創英角ﾎﾟｯﾌﾟ体" pitchFamily="49" charset="-128"/>
              </a:rPr>
              <a:t>・それが</a:t>
            </a:r>
            <a:r>
              <a:rPr lang="ja-JP" altLang="en-US" sz="2000">
                <a:solidFill>
                  <a:srgbClr val="CC0000"/>
                </a:solidFill>
                <a:ea typeface="HG創英角ﾎﾟｯﾌﾟ体" pitchFamily="49" charset="-128"/>
              </a:rPr>
              <a:t>そのまま税務上の対応！</a:t>
            </a:r>
            <a:endParaRPr lang="ja-JP" altLang="en-US" sz="2000">
              <a:solidFill>
                <a:srgbClr val="CC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4635"/>
                                        </p:tgtEl>
                                        <p:attrNameLst>
                                          <p:attrName>style.visibility</p:attrName>
                                        </p:attrNameLst>
                                      </p:cBhvr>
                                      <p:to>
                                        <p:strVal val="visible"/>
                                      </p:to>
                                    </p:set>
                                    <p:animEffect transition="in" filter="fade">
                                      <p:cBhvr>
                                        <p:cTn id="7" dur="385" decel="100000"/>
                                        <p:tgtEl>
                                          <p:spTgt spid="24635"/>
                                        </p:tgtEl>
                                      </p:cBhvr>
                                    </p:animEffect>
                                    <p:animScale>
                                      <p:cBhvr>
                                        <p:cTn id="8" dur="385" decel="100000"/>
                                        <p:tgtEl>
                                          <p:spTgt spid="24635"/>
                                        </p:tgtEl>
                                      </p:cBhvr>
                                      <p:from x="10000" y="10000"/>
                                      <p:to x="200000" y="450000"/>
                                    </p:animScale>
                                    <p:animScale>
                                      <p:cBhvr>
                                        <p:cTn id="9" dur="615" accel="100000" fill="hold">
                                          <p:stCondLst>
                                            <p:cond delay="385"/>
                                          </p:stCondLst>
                                        </p:cTn>
                                        <p:tgtEl>
                                          <p:spTgt spid="24635"/>
                                        </p:tgtEl>
                                      </p:cBhvr>
                                      <p:from x="200000" y="450000"/>
                                      <p:to x="100000" y="100000"/>
                                    </p:animScale>
                                    <p:set>
                                      <p:cBhvr>
                                        <p:cTn id="10" dur="385" fill="hold"/>
                                        <p:tgtEl>
                                          <p:spTgt spid="24635"/>
                                        </p:tgtEl>
                                        <p:attrNameLst>
                                          <p:attrName>ppt_x</p:attrName>
                                        </p:attrNameLst>
                                      </p:cBhvr>
                                      <p:to>
                                        <p:strVal val="(0.5)"/>
                                      </p:to>
                                    </p:set>
                                    <p:anim from="(0.5)" to="(#ppt_x)" calcmode="lin" valueType="num">
                                      <p:cBhvr>
                                        <p:cTn id="11" dur="615" accel="100000" fill="hold">
                                          <p:stCondLst>
                                            <p:cond delay="385"/>
                                          </p:stCondLst>
                                        </p:cTn>
                                        <p:tgtEl>
                                          <p:spTgt spid="24635"/>
                                        </p:tgtEl>
                                        <p:attrNameLst>
                                          <p:attrName>ppt_x</p:attrName>
                                        </p:attrNameLst>
                                      </p:cBhvr>
                                    </p:anim>
                                    <p:set>
                                      <p:cBhvr>
                                        <p:cTn id="12" dur="385" fill="hold"/>
                                        <p:tgtEl>
                                          <p:spTgt spid="24635"/>
                                        </p:tgtEl>
                                        <p:attrNameLst>
                                          <p:attrName>ppt_y</p:attrName>
                                        </p:attrNameLst>
                                      </p:cBhvr>
                                      <p:to>
                                        <p:strVal val="(#ppt_y+0.4)"/>
                                      </p:to>
                                    </p:set>
                                    <p:anim from="(#ppt_y+0.4)" to="(#ppt_y)" calcmode="lin" valueType="num">
                                      <p:cBhvr>
                                        <p:cTn id="13" dur="615" accel="100000" fill="hold">
                                          <p:stCondLst>
                                            <p:cond delay="385"/>
                                          </p:stCondLst>
                                        </p:cTn>
                                        <p:tgtEl>
                                          <p:spTgt spid="2463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30744"/>
                                        </p:tgtEl>
                                        <p:attrNameLst>
                                          <p:attrName>style.visibility</p:attrName>
                                        </p:attrNameLst>
                                      </p:cBhvr>
                                      <p:to>
                                        <p:strVal val="visible"/>
                                      </p:to>
                                    </p:set>
                                    <p:animEffect transition="in" filter="strips(downRight)">
                                      <p:cBhvr>
                                        <p:cTn id="18" dur="500"/>
                                        <p:tgtEl>
                                          <p:spTgt spid="3074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745"/>
                                        </p:tgtEl>
                                        <p:attrNameLst>
                                          <p:attrName>style.visibility</p:attrName>
                                        </p:attrNameLst>
                                      </p:cBhvr>
                                      <p:to>
                                        <p:strVal val="visible"/>
                                      </p:to>
                                    </p:set>
                                    <p:animEffect transition="in" filter="wipe(left)">
                                      <p:cBhvr>
                                        <p:cTn id="21" dur="500"/>
                                        <p:tgtEl>
                                          <p:spTgt spid="3074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0746"/>
                                        </p:tgtEl>
                                        <p:attrNameLst>
                                          <p:attrName>style.visibility</p:attrName>
                                        </p:attrNameLst>
                                      </p:cBhvr>
                                      <p:to>
                                        <p:strVal val="visible"/>
                                      </p:to>
                                    </p:set>
                                    <p:animEffect transition="in" filter="wipe(left)">
                                      <p:cBhvr>
                                        <p:cTn id="24" dur="500"/>
                                        <p:tgtEl>
                                          <p:spTgt spid="3074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childTnLst>
                                    <p:animEffect transition="out" filter="blinds(horizontal)">
                                      <p:cBhvr>
                                        <p:cTn id="28" dur="500"/>
                                        <p:tgtEl>
                                          <p:spTgt spid="24635"/>
                                        </p:tgtEl>
                                      </p:cBhvr>
                                    </p:animEffect>
                                    <p:set>
                                      <p:cBhvr>
                                        <p:cTn id="29" dur="1" fill="hold">
                                          <p:stCondLst>
                                            <p:cond delay="499"/>
                                          </p:stCondLst>
                                        </p:cTn>
                                        <p:tgtEl>
                                          <p:spTgt spid="24635"/>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30744"/>
                                        </p:tgtEl>
                                      </p:cBhvr>
                                    </p:animEffect>
                                    <p:set>
                                      <p:cBhvr>
                                        <p:cTn id="32" dur="1" fill="hold">
                                          <p:stCondLst>
                                            <p:cond delay="499"/>
                                          </p:stCondLst>
                                        </p:cTn>
                                        <p:tgtEl>
                                          <p:spTgt spid="30744"/>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30745"/>
                                        </p:tgtEl>
                                      </p:cBhvr>
                                    </p:animEffect>
                                    <p:set>
                                      <p:cBhvr>
                                        <p:cTn id="35" dur="1" fill="hold">
                                          <p:stCondLst>
                                            <p:cond delay="499"/>
                                          </p:stCondLst>
                                        </p:cTn>
                                        <p:tgtEl>
                                          <p:spTgt spid="30745"/>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30746"/>
                                        </p:tgtEl>
                                      </p:cBhvr>
                                    </p:animEffect>
                                    <p:set>
                                      <p:cBhvr>
                                        <p:cTn id="38" dur="1" fill="hold">
                                          <p:stCondLst>
                                            <p:cond delay="499"/>
                                          </p:stCondLst>
                                        </p:cTn>
                                        <p:tgtEl>
                                          <p:spTgt spid="3074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30747"/>
                                        </p:tgtEl>
                                        <p:attrNameLst>
                                          <p:attrName>style.visibility</p:attrName>
                                        </p:attrNameLst>
                                      </p:cBhvr>
                                      <p:to>
                                        <p:strVal val="visible"/>
                                      </p:to>
                                    </p:set>
                                    <p:animEffect transition="in" filter="fade">
                                      <p:cBhvr>
                                        <p:cTn id="43" dur="770" decel="100000"/>
                                        <p:tgtEl>
                                          <p:spTgt spid="30747"/>
                                        </p:tgtEl>
                                      </p:cBhvr>
                                    </p:animEffect>
                                    <p:animScale>
                                      <p:cBhvr>
                                        <p:cTn id="44" dur="770" decel="100000"/>
                                        <p:tgtEl>
                                          <p:spTgt spid="30747"/>
                                        </p:tgtEl>
                                      </p:cBhvr>
                                      <p:from x="10000" y="10000"/>
                                      <p:to x="200000" y="450000"/>
                                    </p:animScale>
                                    <p:animScale>
                                      <p:cBhvr>
                                        <p:cTn id="45" dur="1230" accel="100000" fill="hold">
                                          <p:stCondLst>
                                            <p:cond delay="770"/>
                                          </p:stCondLst>
                                        </p:cTn>
                                        <p:tgtEl>
                                          <p:spTgt spid="30747"/>
                                        </p:tgtEl>
                                      </p:cBhvr>
                                      <p:from x="200000" y="450000"/>
                                      <p:to x="100000" y="100000"/>
                                    </p:animScale>
                                    <p:set>
                                      <p:cBhvr>
                                        <p:cTn id="46" dur="770" fill="hold"/>
                                        <p:tgtEl>
                                          <p:spTgt spid="30747"/>
                                        </p:tgtEl>
                                        <p:attrNameLst>
                                          <p:attrName>ppt_x</p:attrName>
                                        </p:attrNameLst>
                                      </p:cBhvr>
                                      <p:to>
                                        <p:strVal val="(0.5)"/>
                                      </p:to>
                                    </p:set>
                                    <p:anim from="(0.5)" to="(#ppt_x)" calcmode="lin" valueType="num">
                                      <p:cBhvr>
                                        <p:cTn id="47" dur="1230" accel="100000" fill="hold">
                                          <p:stCondLst>
                                            <p:cond delay="770"/>
                                          </p:stCondLst>
                                        </p:cTn>
                                        <p:tgtEl>
                                          <p:spTgt spid="30747"/>
                                        </p:tgtEl>
                                        <p:attrNameLst>
                                          <p:attrName>ppt_x</p:attrName>
                                        </p:attrNameLst>
                                      </p:cBhvr>
                                    </p:anim>
                                    <p:set>
                                      <p:cBhvr>
                                        <p:cTn id="48" dur="770" fill="hold"/>
                                        <p:tgtEl>
                                          <p:spTgt spid="30747"/>
                                        </p:tgtEl>
                                        <p:attrNameLst>
                                          <p:attrName>ppt_y</p:attrName>
                                        </p:attrNameLst>
                                      </p:cBhvr>
                                      <p:to>
                                        <p:strVal val="(#ppt_y+0.4)"/>
                                      </p:to>
                                    </p:set>
                                    <p:anim from="(#ppt_y+0.4)" to="(#ppt_y)" calcmode="lin" valueType="num">
                                      <p:cBhvr>
                                        <p:cTn id="49" dur="1230" accel="100000" fill="hold">
                                          <p:stCondLst>
                                            <p:cond delay="770"/>
                                          </p:stCondLst>
                                        </p:cTn>
                                        <p:tgtEl>
                                          <p:spTgt spid="30747"/>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0753"/>
                                        </p:tgtEl>
                                        <p:attrNameLst>
                                          <p:attrName>style.visibility</p:attrName>
                                        </p:attrNameLst>
                                      </p:cBhvr>
                                      <p:to>
                                        <p:strVal val="visible"/>
                                      </p:to>
                                    </p:set>
                                    <p:anim calcmode="lin" valueType="num">
                                      <p:cBhvr>
                                        <p:cTn id="54" dur="1000" fill="hold"/>
                                        <p:tgtEl>
                                          <p:spTgt spid="30753"/>
                                        </p:tgtEl>
                                        <p:attrNameLst>
                                          <p:attrName>ppt_w</p:attrName>
                                        </p:attrNameLst>
                                      </p:cBhvr>
                                      <p:tavLst>
                                        <p:tav tm="0">
                                          <p:val>
                                            <p:strVal val="#ppt_w*0.70"/>
                                          </p:val>
                                        </p:tav>
                                        <p:tav tm="100000">
                                          <p:val>
                                            <p:strVal val="#ppt_w"/>
                                          </p:val>
                                        </p:tav>
                                      </p:tavLst>
                                    </p:anim>
                                    <p:anim calcmode="lin" valueType="num">
                                      <p:cBhvr>
                                        <p:cTn id="55" dur="1000" fill="hold"/>
                                        <p:tgtEl>
                                          <p:spTgt spid="30753"/>
                                        </p:tgtEl>
                                        <p:attrNameLst>
                                          <p:attrName>ppt_h</p:attrName>
                                        </p:attrNameLst>
                                      </p:cBhvr>
                                      <p:tavLst>
                                        <p:tav tm="0">
                                          <p:val>
                                            <p:strVal val="#ppt_h"/>
                                          </p:val>
                                        </p:tav>
                                        <p:tav tm="100000">
                                          <p:val>
                                            <p:strVal val="#ppt_h"/>
                                          </p:val>
                                        </p:tav>
                                      </p:tavLst>
                                    </p:anim>
                                    <p:animEffect transition="in" filter="fade">
                                      <p:cBhvr>
                                        <p:cTn id="56" dur="1000"/>
                                        <p:tgtEl>
                                          <p:spTgt spid="30753"/>
                                        </p:tgtEl>
                                      </p:cBhvr>
                                    </p:animEffect>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92" decel="100000"/>
                                        <p:tgtEl>
                                          <p:spTgt spid="2"/>
                                        </p:tgtEl>
                                      </p:cBhvr>
                                    </p:animEffect>
                                    <p:animScale>
                                      <p:cBhvr>
                                        <p:cTn id="62" dur="192" decel="100000"/>
                                        <p:tgtEl>
                                          <p:spTgt spid="2"/>
                                        </p:tgtEl>
                                      </p:cBhvr>
                                      <p:from x="10000" y="10000"/>
                                      <p:to x="200000" y="450000"/>
                                    </p:animScale>
                                    <p:animScale>
                                      <p:cBhvr>
                                        <p:cTn id="63" dur="308" accel="100000" fill="hold">
                                          <p:stCondLst>
                                            <p:cond delay="192"/>
                                          </p:stCondLst>
                                        </p:cTn>
                                        <p:tgtEl>
                                          <p:spTgt spid="2"/>
                                        </p:tgtEl>
                                      </p:cBhvr>
                                      <p:from x="200000" y="450000"/>
                                      <p:to x="100000" y="100000"/>
                                    </p:animScale>
                                    <p:set>
                                      <p:cBhvr>
                                        <p:cTn id="64" dur="192" fill="hold"/>
                                        <p:tgtEl>
                                          <p:spTgt spid="2"/>
                                        </p:tgtEl>
                                        <p:attrNameLst>
                                          <p:attrName>ppt_x</p:attrName>
                                        </p:attrNameLst>
                                      </p:cBhvr>
                                      <p:to>
                                        <p:strVal val="(0.5)"/>
                                      </p:to>
                                    </p:set>
                                    <p:anim from="(0.5)" to="(#ppt_x)" calcmode="lin" valueType="num">
                                      <p:cBhvr>
                                        <p:cTn id="65" dur="308" accel="100000" fill="hold">
                                          <p:stCondLst>
                                            <p:cond delay="192"/>
                                          </p:stCondLst>
                                        </p:cTn>
                                        <p:tgtEl>
                                          <p:spTgt spid="2"/>
                                        </p:tgtEl>
                                        <p:attrNameLst>
                                          <p:attrName>ppt_x</p:attrName>
                                        </p:attrNameLst>
                                      </p:cBhvr>
                                    </p:anim>
                                    <p:set>
                                      <p:cBhvr>
                                        <p:cTn id="66" dur="192" fill="hold"/>
                                        <p:tgtEl>
                                          <p:spTgt spid="2"/>
                                        </p:tgtEl>
                                        <p:attrNameLst>
                                          <p:attrName>ppt_y</p:attrName>
                                        </p:attrNameLst>
                                      </p:cBhvr>
                                      <p:to>
                                        <p:strVal val="(#ppt_y+0.4)"/>
                                      </p:to>
                                    </p:set>
                                    <p:anim from="(#ppt_y+0.4)" to="(#ppt_y)" calcmode="lin" valueType="num">
                                      <p:cBhvr>
                                        <p:cTn id="67" dur="308" accel="100000" fill="hold">
                                          <p:stCondLst>
                                            <p:cond delay="192"/>
                                          </p:stCondLst>
                                        </p:cTn>
                                        <p:tgtEl>
                                          <p:spTgt spid="2"/>
                                        </p:tgtEl>
                                        <p:attrNameLst>
                                          <p:attrName>ppt_y</p:attrName>
                                        </p:attrNameLst>
                                      </p:cBhvr>
                                    </p:anim>
                                  </p:childTnLst>
                                </p:cTn>
                              </p:par>
                            </p:childTnLst>
                          </p:cTn>
                        </p:par>
                        <p:par>
                          <p:cTn id="68" fill="hold">
                            <p:stCondLst>
                              <p:cond delay="500"/>
                            </p:stCondLst>
                            <p:childTnLst>
                              <p:par>
                                <p:cTn id="69" presetID="51" presetClass="entr" presetSubtype="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192" decel="100000"/>
                                        <p:tgtEl>
                                          <p:spTgt spid="3"/>
                                        </p:tgtEl>
                                      </p:cBhvr>
                                    </p:animEffect>
                                    <p:animScale>
                                      <p:cBhvr>
                                        <p:cTn id="72" dur="192" decel="100000"/>
                                        <p:tgtEl>
                                          <p:spTgt spid="3"/>
                                        </p:tgtEl>
                                      </p:cBhvr>
                                      <p:from x="10000" y="10000"/>
                                      <p:to x="200000" y="450000"/>
                                    </p:animScale>
                                    <p:animScale>
                                      <p:cBhvr>
                                        <p:cTn id="73" dur="308" accel="100000" fill="hold">
                                          <p:stCondLst>
                                            <p:cond delay="192"/>
                                          </p:stCondLst>
                                        </p:cTn>
                                        <p:tgtEl>
                                          <p:spTgt spid="3"/>
                                        </p:tgtEl>
                                      </p:cBhvr>
                                      <p:from x="200000" y="450000"/>
                                      <p:to x="100000" y="100000"/>
                                    </p:animScale>
                                    <p:set>
                                      <p:cBhvr>
                                        <p:cTn id="74" dur="192" fill="hold"/>
                                        <p:tgtEl>
                                          <p:spTgt spid="3"/>
                                        </p:tgtEl>
                                        <p:attrNameLst>
                                          <p:attrName>ppt_x</p:attrName>
                                        </p:attrNameLst>
                                      </p:cBhvr>
                                      <p:to>
                                        <p:strVal val="(0.5)"/>
                                      </p:to>
                                    </p:set>
                                    <p:anim from="(0.5)" to="(#ppt_x)" calcmode="lin" valueType="num">
                                      <p:cBhvr>
                                        <p:cTn id="75" dur="308" accel="100000" fill="hold">
                                          <p:stCondLst>
                                            <p:cond delay="192"/>
                                          </p:stCondLst>
                                        </p:cTn>
                                        <p:tgtEl>
                                          <p:spTgt spid="3"/>
                                        </p:tgtEl>
                                        <p:attrNameLst>
                                          <p:attrName>ppt_x</p:attrName>
                                        </p:attrNameLst>
                                      </p:cBhvr>
                                    </p:anim>
                                    <p:set>
                                      <p:cBhvr>
                                        <p:cTn id="76" dur="192" fill="hold"/>
                                        <p:tgtEl>
                                          <p:spTgt spid="3"/>
                                        </p:tgtEl>
                                        <p:attrNameLst>
                                          <p:attrName>ppt_y</p:attrName>
                                        </p:attrNameLst>
                                      </p:cBhvr>
                                      <p:to>
                                        <p:strVal val="(#ppt_y+0.4)"/>
                                      </p:to>
                                    </p:set>
                                    <p:anim from="(#ppt_y+0.4)" to="(#ppt_y)" calcmode="lin" valueType="num">
                                      <p:cBhvr>
                                        <p:cTn id="77" dur="308" accel="100000" fill="hold">
                                          <p:stCondLst>
                                            <p:cond delay="192"/>
                                          </p:stCondLst>
                                        </p:cTn>
                                        <p:tgtEl>
                                          <p:spTgt spid="3"/>
                                        </p:tgtEl>
                                        <p:attrNameLst>
                                          <p:attrName>ppt_y</p:attrName>
                                        </p:attrNameLst>
                                      </p:cBhvr>
                                    </p:anim>
                                  </p:childTnLst>
                                </p:cTn>
                              </p:par>
                            </p:childTnLst>
                          </p:cTn>
                        </p:par>
                        <p:par>
                          <p:cTn id="78" fill="hold">
                            <p:stCondLst>
                              <p:cond delay="1000"/>
                            </p:stCondLst>
                            <p:childTnLst>
                              <p:par>
                                <p:cTn id="79" presetID="51" presetClass="entr" presetSubtype="0" fill="hold" nodeType="after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192" decel="100000"/>
                                        <p:tgtEl>
                                          <p:spTgt spid="4"/>
                                        </p:tgtEl>
                                      </p:cBhvr>
                                    </p:animEffect>
                                    <p:animScale>
                                      <p:cBhvr>
                                        <p:cTn id="82" dur="192" decel="100000"/>
                                        <p:tgtEl>
                                          <p:spTgt spid="4"/>
                                        </p:tgtEl>
                                      </p:cBhvr>
                                      <p:from x="10000" y="10000"/>
                                      <p:to x="200000" y="450000"/>
                                    </p:animScale>
                                    <p:animScale>
                                      <p:cBhvr>
                                        <p:cTn id="83" dur="308" accel="100000" fill="hold">
                                          <p:stCondLst>
                                            <p:cond delay="192"/>
                                          </p:stCondLst>
                                        </p:cTn>
                                        <p:tgtEl>
                                          <p:spTgt spid="4"/>
                                        </p:tgtEl>
                                      </p:cBhvr>
                                      <p:from x="200000" y="450000"/>
                                      <p:to x="100000" y="100000"/>
                                    </p:animScale>
                                    <p:set>
                                      <p:cBhvr>
                                        <p:cTn id="84" dur="192" fill="hold"/>
                                        <p:tgtEl>
                                          <p:spTgt spid="4"/>
                                        </p:tgtEl>
                                        <p:attrNameLst>
                                          <p:attrName>ppt_x</p:attrName>
                                        </p:attrNameLst>
                                      </p:cBhvr>
                                      <p:to>
                                        <p:strVal val="(0.5)"/>
                                      </p:to>
                                    </p:set>
                                    <p:anim from="(0.5)" to="(#ppt_x)" calcmode="lin" valueType="num">
                                      <p:cBhvr>
                                        <p:cTn id="85" dur="308" accel="100000" fill="hold">
                                          <p:stCondLst>
                                            <p:cond delay="192"/>
                                          </p:stCondLst>
                                        </p:cTn>
                                        <p:tgtEl>
                                          <p:spTgt spid="4"/>
                                        </p:tgtEl>
                                        <p:attrNameLst>
                                          <p:attrName>ppt_x</p:attrName>
                                        </p:attrNameLst>
                                      </p:cBhvr>
                                    </p:anim>
                                    <p:set>
                                      <p:cBhvr>
                                        <p:cTn id="86" dur="192" fill="hold"/>
                                        <p:tgtEl>
                                          <p:spTgt spid="4"/>
                                        </p:tgtEl>
                                        <p:attrNameLst>
                                          <p:attrName>ppt_y</p:attrName>
                                        </p:attrNameLst>
                                      </p:cBhvr>
                                      <p:to>
                                        <p:strVal val="(#ppt_y+0.4)"/>
                                      </p:to>
                                    </p:set>
                                    <p:anim from="(#ppt_y+0.4)" to="(#ppt_y)" calcmode="lin" valueType="num">
                                      <p:cBhvr>
                                        <p:cTn id="87" dur="308" accel="100000" fill="hold">
                                          <p:stCondLst>
                                            <p:cond delay="192"/>
                                          </p:stCondLst>
                                        </p:cTn>
                                        <p:tgtEl>
                                          <p:spTgt spid="4"/>
                                        </p:tgtEl>
                                        <p:attrNameLst>
                                          <p:attrName>ppt_y</p:attrName>
                                        </p:attrNameLst>
                                      </p:cBhvr>
                                    </p:anim>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30761"/>
                                        </p:tgtEl>
                                        <p:attrNameLst>
                                          <p:attrName>style.visibility</p:attrName>
                                        </p:attrNameLst>
                                      </p:cBhvr>
                                      <p:to>
                                        <p:strVal val="visible"/>
                                      </p:to>
                                    </p:set>
                                    <p:animEffect transition="in" filter="strips(downLeft)">
                                      <p:cBhvr>
                                        <p:cTn id="92" dur="500"/>
                                        <p:tgtEl>
                                          <p:spTgt spid="30761"/>
                                        </p:tgtEl>
                                      </p:cBhvr>
                                    </p:animEffect>
                                  </p:childTnLst>
                                </p:cTn>
                              </p:par>
                            </p:childTnLst>
                          </p:cTn>
                        </p:par>
                        <p:par>
                          <p:cTn id="93" fill="hold">
                            <p:stCondLst>
                              <p:cond delay="500"/>
                            </p:stCondLst>
                            <p:childTnLst>
                              <p:par>
                                <p:cTn id="94" presetID="55" presetClass="entr" presetSubtype="0" fill="hold" grpId="0" nodeType="afterEffect">
                                  <p:stCondLst>
                                    <p:cond delay="0"/>
                                  </p:stCondLst>
                                  <p:childTnLst>
                                    <p:set>
                                      <p:cBhvr>
                                        <p:cTn id="95" dur="1" fill="hold">
                                          <p:stCondLst>
                                            <p:cond delay="0"/>
                                          </p:stCondLst>
                                        </p:cTn>
                                        <p:tgtEl>
                                          <p:spTgt spid="30762"/>
                                        </p:tgtEl>
                                        <p:attrNameLst>
                                          <p:attrName>style.visibility</p:attrName>
                                        </p:attrNameLst>
                                      </p:cBhvr>
                                      <p:to>
                                        <p:strVal val="visible"/>
                                      </p:to>
                                    </p:set>
                                    <p:anim calcmode="lin" valueType="num">
                                      <p:cBhvr>
                                        <p:cTn id="96" dur="1000" fill="hold"/>
                                        <p:tgtEl>
                                          <p:spTgt spid="30762"/>
                                        </p:tgtEl>
                                        <p:attrNameLst>
                                          <p:attrName>ppt_w</p:attrName>
                                        </p:attrNameLst>
                                      </p:cBhvr>
                                      <p:tavLst>
                                        <p:tav tm="0">
                                          <p:val>
                                            <p:strVal val="#ppt_w*0.70"/>
                                          </p:val>
                                        </p:tav>
                                        <p:tav tm="100000">
                                          <p:val>
                                            <p:strVal val="#ppt_w"/>
                                          </p:val>
                                        </p:tav>
                                      </p:tavLst>
                                    </p:anim>
                                    <p:anim calcmode="lin" valueType="num">
                                      <p:cBhvr>
                                        <p:cTn id="97" dur="1000" fill="hold"/>
                                        <p:tgtEl>
                                          <p:spTgt spid="30762"/>
                                        </p:tgtEl>
                                        <p:attrNameLst>
                                          <p:attrName>ppt_h</p:attrName>
                                        </p:attrNameLst>
                                      </p:cBhvr>
                                      <p:tavLst>
                                        <p:tav tm="0">
                                          <p:val>
                                            <p:strVal val="#ppt_h"/>
                                          </p:val>
                                        </p:tav>
                                        <p:tav tm="100000">
                                          <p:val>
                                            <p:strVal val="#ppt_h"/>
                                          </p:val>
                                        </p:tav>
                                      </p:tavLst>
                                    </p:anim>
                                    <p:animEffect transition="in" filter="fade">
                                      <p:cBhvr>
                                        <p:cTn id="98" dur="1000"/>
                                        <p:tgtEl>
                                          <p:spTgt spid="30762"/>
                                        </p:tgtEl>
                                      </p:cBhvr>
                                    </p:animEffect>
                                  </p:childTnLst>
                                </p:cTn>
                              </p:par>
                            </p:childTnLst>
                          </p:cTn>
                        </p:par>
                      </p:childTnLst>
                    </p:cTn>
                  </p:par>
                  <p:par>
                    <p:cTn id="99" fill="hold">
                      <p:stCondLst>
                        <p:cond delay="indefinite"/>
                      </p:stCondLst>
                      <p:childTnLst>
                        <p:par>
                          <p:cTn id="100" fill="hold">
                            <p:stCondLst>
                              <p:cond delay="0"/>
                            </p:stCondLst>
                            <p:childTnLst>
                              <p:par>
                                <p:cTn id="101" presetID="58" presetClass="entr" presetSubtype="0" accel="100000" fill="hold" grpId="0" nodeType="clickEffect">
                                  <p:stCondLst>
                                    <p:cond delay="0"/>
                                  </p:stCondLst>
                                  <p:childTnLst>
                                    <p:set>
                                      <p:cBhvr>
                                        <p:cTn id="102" dur="1" fill="hold">
                                          <p:stCondLst>
                                            <p:cond delay="0"/>
                                          </p:stCondLst>
                                        </p:cTn>
                                        <p:tgtEl>
                                          <p:spTgt spid="30763"/>
                                        </p:tgtEl>
                                        <p:attrNameLst>
                                          <p:attrName>style.visibility</p:attrName>
                                        </p:attrNameLst>
                                      </p:cBhvr>
                                      <p:to>
                                        <p:strVal val="visible"/>
                                      </p:to>
                                    </p:set>
                                    <p:anim calcmode="lin" valueType="num">
                                      <p:cBhvr>
                                        <p:cTn id="103" dur="500" fill="hold"/>
                                        <p:tgtEl>
                                          <p:spTgt spid="30763"/>
                                        </p:tgtEl>
                                        <p:attrNameLst>
                                          <p:attrName>ppt_w</p:attrName>
                                        </p:attrNameLst>
                                      </p:cBhvr>
                                      <p:tavLst>
                                        <p:tav tm="0">
                                          <p:val>
                                            <p:strVal val="#ppt_w*2.5"/>
                                          </p:val>
                                        </p:tav>
                                        <p:tav tm="100000">
                                          <p:val>
                                            <p:strVal val="#ppt_w"/>
                                          </p:val>
                                        </p:tav>
                                      </p:tavLst>
                                    </p:anim>
                                    <p:anim calcmode="lin" valueType="num">
                                      <p:cBhvr>
                                        <p:cTn id="104" dur="500" fill="hold"/>
                                        <p:tgtEl>
                                          <p:spTgt spid="30763"/>
                                        </p:tgtEl>
                                        <p:attrNameLst>
                                          <p:attrName>ppt_h</p:attrName>
                                        </p:attrNameLst>
                                      </p:cBhvr>
                                      <p:tavLst>
                                        <p:tav tm="0">
                                          <p:val>
                                            <p:strVal val="#ppt_h*0.01"/>
                                          </p:val>
                                        </p:tav>
                                        <p:tav tm="100000">
                                          <p:val>
                                            <p:strVal val="#ppt_h"/>
                                          </p:val>
                                        </p:tav>
                                      </p:tavLst>
                                    </p:anim>
                                    <p:anim calcmode="lin" valueType="num">
                                      <p:cBhvr>
                                        <p:cTn id="105" dur="500" fill="hold"/>
                                        <p:tgtEl>
                                          <p:spTgt spid="30763"/>
                                        </p:tgtEl>
                                        <p:attrNameLst>
                                          <p:attrName>ppt_x</p:attrName>
                                        </p:attrNameLst>
                                      </p:cBhvr>
                                      <p:tavLst>
                                        <p:tav tm="0">
                                          <p:val>
                                            <p:strVal val="#ppt_x"/>
                                          </p:val>
                                        </p:tav>
                                        <p:tav tm="100000">
                                          <p:val>
                                            <p:strVal val="#ppt_x"/>
                                          </p:val>
                                        </p:tav>
                                      </p:tavLst>
                                    </p:anim>
                                    <p:anim calcmode="lin" valueType="num">
                                      <p:cBhvr>
                                        <p:cTn id="106" dur="500" fill="hold"/>
                                        <p:tgtEl>
                                          <p:spTgt spid="30763"/>
                                        </p:tgtEl>
                                        <p:attrNameLst>
                                          <p:attrName>ppt_y</p:attrName>
                                        </p:attrNameLst>
                                      </p:cBhvr>
                                      <p:tavLst>
                                        <p:tav tm="0">
                                          <p:val>
                                            <p:strVal val="#ppt_h+1"/>
                                          </p:val>
                                        </p:tav>
                                        <p:tav tm="100000">
                                          <p:val>
                                            <p:strVal val="#ppt_y"/>
                                          </p:val>
                                        </p:tav>
                                      </p:tavLst>
                                    </p:anim>
                                    <p:animEffect transition="in" filter="fade">
                                      <p:cBhvr>
                                        <p:cTn id="107" dur="500"/>
                                        <p:tgtEl>
                                          <p:spTgt spid="30763"/>
                                        </p:tgtEl>
                                      </p:cBhvr>
                                    </p:animEffect>
                                  </p:childTnLst>
                                </p:cTn>
                              </p:par>
                            </p:childTnLst>
                          </p:cTn>
                        </p:par>
                      </p:childTnLst>
                    </p:cTn>
                  </p:par>
                  <p:par>
                    <p:cTn id="108" fill="hold">
                      <p:stCondLst>
                        <p:cond delay="indefinite"/>
                      </p:stCondLst>
                      <p:childTnLst>
                        <p:par>
                          <p:cTn id="109" fill="hold">
                            <p:stCondLst>
                              <p:cond delay="0"/>
                            </p:stCondLst>
                            <p:childTnLst>
                              <p:par>
                                <p:cTn id="110" presetID="51" presetClass="entr" presetSubtype="0" fill="hold" grpId="0" nodeType="clickEffect">
                                  <p:stCondLst>
                                    <p:cond delay="0"/>
                                  </p:stCondLst>
                                  <p:childTnLst>
                                    <p:set>
                                      <p:cBhvr>
                                        <p:cTn id="111" dur="1" fill="hold">
                                          <p:stCondLst>
                                            <p:cond delay="0"/>
                                          </p:stCondLst>
                                        </p:cTn>
                                        <p:tgtEl>
                                          <p:spTgt spid="30764"/>
                                        </p:tgtEl>
                                        <p:attrNameLst>
                                          <p:attrName>style.visibility</p:attrName>
                                        </p:attrNameLst>
                                      </p:cBhvr>
                                      <p:to>
                                        <p:strVal val="visible"/>
                                      </p:to>
                                    </p:set>
                                    <p:animEffect transition="in" filter="fade">
                                      <p:cBhvr>
                                        <p:cTn id="112" dur="192" decel="100000"/>
                                        <p:tgtEl>
                                          <p:spTgt spid="30764"/>
                                        </p:tgtEl>
                                      </p:cBhvr>
                                    </p:animEffect>
                                    <p:animScale>
                                      <p:cBhvr>
                                        <p:cTn id="113" dur="192" decel="100000"/>
                                        <p:tgtEl>
                                          <p:spTgt spid="30764"/>
                                        </p:tgtEl>
                                      </p:cBhvr>
                                      <p:from x="10000" y="10000"/>
                                      <p:to x="200000" y="450000"/>
                                    </p:animScale>
                                    <p:animScale>
                                      <p:cBhvr>
                                        <p:cTn id="114" dur="308" accel="100000" fill="hold">
                                          <p:stCondLst>
                                            <p:cond delay="192"/>
                                          </p:stCondLst>
                                        </p:cTn>
                                        <p:tgtEl>
                                          <p:spTgt spid="30764"/>
                                        </p:tgtEl>
                                      </p:cBhvr>
                                      <p:from x="200000" y="450000"/>
                                      <p:to x="100000" y="100000"/>
                                    </p:animScale>
                                    <p:set>
                                      <p:cBhvr>
                                        <p:cTn id="115" dur="192" fill="hold"/>
                                        <p:tgtEl>
                                          <p:spTgt spid="30764"/>
                                        </p:tgtEl>
                                        <p:attrNameLst>
                                          <p:attrName>ppt_x</p:attrName>
                                        </p:attrNameLst>
                                      </p:cBhvr>
                                      <p:to>
                                        <p:strVal val="(0.5)"/>
                                      </p:to>
                                    </p:set>
                                    <p:anim from="(0.5)" to="(#ppt_x)" calcmode="lin" valueType="num">
                                      <p:cBhvr>
                                        <p:cTn id="116" dur="308" accel="100000" fill="hold">
                                          <p:stCondLst>
                                            <p:cond delay="192"/>
                                          </p:stCondLst>
                                        </p:cTn>
                                        <p:tgtEl>
                                          <p:spTgt spid="30764"/>
                                        </p:tgtEl>
                                        <p:attrNameLst>
                                          <p:attrName>ppt_x</p:attrName>
                                        </p:attrNameLst>
                                      </p:cBhvr>
                                    </p:anim>
                                    <p:set>
                                      <p:cBhvr>
                                        <p:cTn id="117" dur="192" fill="hold"/>
                                        <p:tgtEl>
                                          <p:spTgt spid="30764"/>
                                        </p:tgtEl>
                                        <p:attrNameLst>
                                          <p:attrName>ppt_y</p:attrName>
                                        </p:attrNameLst>
                                      </p:cBhvr>
                                      <p:to>
                                        <p:strVal val="(#ppt_y+0.4)"/>
                                      </p:to>
                                    </p:set>
                                    <p:anim from="(#ppt_y+0.4)" to="(#ppt_y)" calcmode="lin" valueType="num">
                                      <p:cBhvr>
                                        <p:cTn id="118" dur="308" accel="100000" fill="hold">
                                          <p:stCondLst>
                                            <p:cond delay="192"/>
                                          </p:stCondLst>
                                        </p:cTn>
                                        <p:tgtEl>
                                          <p:spTgt spid="30764"/>
                                        </p:tgtEl>
                                        <p:attrNameLst>
                                          <p:attrName>ppt_y</p:attrName>
                                        </p:attrNameLst>
                                      </p:cBhvr>
                                    </p:anim>
                                  </p:childTnLst>
                                </p:cTn>
                              </p:par>
                            </p:childTnLst>
                          </p:cTn>
                        </p:par>
                        <p:par>
                          <p:cTn id="119" fill="hold">
                            <p:stCondLst>
                              <p:cond delay="500"/>
                            </p:stCondLst>
                            <p:childTnLst>
                              <p:par>
                                <p:cTn id="120" presetID="26" presetClass="entr" presetSubtype="0" fill="hold" grpId="0" nodeType="afterEffect">
                                  <p:stCondLst>
                                    <p:cond delay="0"/>
                                  </p:stCondLst>
                                  <p:childTnLst>
                                    <p:set>
                                      <p:cBhvr>
                                        <p:cTn id="121" dur="1" fill="hold">
                                          <p:stCondLst>
                                            <p:cond delay="0"/>
                                          </p:stCondLst>
                                        </p:cTn>
                                        <p:tgtEl>
                                          <p:spTgt spid="30765"/>
                                        </p:tgtEl>
                                        <p:attrNameLst>
                                          <p:attrName>style.visibility</p:attrName>
                                        </p:attrNameLst>
                                      </p:cBhvr>
                                      <p:to>
                                        <p:strVal val="visible"/>
                                      </p:to>
                                    </p:set>
                                    <p:animEffect transition="in" filter="wipe(down)">
                                      <p:cBhvr>
                                        <p:cTn id="122" dur="580">
                                          <p:stCondLst>
                                            <p:cond delay="0"/>
                                          </p:stCondLst>
                                        </p:cTn>
                                        <p:tgtEl>
                                          <p:spTgt spid="30765"/>
                                        </p:tgtEl>
                                      </p:cBhvr>
                                    </p:animEffect>
                                    <p:anim calcmode="lin" valueType="num">
                                      <p:cBhvr>
                                        <p:cTn id="123" dur="1822" tmFilter="0,0; 0.14,0.36; 0.43,0.73; 0.71,0.91; 1.0,1.0">
                                          <p:stCondLst>
                                            <p:cond delay="0"/>
                                          </p:stCondLst>
                                        </p:cTn>
                                        <p:tgtEl>
                                          <p:spTgt spid="30765"/>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30765"/>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30765"/>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30765"/>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30765"/>
                                        </p:tgtEl>
                                        <p:attrNameLst>
                                          <p:attrName>ppt_y</p:attrName>
                                        </p:attrNameLst>
                                      </p:cBhvr>
                                      <p:tavLst>
                                        <p:tav tm="0" fmla="#ppt_y-sin(pi*$)/81">
                                          <p:val>
                                            <p:fltVal val="0"/>
                                          </p:val>
                                        </p:tav>
                                        <p:tav tm="100000">
                                          <p:val>
                                            <p:fltVal val="1"/>
                                          </p:val>
                                        </p:tav>
                                      </p:tavLst>
                                    </p:anim>
                                    <p:animScale>
                                      <p:cBhvr>
                                        <p:cTn id="128" dur="26">
                                          <p:stCondLst>
                                            <p:cond delay="650"/>
                                          </p:stCondLst>
                                        </p:cTn>
                                        <p:tgtEl>
                                          <p:spTgt spid="30765"/>
                                        </p:tgtEl>
                                      </p:cBhvr>
                                      <p:to x="100000" y="60000"/>
                                    </p:animScale>
                                    <p:animScale>
                                      <p:cBhvr>
                                        <p:cTn id="129" dur="166" decel="50000">
                                          <p:stCondLst>
                                            <p:cond delay="676"/>
                                          </p:stCondLst>
                                        </p:cTn>
                                        <p:tgtEl>
                                          <p:spTgt spid="30765"/>
                                        </p:tgtEl>
                                      </p:cBhvr>
                                      <p:to x="100000" y="100000"/>
                                    </p:animScale>
                                    <p:animScale>
                                      <p:cBhvr>
                                        <p:cTn id="130" dur="26">
                                          <p:stCondLst>
                                            <p:cond delay="1312"/>
                                          </p:stCondLst>
                                        </p:cTn>
                                        <p:tgtEl>
                                          <p:spTgt spid="30765"/>
                                        </p:tgtEl>
                                      </p:cBhvr>
                                      <p:to x="100000" y="80000"/>
                                    </p:animScale>
                                    <p:animScale>
                                      <p:cBhvr>
                                        <p:cTn id="131" dur="166" decel="50000">
                                          <p:stCondLst>
                                            <p:cond delay="1338"/>
                                          </p:stCondLst>
                                        </p:cTn>
                                        <p:tgtEl>
                                          <p:spTgt spid="30765"/>
                                        </p:tgtEl>
                                      </p:cBhvr>
                                      <p:to x="100000" y="100000"/>
                                    </p:animScale>
                                    <p:animScale>
                                      <p:cBhvr>
                                        <p:cTn id="132" dur="26">
                                          <p:stCondLst>
                                            <p:cond delay="1642"/>
                                          </p:stCondLst>
                                        </p:cTn>
                                        <p:tgtEl>
                                          <p:spTgt spid="30765"/>
                                        </p:tgtEl>
                                      </p:cBhvr>
                                      <p:to x="100000" y="90000"/>
                                    </p:animScale>
                                    <p:animScale>
                                      <p:cBhvr>
                                        <p:cTn id="133" dur="166" decel="50000">
                                          <p:stCondLst>
                                            <p:cond delay="1668"/>
                                          </p:stCondLst>
                                        </p:cTn>
                                        <p:tgtEl>
                                          <p:spTgt spid="30765"/>
                                        </p:tgtEl>
                                      </p:cBhvr>
                                      <p:to x="100000" y="100000"/>
                                    </p:animScale>
                                    <p:animScale>
                                      <p:cBhvr>
                                        <p:cTn id="134" dur="26">
                                          <p:stCondLst>
                                            <p:cond delay="1808"/>
                                          </p:stCondLst>
                                        </p:cTn>
                                        <p:tgtEl>
                                          <p:spTgt spid="30765"/>
                                        </p:tgtEl>
                                      </p:cBhvr>
                                      <p:to x="100000" y="95000"/>
                                    </p:animScale>
                                    <p:animScale>
                                      <p:cBhvr>
                                        <p:cTn id="135" dur="166" decel="50000">
                                          <p:stCondLst>
                                            <p:cond delay="1834"/>
                                          </p:stCondLst>
                                        </p:cTn>
                                        <p:tgtEl>
                                          <p:spTgt spid="30765"/>
                                        </p:tgtEl>
                                      </p:cBhvr>
                                      <p:to x="100000" y="100000"/>
                                    </p:animScale>
                                  </p:childTnLst>
                                </p:cTn>
                              </p:par>
                            </p:childTnLst>
                          </p:cTn>
                        </p:par>
                      </p:childTnLst>
                    </p:cTn>
                  </p:par>
                  <p:par>
                    <p:cTn id="136" fill="hold">
                      <p:stCondLst>
                        <p:cond delay="indefinite"/>
                      </p:stCondLst>
                      <p:childTnLst>
                        <p:par>
                          <p:cTn id="137" fill="hold">
                            <p:stCondLst>
                              <p:cond delay="0"/>
                            </p:stCondLst>
                            <p:childTnLst>
                              <p:par>
                                <p:cTn id="138" presetID="47" presetClass="entr" presetSubtype="0" fill="hold" nodeType="clickEffect">
                                  <p:stCondLst>
                                    <p:cond delay="0"/>
                                  </p:stCondLst>
                                  <p:childTnLst>
                                    <p:set>
                                      <p:cBhvr>
                                        <p:cTn id="139" dur="1" fill="hold">
                                          <p:stCondLst>
                                            <p:cond delay="0"/>
                                          </p:stCondLst>
                                        </p:cTn>
                                        <p:tgtEl>
                                          <p:spTgt spid="30766"/>
                                        </p:tgtEl>
                                        <p:attrNameLst>
                                          <p:attrName>style.visibility</p:attrName>
                                        </p:attrNameLst>
                                      </p:cBhvr>
                                      <p:to>
                                        <p:strVal val="visible"/>
                                      </p:to>
                                    </p:set>
                                    <p:animEffect transition="in" filter="fade">
                                      <p:cBhvr>
                                        <p:cTn id="140" dur="1000"/>
                                        <p:tgtEl>
                                          <p:spTgt spid="30766"/>
                                        </p:tgtEl>
                                      </p:cBhvr>
                                    </p:animEffect>
                                    <p:anim calcmode="lin" valueType="num">
                                      <p:cBhvr>
                                        <p:cTn id="141" dur="1000" fill="hold"/>
                                        <p:tgtEl>
                                          <p:spTgt spid="30766"/>
                                        </p:tgtEl>
                                        <p:attrNameLst>
                                          <p:attrName>ppt_x</p:attrName>
                                        </p:attrNameLst>
                                      </p:cBhvr>
                                      <p:tavLst>
                                        <p:tav tm="0">
                                          <p:val>
                                            <p:strVal val="#ppt_x"/>
                                          </p:val>
                                        </p:tav>
                                        <p:tav tm="100000">
                                          <p:val>
                                            <p:strVal val="#ppt_x"/>
                                          </p:val>
                                        </p:tav>
                                      </p:tavLst>
                                    </p:anim>
                                    <p:anim calcmode="lin" valueType="num">
                                      <p:cBhvr>
                                        <p:cTn id="142" dur="1000" fill="hold"/>
                                        <p:tgtEl>
                                          <p:spTgt spid="3076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17" presetClass="entr" presetSubtype="10" fill="hold" grpId="0" nodeType="clickEffect">
                                  <p:stCondLst>
                                    <p:cond delay="0"/>
                                  </p:stCondLst>
                                  <p:childTnLst>
                                    <p:set>
                                      <p:cBhvr>
                                        <p:cTn id="146" dur="1" fill="hold">
                                          <p:stCondLst>
                                            <p:cond delay="0"/>
                                          </p:stCondLst>
                                        </p:cTn>
                                        <p:tgtEl>
                                          <p:spTgt spid="30767"/>
                                        </p:tgtEl>
                                        <p:attrNameLst>
                                          <p:attrName>style.visibility</p:attrName>
                                        </p:attrNameLst>
                                      </p:cBhvr>
                                      <p:to>
                                        <p:strVal val="visible"/>
                                      </p:to>
                                    </p:set>
                                    <p:anim calcmode="lin" valueType="num">
                                      <p:cBhvr>
                                        <p:cTn id="147" dur="500" fill="hold"/>
                                        <p:tgtEl>
                                          <p:spTgt spid="30767"/>
                                        </p:tgtEl>
                                        <p:attrNameLst>
                                          <p:attrName>ppt_w</p:attrName>
                                        </p:attrNameLst>
                                      </p:cBhvr>
                                      <p:tavLst>
                                        <p:tav tm="0">
                                          <p:val>
                                            <p:fltVal val="0"/>
                                          </p:val>
                                        </p:tav>
                                        <p:tav tm="100000">
                                          <p:val>
                                            <p:strVal val="#ppt_w"/>
                                          </p:val>
                                        </p:tav>
                                      </p:tavLst>
                                    </p:anim>
                                    <p:anim calcmode="lin" valueType="num">
                                      <p:cBhvr>
                                        <p:cTn id="148" dur="500" fill="hold"/>
                                        <p:tgtEl>
                                          <p:spTgt spid="307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4" grpId="0" animBg="1"/>
      <p:bldP spid="30744" grpId="1" animBg="1"/>
      <p:bldP spid="30745" grpId="0" animBg="1"/>
      <p:bldP spid="30745" grpId="1" animBg="1"/>
      <p:bldP spid="30746" grpId="0"/>
      <p:bldP spid="30746" grpId="1"/>
      <p:bldP spid="30747" grpId="0" animBg="1"/>
      <p:bldP spid="30753" grpId="0" animBg="1"/>
      <p:bldP spid="30761" grpId="0" animBg="1"/>
      <p:bldP spid="30762" grpId="0" animBg="1"/>
      <p:bldP spid="30763" grpId="0" animBg="1"/>
      <p:bldP spid="30764" grpId="0" animBg="1"/>
      <p:bldP spid="30765" grpId="0" animBg="1"/>
      <p:bldP spid="307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79388" y="188913"/>
            <a:ext cx="8640762" cy="519112"/>
          </a:xfrm>
          <a:prstGeom prst="rect">
            <a:avLst/>
          </a:prstGeom>
          <a:noFill/>
          <a:ln w="9525">
            <a:noFill/>
            <a:miter lim="800000"/>
            <a:headEnd/>
            <a:tailEnd/>
          </a:ln>
        </p:spPr>
        <p:txBody>
          <a:bodyPr>
            <a:spAutoFit/>
          </a:bodyPr>
          <a:lstStyle/>
          <a:p>
            <a:pPr>
              <a:spcBef>
                <a:spcPct val="50000"/>
              </a:spcBef>
            </a:pPr>
            <a:r>
              <a:rPr lang="ja-JP" altLang="en-US" sz="2800">
                <a:solidFill>
                  <a:srgbClr val="0000FF"/>
                </a:solidFill>
                <a:latin typeface="HG創英角ﾎﾟｯﾌﾟ体" pitchFamily="49" charset="-128"/>
                <a:ea typeface="HG創英角ﾎﾟｯﾌﾟ体" pitchFamily="49" charset="-128"/>
              </a:rPr>
              <a:t>☆連単分離型での対応</a:t>
            </a:r>
          </a:p>
        </p:txBody>
      </p:sp>
      <p:sp>
        <p:nvSpPr>
          <p:cNvPr id="8218" name="Rectangle 26"/>
          <p:cNvSpPr>
            <a:spLocks noChangeArrowheads="1"/>
          </p:cNvSpPr>
          <p:nvPr/>
        </p:nvSpPr>
        <p:spPr bwMode="auto">
          <a:xfrm>
            <a:off x="250825" y="3141663"/>
            <a:ext cx="8569325" cy="3455987"/>
          </a:xfrm>
          <a:prstGeom prst="rect">
            <a:avLst/>
          </a:prstGeom>
          <a:solidFill>
            <a:srgbClr val="99CCFF"/>
          </a:solidFill>
          <a:ln w="82550">
            <a:solidFill>
              <a:srgbClr val="993300"/>
            </a:solidFill>
            <a:miter lim="800000"/>
            <a:headEnd/>
            <a:tailEnd/>
          </a:ln>
        </p:spPr>
        <p:txBody>
          <a:bodyPr wrap="none" anchor="ctr"/>
          <a:lstStyle/>
          <a:p>
            <a:endParaRPr lang="ja-JP" altLang="en-US"/>
          </a:p>
        </p:txBody>
      </p:sp>
      <p:sp>
        <p:nvSpPr>
          <p:cNvPr id="8196" name="Text Box 4"/>
          <p:cNvSpPr txBox="1">
            <a:spLocks noChangeArrowheads="1"/>
          </p:cNvSpPr>
          <p:nvPr/>
        </p:nvSpPr>
        <p:spPr bwMode="auto">
          <a:xfrm>
            <a:off x="755650" y="3284538"/>
            <a:ext cx="7559675" cy="1004887"/>
          </a:xfrm>
          <a:prstGeom prst="rect">
            <a:avLst/>
          </a:prstGeom>
          <a:noFill/>
          <a:ln w="9525">
            <a:noFill/>
            <a:miter lim="800000"/>
            <a:headEnd/>
            <a:tailEnd/>
          </a:ln>
        </p:spPr>
        <p:txBody>
          <a:bodyPr>
            <a:spAutoFit/>
          </a:bodyPr>
          <a:lstStyle/>
          <a:p>
            <a:pPr algn="ctr">
              <a:spcBef>
                <a:spcPct val="50000"/>
              </a:spcBef>
            </a:pPr>
            <a:r>
              <a:rPr lang="ja-JP" altLang="en-US" sz="2400">
                <a:solidFill>
                  <a:srgbClr val="CC6600"/>
                </a:solidFill>
                <a:latin typeface="Impact" pitchFamily="34" charset="0"/>
                <a:ea typeface="HG創英角ﾎﾟｯﾌﾟ体" pitchFamily="49" charset="-128"/>
              </a:rPr>
              <a:t>連単分離の場合、コンバージェンスの勢いは</a:t>
            </a:r>
          </a:p>
          <a:p>
            <a:pPr algn="ctr">
              <a:spcBef>
                <a:spcPct val="50000"/>
              </a:spcBef>
            </a:pPr>
            <a:r>
              <a:rPr lang="ja-JP" altLang="en-US" sz="2400">
                <a:solidFill>
                  <a:srgbClr val="CC6600"/>
                </a:solidFill>
                <a:latin typeface="Impact" pitchFamily="34" charset="0"/>
                <a:ea typeface="HG創英角ﾎﾟｯﾌﾟ体" pitchFamily="49" charset="-128"/>
              </a:rPr>
              <a:t>衰えると想定されるので</a:t>
            </a:r>
            <a:r>
              <a:rPr lang="en-US" altLang="ja-JP" sz="2400">
                <a:solidFill>
                  <a:srgbClr val="CC6600"/>
                </a:solidFill>
                <a:latin typeface="Impact" pitchFamily="34" charset="0"/>
                <a:ea typeface="HG創英角ﾎﾟｯﾌﾟ体" pitchFamily="49" charset="-128"/>
              </a:rPr>
              <a:t>…</a:t>
            </a:r>
          </a:p>
        </p:txBody>
      </p:sp>
      <p:graphicFrame>
        <p:nvGraphicFramePr>
          <p:cNvPr id="24702" name="Group 126"/>
          <p:cNvGraphicFramePr>
            <a:graphicFrameLocks noGrp="1"/>
          </p:cNvGraphicFramePr>
          <p:nvPr/>
        </p:nvGraphicFramePr>
        <p:xfrm>
          <a:off x="2555875" y="836613"/>
          <a:ext cx="3681413" cy="2214564"/>
        </p:xfrm>
        <a:graphic>
          <a:graphicData uri="http://schemas.openxmlformats.org/drawingml/2006/table">
            <a:tbl>
              <a:tblPr/>
              <a:tblGrid>
                <a:gridCol w="1227138"/>
                <a:gridCol w="1227137"/>
                <a:gridCol w="1227138"/>
              </a:tblGrid>
              <a:tr h="7381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smtClean="0">
                        <a:ln>
                          <a:noFill/>
                        </a:ln>
                        <a:solidFill>
                          <a:schemeClr val="tx1"/>
                        </a:solidFill>
                        <a:effectLst/>
                        <a:latin typeface="Arial"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上場</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非上場</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7381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連結</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財務諸表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ja-JP" sz="2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IFRS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7381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個別</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財務諸表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sp>
        <p:nvSpPr>
          <p:cNvPr id="8216" name="Rectangle 24"/>
          <p:cNvSpPr>
            <a:spLocks noChangeArrowheads="1"/>
          </p:cNvSpPr>
          <p:nvPr/>
        </p:nvSpPr>
        <p:spPr bwMode="auto">
          <a:xfrm>
            <a:off x="3779838" y="2349500"/>
            <a:ext cx="1223962" cy="647700"/>
          </a:xfrm>
          <a:prstGeom prst="rect">
            <a:avLst/>
          </a:prstGeom>
          <a:noFill/>
          <a:ln w="44450">
            <a:solidFill>
              <a:schemeClr val="hlink"/>
            </a:solidFill>
            <a:miter lim="800000"/>
            <a:headEnd/>
            <a:tailEnd/>
          </a:ln>
        </p:spPr>
        <p:txBody>
          <a:bodyPr wrap="none" anchor="ctr"/>
          <a:lstStyle/>
          <a:p>
            <a:endParaRPr lang="ja-JP" altLang="en-US"/>
          </a:p>
        </p:txBody>
      </p:sp>
      <p:grpSp>
        <p:nvGrpSpPr>
          <p:cNvPr id="2" name="Group 28"/>
          <p:cNvGrpSpPr>
            <a:grpSpLocks/>
          </p:cNvGrpSpPr>
          <p:nvPr/>
        </p:nvGrpSpPr>
        <p:grpSpPr bwMode="auto">
          <a:xfrm>
            <a:off x="468313" y="4437063"/>
            <a:ext cx="4968875" cy="503237"/>
            <a:chOff x="249" y="2296"/>
            <a:chExt cx="3130" cy="317"/>
          </a:xfrm>
        </p:grpSpPr>
        <p:sp>
          <p:nvSpPr>
            <p:cNvPr id="15416" name="AutoShape 25"/>
            <p:cNvSpPr>
              <a:spLocks noChangeArrowheads="1"/>
            </p:cNvSpPr>
            <p:nvPr/>
          </p:nvSpPr>
          <p:spPr bwMode="auto">
            <a:xfrm>
              <a:off x="249" y="2296"/>
              <a:ext cx="635" cy="317"/>
            </a:xfrm>
            <a:prstGeom prst="rightArrow">
              <a:avLst>
                <a:gd name="adj1" fmla="val 50000"/>
                <a:gd name="adj2" fmla="val 50079"/>
              </a:avLst>
            </a:prstGeom>
            <a:solidFill>
              <a:srgbClr val="FFCC00"/>
            </a:solidFill>
            <a:ln w="9525">
              <a:solidFill>
                <a:schemeClr val="tx1"/>
              </a:solidFill>
              <a:miter lim="800000"/>
              <a:headEnd/>
              <a:tailEnd/>
            </a:ln>
          </p:spPr>
          <p:txBody>
            <a:bodyPr wrap="none" anchor="ctr"/>
            <a:lstStyle/>
            <a:p>
              <a:endParaRPr lang="ja-JP" altLang="en-US"/>
            </a:p>
          </p:txBody>
        </p:sp>
        <p:sp>
          <p:nvSpPr>
            <p:cNvPr id="15417" name="Text Box 27"/>
            <p:cNvSpPr txBox="1">
              <a:spLocks noChangeArrowheads="1"/>
            </p:cNvSpPr>
            <p:nvPr/>
          </p:nvSpPr>
          <p:spPr bwMode="auto">
            <a:xfrm>
              <a:off x="884" y="2296"/>
              <a:ext cx="2495" cy="288"/>
            </a:xfrm>
            <a:prstGeom prst="rect">
              <a:avLst/>
            </a:prstGeom>
            <a:noFill/>
            <a:ln w="9525">
              <a:noFill/>
              <a:miter lim="800000"/>
              <a:headEnd/>
              <a:tailEnd/>
            </a:ln>
          </p:spPr>
          <p:txBody>
            <a:bodyPr>
              <a:spAutoFit/>
            </a:bodyPr>
            <a:lstStyle/>
            <a:p>
              <a:pPr>
                <a:spcBef>
                  <a:spcPct val="50000"/>
                </a:spcBef>
              </a:pPr>
              <a:r>
                <a:rPr lang="ja-JP" altLang="en-US" sz="2400">
                  <a:latin typeface="Impact" pitchFamily="34" charset="0"/>
                  <a:ea typeface="HG創英角ﾎﾟｯﾌﾟ体" pitchFamily="49" charset="-128"/>
                </a:rPr>
                <a:t>公正処理基準は問題なし！</a:t>
              </a:r>
            </a:p>
          </p:txBody>
        </p:sp>
      </p:grpSp>
      <p:grpSp>
        <p:nvGrpSpPr>
          <p:cNvPr id="3" name="Group 38"/>
          <p:cNvGrpSpPr>
            <a:grpSpLocks/>
          </p:cNvGrpSpPr>
          <p:nvPr/>
        </p:nvGrpSpPr>
        <p:grpSpPr bwMode="auto">
          <a:xfrm>
            <a:off x="539750" y="5373688"/>
            <a:ext cx="6553200" cy="822325"/>
            <a:chOff x="249" y="3203"/>
            <a:chExt cx="4083" cy="518"/>
          </a:xfrm>
        </p:grpSpPr>
        <p:sp>
          <p:nvSpPr>
            <p:cNvPr id="15414" name="AutoShape 31"/>
            <p:cNvSpPr>
              <a:spLocks noChangeArrowheads="1"/>
            </p:cNvSpPr>
            <p:nvPr/>
          </p:nvSpPr>
          <p:spPr bwMode="auto">
            <a:xfrm>
              <a:off x="249" y="3203"/>
              <a:ext cx="590" cy="317"/>
            </a:xfrm>
            <a:prstGeom prst="rightArrow">
              <a:avLst>
                <a:gd name="adj1" fmla="val 50000"/>
                <a:gd name="adj2" fmla="val 46530"/>
              </a:avLst>
            </a:prstGeom>
            <a:solidFill>
              <a:srgbClr val="FFCC00"/>
            </a:solidFill>
            <a:ln w="9525">
              <a:solidFill>
                <a:schemeClr val="tx1"/>
              </a:solidFill>
              <a:miter lim="800000"/>
              <a:headEnd/>
              <a:tailEnd/>
            </a:ln>
          </p:spPr>
          <p:txBody>
            <a:bodyPr wrap="none" anchor="ctr"/>
            <a:lstStyle/>
            <a:p>
              <a:endParaRPr lang="ja-JP" altLang="en-US"/>
            </a:p>
          </p:txBody>
        </p:sp>
        <p:sp>
          <p:nvSpPr>
            <p:cNvPr id="15415" name="Text Box 32"/>
            <p:cNvSpPr txBox="1">
              <a:spLocks noChangeArrowheads="1"/>
            </p:cNvSpPr>
            <p:nvPr/>
          </p:nvSpPr>
          <p:spPr bwMode="auto">
            <a:xfrm>
              <a:off x="839" y="3203"/>
              <a:ext cx="3493" cy="518"/>
            </a:xfrm>
            <a:prstGeom prst="rect">
              <a:avLst/>
            </a:prstGeom>
            <a:noFill/>
            <a:ln w="9525">
              <a:noFill/>
              <a:miter lim="800000"/>
              <a:headEnd/>
              <a:tailEnd/>
            </a:ln>
          </p:spPr>
          <p:txBody>
            <a:bodyPr>
              <a:spAutoFit/>
            </a:bodyPr>
            <a:lstStyle/>
            <a:p>
              <a:pPr>
                <a:spcBef>
                  <a:spcPct val="50000"/>
                </a:spcBef>
              </a:pPr>
              <a:r>
                <a:rPr lang="ja-JP" altLang="en-US" sz="2400">
                  <a:latin typeface="Impact" pitchFamily="34" charset="0"/>
                  <a:ea typeface="HG創英角ﾎﾟｯﾌﾟ体" pitchFamily="49" charset="-128"/>
                </a:rPr>
                <a:t>損金経理に関してもＩＦＲＳへの新たな対応は徐々に減っていく！</a:t>
              </a:r>
            </a:p>
          </p:txBody>
        </p:sp>
      </p:grpSp>
      <p:sp>
        <p:nvSpPr>
          <p:cNvPr id="8231" name="AutoShape 39"/>
          <p:cNvSpPr>
            <a:spLocks noChangeArrowheads="1"/>
          </p:cNvSpPr>
          <p:nvPr/>
        </p:nvSpPr>
        <p:spPr bwMode="auto">
          <a:xfrm rot="1702522">
            <a:off x="6184900" y="855663"/>
            <a:ext cx="2287588" cy="1943100"/>
          </a:xfrm>
          <a:prstGeom prst="irregularSeal2">
            <a:avLst/>
          </a:prstGeom>
          <a:solidFill>
            <a:srgbClr val="FFCC00"/>
          </a:solidFill>
          <a:ln w="9525">
            <a:solidFill>
              <a:schemeClr val="tx1"/>
            </a:solidFill>
            <a:miter lim="800000"/>
            <a:headEnd/>
            <a:tailEnd/>
          </a:ln>
        </p:spPr>
        <p:txBody>
          <a:bodyPr wrap="none" anchor="ctr"/>
          <a:lstStyle/>
          <a:p>
            <a:pPr algn="ctr"/>
            <a:r>
              <a:rPr lang="ja-JP" altLang="en-US">
                <a:solidFill>
                  <a:schemeClr val="hlink"/>
                </a:solidFill>
                <a:latin typeface="Impact" pitchFamily="34" charset="0"/>
                <a:ea typeface="HG創英角ﾎﾟｯﾌﾟ体" pitchFamily="49" charset="-128"/>
              </a:rPr>
              <a:t>理想的だね！</a:t>
            </a:r>
          </a:p>
        </p:txBody>
      </p:sp>
      <p:pic>
        <p:nvPicPr>
          <p:cNvPr id="8235" name="Picture 43" descr="bs00810_"/>
          <p:cNvPicPr>
            <a:picLocks noChangeAspect="1" noChangeArrowheads="1"/>
          </p:cNvPicPr>
          <p:nvPr/>
        </p:nvPicPr>
        <p:blipFill>
          <a:blip r:embed="rId3" cstate="print"/>
          <a:srcRect/>
          <a:stretch>
            <a:fillRect/>
          </a:stretch>
        </p:blipFill>
        <p:spPr bwMode="auto">
          <a:xfrm>
            <a:off x="323850" y="4437063"/>
            <a:ext cx="1152525" cy="833437"/>
          </a:xfrm>
          <a:prstGeom prst="rect">
            <a:avLst/>
          </a:prstGeom>
          <a:noFill/>
          <a:ln w="9525">
            <a:noFill/>
            <a:miter lim="800000"/>
            <a:headEnd/>
            <a:tailEnd/>
          </a:ln>
        </p:spPr>
      </p:pic>
      <p:sp>
        <p:nvSpPr>
          <p:cNvPr id="8236" name="Text Box 44"/>
          <p:cNvSpPr txBox="1">
            <a:spLocks noChangeArrowheads="1"/>
          </p:cNvSpPr>
          <p:nvPr/>
        </p:nvSpPr>
        <p:spPr bwMode="auto">
          <a:xfrm>
            <a:off x="323850" y="3573463"/>
            <a:ext cx="8208963" cy="1160462"/>
          </a:xfrm>
          <a:prstGeom prst="rect">
            <a:avLst/>
          </a:prstGeom>
          <a:noFill/>
          <a:ln w="9525">
            <a:noFill/>
            <a:miter lim="800000"/>
            <a:headEnd/>
            <a:tailEnd/>
          </a:ln>
        </p:spPr>
        <p:txBody>
          <a:bodyPr>
            <a:spAutoFit/>
          </a:bodyPr>
          <a:lstStyle/>
          <a:p>
            <a:pPr>
              <a:spcBef>
                <a:spcPct val="50000"/>
              </a:spcBef>
            </a:pPr>
            <a:r>
              <a:rPr lang="ja-JP" altLang="en-US" sz="2800">
                <a:latin typeface="Impact" pitchFamily="34" charset="0"/>
                <a:ea typeface="HG創英角ﾎﾟｯﾌﾟ体" pitchFamily="49" charset="-128"/>
              </a:rPr>
              <a:t>つまり！</a:t>
            </a:r>
          </a:p>
          <a:p>
            <a:pPr>
              <a:spcBef>
                <a:spcPct val="50000"/>
              </a:spcBef>
            </a:pPr>
            <a:r>
              <a:rPr lang="ja-JP" altLang="en-US" sz="2800">
                <a:latin typeface="Impact" pitchFamily="34" charset="0"/>
                <a:ea typeface="HG創英角ﾎﾟｯﾌﾟ体" pitchFamily="49" charset="-128"/>
              </a:rPr>
              <a:t>会計サイドがどちらの対応をとっても・・・</a:t>
            </a:r>
            <a:endParaRPr lang="en-US" altLang="ja-JP" sz="2800">
              <a:latin typeface="Impact" pitchFamily="34" charset="0"/>
              <a:ea typeface="HG創英角ﾎﾟｯﾌﾟ体" pitchFamily="49" charset="-128"/>
            </a:endParaRPr>
          </a:p>
        </p:txBody>
      </p:sp>
      <p:sp>
        <p:nvSpPr>
          <p:cNvPr id="8237" name="Text Box 45"/>
          <p:cNvSpPr txBox="1">
            <a:spLocks noChangeArrowheads="1"/>
          </p:cNvSpPr>
          <p:nvPr/>
        </p:nvSpPr>
        <p:spPr bwMode="auto">
          <a:xfrm>
            <a:off x="395288" y="5661025"/>
            <a:ext cx="8208962" cy="519113"/>
          </a:xfrm>
          <a:prstGeom prst="rect">
            <a:avLst/>
          </a:prstGeom>
          <a:noFill/>
          <a:ln w="9525">
            <a:noFill/>
            <a:miter lim="800000"/>
            <a:headEnd/>
            <a:tailEnd/>
          </a:ln>
        </p:spPr>
        <p:txBody>
          <a:bodyPr>
            <a:spAutoFit/>
          </a:bodyPr>
          <a:lstStyle/>
          <a:p>
            <a:pPr algn="ctr">
              <a:spcBef>
                <a:spcPct val="50000"/>
              </a:spcBef>
            </a:pPr>
            <a:r>
              <a:rPr lang="ja-JP" altLang="en-US" sz="2800">
                <a:solidFill>
                  <a:srgbClr val="008000"/>
                </a:solidFill>
                <a:latin typeface="Impact" pitchFamily="34" charset="0"/>
                <a:ea typeface="HG創英角ﾎﾟｯﾌﾟ体" pitchFamily="49" charset="-128"/>
              </a:rPr>
              <a:t>税務上は、原則、個々に</a:t>
            </a:r>
            <a:r>
              <a:rPr lang="ja-JP" altLang="en-US" sz="2800">
                <a:solidFill>
                  <a:srgbClr val="FF0000"/>
                </a:solidFill>
                <a:latin typeface="Impact" pitchFamily="34" charset="0"/>
                <a:ea typeface="HG創英角ﾎﾟｯﾌﾟ体" pitchFamily="49" charset="-128"/>
              </a:rPr>
              <a:t>別段の定め</a:t>
            </a:r>
            <a:r>
              <a:rPr lang="ja-JP" altLang="en-US" sz="2800">
                <a:solidFill>
                  <a:srgbClr val="008000"/>
                </a:solidFill>
                <a:latin typeface="Impact" pitchFamily="34" charset="0"/>
                <a:ea typeface="HG創英角ﾎﾟｯﾌﾟ体" pitchFamily="49" charset="-128"/>
              </a:rPr>
              <a:t>で対応！！</a:t>
            </a:r>
          </a:p>
        </p:txBody>
      </p:sp>
      <p:sp>
        <p:nvSpPr>
          <p:cNvPr id="8238" name="Text Box 4"/>
          <p:cNvSpPr txBox="1">
            <a:spLocks noChangeArrowheads="1"/>
          </p:cNvSpPr>
          <p:nvPr/>
        </p:nvSpPr>
        <p:spPr bwMode="auto">
          <a:xfrm>
            <a:off x="179388" y="188913"/>
            <a:ext cx="8640762" cy="519112"/>
          </a:xfrm>
          <a:prstGeom prst="rect">
            <a:avLst/>
          </a:prstGeom>
          <a:noFill/>
          <a:ln w="9525">
            <a:noFill/>
            <a:miter lim="800000"/>
            <a:headEnd/>
            <a:tailEnd/>
          </a:ln>
        </p:spPr>
        <p:txBody>
          <a:bodyPr>
            <a:spAutoFit/>
          </a:bodyPr>
          <a:lstStyle/>
          <a:p>
            <a:pPr>
              <a:spcBef>
                <a:spcPct val="50000"/>
              </a:spcBef>
            </a:pPr>
            <a:r>
              <a:rPr lang="ja-JP" altLang="en-US" sz="2800">
                <a:solidFill>
                  <a:srgbClr val="0000FF"/>
                </a:solidFill>
                <a:latin typeface="HG創英角ﾎﾟｯﾌﾟ体" pitchFamily="49" charset="-128"/>
                <a:ea typeface="HG創英角ﾎﾟｯﾌﾟ体" pitchFamily="49" charset="-128"/>
              </a:rPr>
              <a:t>☆税務上の対応　～まとめ～</a:t>
            </a:r>
          </a:p>
        </p:txBody>
      </p:sp>
      <p:graphicFrame>
        <p:nvGraphicFramePr>
          <p:cNvPr id="24635" name="Group 59"/>
          <p:cNvGraphicFramePr>
            <a:graphicFrameLocks noGrp="1"/>
          </p:cNvGraphicFramePr>
          <p:nvPr>
            <p:ph type="tbl" idx="4294967295"/>
          </p:nvPr>
        </p:nvGraphicFramePr>
        <p:xfrm>
          <a:off x="422275" y="831850"/>
          <a:ext cx="3681412" cy="2214564"/>
        </p:xfrm>
        <a:graphic>
          <a:graphicData uri="http://schemas.openxmlformats.org/drawingml/2006/table">
            <a:tbl>
              <a:tblPr/>
              <a:tblGrid>
                <a:gridCol w="1227137"/>
                <a:gridCol w="1227138"/>
                <a:gridCol w="1227137"/>
              </a:tblGrid>
              <a:tr h="73818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上場</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Arial" charset="0"/>
                          <a:ea typeface="HG創英角ﾎﾟｯﾌﾟ体" pitchFamily="49" charset="-128"/>
                        </a:rPr>
                        <a:t>非上場</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Arial" charset="0"/>
                          <a:ea typeface="HG創英角ﾎﾟｯﾌﾟ体" pitchFamily="49" charset="-128"/>
                        </a:rPr>
                        <a:t>企業</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7381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連結</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財務諸表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ja-JP"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IFRSor</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endParaRPr kumimoji="1" lang="en-US" altLang="ja-JP"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r>
              <a:tr h="7381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個別</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HG創英角ﾎﾟｯﾌﾟ体" pitchFamily="49" charset="-128"/>
                        </a:rPr>
                        <a:t>財務諸表</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endParaRPr kumimoji="1" lang="en-US" altLang="ja-JP"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ja-JP" altLang="en-US" sz="1800" b="0" i="0" u="none" strike="noStrike" cap="none" normalizeH="0" baseline="0" dirty="0" smtClean="0">
                          <a:ln>
                            <a:noFill/>
                          </a:ln>
                          <a:solidFill>
                            <a:schemeClr val="tx1"/>
                          </a:solidFill>
                          <a:effectLst/>
                          <a:latin typeface="HG創英角ﾎﾟｯﾌﾟ体" pitchFamily="49" charset="-128"/>
                          <a:ea typeface="HG創英角ﾎﾟｯﾌﾟ体" pitchFamily="49" charset="-128"/>
                        </a:rPr>
                        <a:t>日本基準</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4702"/>
                                        </p:tgtEl>
                                        <p:attrNameLst>
                                          <p:attrName>style.visibility</p:attrName>
                                        </p:attrNameLst>
                                      </p:cBhvr>
                                      <p:to>
                                        <p:strVal val="visible"/>
                                      </p:to>
                                    </p:set>
                                    <p:animEffect transition="in" filter="fade">
                                      <p:cBhvr>
                                        <p:cTn id="7" dur="385" decel="100000"/>
                                        <p:tgtEl>
                                          <p:spTgt spid="24702"/>
                                        </p:tgtEl>
                                      </p:cBhvr>
                                    </p:animEffect>
                                    <p:animScale>
                                      <p:cBhvr>
                                        <p:cTn id="8" dur="385" decel="100000"/>
                                        <p:tgtEl>
                                          <p:spTgt spid="24702"/>
                                        </p:tgtEl>
                                      </p:cBhvr>
                                      <p:from x="10000" y="10000"/>
                                      <p:to x="200000" y="450000"/>
                                    </p:animScale>
                                    <p:animScale>
                                      <p:cBhvr>
                                        <p:cTn id="9" dur="615" accel="100000" fill="hold">
                                          <p:stCondLst>
                                            <p:cond delay="385"/>
                                          </p:stCondLst>
                                        </p:cTn>
                                        <p:tgtEl>
                                          <p:spTgt spid="24702"/>
                                        </p:tgtEl>
                                      </p:cBhvr>
                                      <p:from x="200000" y="450000"/>
                                      <p:to x="100000" y="100000"/>
                                    </p:animScale>
                                    <p:set>
                                      <p:cBhvr>
                                        <p:cTn id="10" dur="385" fill="hold"/>
                                        <p:tgtEl>
                                          <p:spTgt spid="24702"/>
                                        </p:tgtEl>
                                        <p:attrNameLst>
                                          <p:attrName>ppt_x</p:attrName>
                                        </p:attrNameLst>
                                      </p:cBhvr>
                                      <p:to>
                                        <p:strVal val="(0.5)"/>
                                      </p:to>
                                    </p:set>
                                    <p:anim from="(0.5)" to="(#ppt_x)" calcmode="lin" valueType="num">
                                      <p:cBhvr>
                                        <p:cTn id="11" dur="615" accel="100000" fill="hold">
                                          <p:stCondLst>
                                            <p:cond delay="385"/>
                                          </p:stCondLst>
                                        </p:cTn>
                                        <p:tgtEl>
                                          <p:spTgt spid="24702"/>
                                        </p:tgtEl>
                                        <p:attrNameLst>
                                          <p:attrName>ppt_x</p:attrName>
                                        </p:attrNameLst>
                                      </p:cBhvr>
                                    </p:anim>
                                    <p:set>
                                      <p:cBhvr>
                                        <p:cTn id="12" dur="385" fill="hold"/>
                                        <p:tgtEl>
                                          <p:spTgt spid="24702"/>
                                        </p:tgtEl>
                                        <p:attrNameLst>
                                          <p:attrName>ppt_y</p:attrName>
                                        </p:attrNameLst>
                                      </p:cBhvr>
                                      <p:to>
                                        <p:strVal val="(#ppt_y+0.4)"/>
                                      </p:to>
                                    </p:set>
                                    <p:anim from="(#ppt_y+0.4)" to="(#ppt_y)" calcmode="lin" valueType="num">
                                      <p:cBhvr>
                                        <p:cTn id="13" dur="615" accel="100000" fill="hold">
                                          <p:stCondLst>
                                            <p:cond delay="385"/>
                                          </p:stCondLst>
                                        </p:cTn>
                                        <p:tgtEl>
                                          <p:spTgt spid="2470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8" presetClass="entr" presetSubtype="0" accel="100000" fill="hold" grpId="0" nodeType="clickEffect">
                                  <p:stCondLst>
                                    <p:cond delay="0"/>
                                  </p:stCondLst>
                                  <p:childTnLst>
                                    <p:set>
                                      <p:cBhvr>
                                        <p:cTn id="17" dur="1" fill="hold">
                                          <p:stCondLst>
                                            <p:cond delay="0"/>
                                          </p:stCondLst>
                                        </p:cTn>
                                        <p:tgtEl>
                                          <p:spTgt spid="8218"/>
                                        </p:tgtEl>
                                        <p:attrNameLst>
                                          <p:attrName>style.visibility</p:attrName>
                                        </p:attrNameLst>
                                      </p:cBhvr>
                                      <p:to>
                                        <p:strVal val="visible"/>
                                      </p:to>
                                    </p:set>
                                    <p:anim calcmode="lin" valueType="num">
                                      <p:cBhvr>
                                        <p:cTn id="18" dur="500" fill="hold"/>
                                        <p:tgtEl>
                                          <p:spTgt spid="8218"/>
                                        </p:tgtEl>
                                        <p:attrNameLst>
                                          <p:attrName>ppt_w</p:attrName>
                                        </p:attrNameLst>
                                      </p:cBhvr>
                                      <p:tavLst>
                                        <p:tav tm="0">
                                          <p:val>
                                            <p:strVal val="#ppt_w*2.5"/>
                                          </p:val>
                                        </p:tav>
                                        <p:tav tm="100000">
                                          <p:val>
                                            <p:strVal val="#ppt_w"/>
                                          </p:val>
                                        </p:tav>
                                      </p:tavLst>
                                    </p:anim>
                                    <p:anim calcmode="lin" valueType="num">
                                      <p:cBhvr>
                                        <p:cTn id="19" dur="500" fill="hold"/>
                                        <p:tgtEl>
                                          <p:spTgt spid="8218"/>
                                        </p:tgtEl>
                                        <p:attrNameLst>
                                          <p:attrName>ppt_h</p:attrName>
                                        </p:attrNameLst>
                                      </p:cBhvr>
                                      <p:tavLst>
                                        <p:tav tm="0">
                                          <p:val>
                                            <p:strVal val="#ppt_h*0.01"/>
                                          </p:val>
                                        </p:tav>
                                        <p:tav tm="100000">
                                          <p:val>
                                            <p:strVal val="#ppt_h"/>
                                          </p:val>
                                        </p:tav>
                                      </p:tavLst>
                                    </p:anim>
                                    <p:anim calcmode="lin" valueType="num">
                                      <p:cBhvr>
                                        <p:cTn id="20" dur="500" fill="hold"/>
                                        <p:tgtEl>
                                          <p:spTgt spid="8218"/>
                                        </p:tgtEl>
                                        <p:attrNameLst>
                                          <p:attrName>ppt_x</p:attrName>
                                        </p:attrNameLst>
                                      </p:cBhvr>
                                      <p:tavLst>
                                        <p:tav tm="0">
                                          <p:val>
                                            <p:strVal val="#ppt_x"/>
                                          </p:val>
                                        </p:tav>
                                        <p:tav tm="100000">
                                          <p:val>
                                            <p:strVal val="#ppt_x"/>
                                          </p:val>
                                        </p:tav>
                                      </p:tavLst>
                                    </p:anim>
                                    <p:anim calcmode="lin" valueType="num">
                                      <p:cBhvr>
                                        <p:cTn id="21" dur="500" fill="hold"/>
                                        <p:tgtEl>
                                          <p:spTgt spid="8218"/>
                                        </p:tgtEl>
                                        <p:attrNameLst>
                                          <p:attrName>ppt_y</p:attrName>
                                        </p:attrNameLst>
                                      </p:cBhvr>
                                      <p:tavLst>
                                        <p:tav tm="0">
                                          <p:val>
                                            <p:strVal val="#ppt_h+1"/>
                                          </p:val>
                                        </p:tav>
                                        <p:tav tm="100000">
                                          <p:val>
                                            <p:strVal val="#ppt_y"/>
                                          </p:val>
                                        </p:tav>
                                      </p:tavLst>
                                    </p:anim>
                                    <p:animEffect transition="in" filter="fade">
                                      <p:cBhvr>
                                        <p:cTn id="22" dur="500"/>
                                        <p:tgtEl>
                                          <p:spTgt spid="8218"/>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8216"/>
                                        </p:tgtEl>
                                        <p:attrNameLst>
                                          <p:attrName>style.visibility</p:attrName>
                                        </p:attrNameLst>
                                      </p:cBhvr>
                                      <p:to>
                                        <p:strVal val="visible"/>
                                      </p:to>
                                    </p:set>
                                    <p:anim calcmode="lin" valueType="num">
                                      <p:cBhvr>
                                        <p:cTn id="27" dur="500" fill="hold"/>
                                        <p:tgtEl>
                                          <p:spTgt spid="8216"/>
                                        </p:tgtEl>
                                        <p:attrNameLst>
                                          <p:attrName>ppt_w</p:attrName>
                                        </p:attrNameLst>
                                      </p:cBhvr>
                                      <p:tavLst>
                                        <p:tav tm="0">
                                          <p:val>
                                            <p:fltVal val="0"/>
                                          </p:val>
                                        </p:tav>
                                        <p:tav tm="100000">
                                          <p:val>
                                            <p:strVal val="#ppt_w"/>
                                          </p:val>
                                        </p:tav>
                                      </p:tavLst>
                                    </p:anim>
                                    <p:anim calcmode="lin" valueType="num">
                                      <p:cBhvr>
                                        <p:cTn id="28" dur="500" fill="hold"/>
                                        <p:tgtEl>
                                          <p:spTgt spid="8216"/>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8196"/>
                                        </p:tgtEl>
                                        <p:attrNameLst>
                                          <p:attrName>style.visibility</p:attrName>
                                        </p:attrNameLst>
                                      </p:cBhvr>
                                      <p:to>
                                        <p:strVal val="visible"/>
                                      </p:to>
                                    </p:set>
                                    <p:anim calcmode="lin" valueType="num">
                                      <p:cBhvr>
                                        <p:cTn id="31" dur="500" fill="hold"/>
                                        <p:tgtEl>
                                          <p:spTgt spid="8196"/>
                                        </p:tgtEl>
                                        <p:attrNameLst>
                                          <p:attrName>ppt_w</p:attrName>
                                        </p:attrNameLst>
                                      </p:cBhvr>
                                      <p:tavLst>
                                        <p:tav tm="0">
                                          <p:val>
                                            <p:fltVal val="0"/>
                                          </p:val>
                                        </p:tav>
                                        <p:tav tm="100000">
                                          <p:val>
                                            <p:strVal val="#ppt_w"/>
                                          </p:val>
                                        </p:tav>
                                      </p:tavLst>
                                    </p:anim>
                                    <p:anim calcmode="lin" valueType="num">
                                      <p:cBhvr>
                                        <p:cTn id="32" dur="500" fill="hold"/>
                                        <p:tgtEl>
                                          <p:spTgt spid="8196"/>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strips(downRigh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39" presetClass="entr" presetSubtype="0" accel="10000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43"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44"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45" dur="500" fill="hold"/>
                                        <p:tgtEl>
                                          <p:spTgt spid="3"/>
                                        </p:tgtEl>
                                        <p:attrNameLst>
                                          <p:attrName>ppt_y</p:attrName>
                                        </p:attrNameLst>
                                      </p:cBhvr>
                                      <p:tavLst>
                                        <p:tav tm="0">
                                          <p:val>
                                            <p:strVal val="#ppt_y"/>
                                          </p:val>
                                        </p:tav>
                                        <p:tav tm="100000">
                                          <p:val>
                                            <p:strVal val="#ppt_y"/>
                                          </p:val>
                                        </p:tav>
                                      </p:tavLst>
                                    </p:anim>
                                  </p:childTnLst>
                                </p:cTn>
                              </p:par>
                              <p:par>
                                <p:cTn id="46" presetID="26" presetClass="entr" presetSubtype="0" fill="hold" grpId="0" nodeType="withEffect">
                                  <p:stCondLst>
                                    <p:cond delay="0"/>
                                  </p:stCondLst>
                                  <p:iterate type="lt">
                                    <p:tmPct val="0"/>
                                  </p:iterate>
                                  <p:childTnLst>
                                    <p:set>
                                      <p:cBhvr>
                                        <p:cTn id="47" dur="1" fill="hold">
                                          <p:stCondLst>
                                            <p:cond delay="0"/>
                                          </p:stCondLst>
                                        </p:cTn>
                                        <p:tgtEl>
                                          <p:spTgt spid="8231"/>
                                        </p:tgtEl>
                                        <p:attrNameLst>
                                          <p:attrName>style.visibility</p:attrName>
                                        </p:attrNameLst>
                                      </p:cBhvr>
                                      <p:to>
                                        <p:strVal val="visible"/>
                                      </p:to>
                                    </p:set>
                                    <p:animEffect transition="in" filter="wipe(down)">
                                      <p:cBhvr>
                                        <p:cTn id="48" dur="580">
                                          <p:stCondLst>
                                            <p:cond delay="0"/>
                                          </p:stCondLst>
                                        </p:cTn>
                                        <p:tgtEl>
                                          <p:spTgt spid="8231"/>
                                        </p:tgtEl>
                                      </p:cBhvr>
                                    </p:animEffect>
                                    <p:anim calcmode="lin" valueType="num">
                                      <p:cBhvr>
                                        <p:cTn id="49" dur="1822" tmFilter="0,0; 0.14,0.36; 0.43,0.73; 0.71,0.91; 1.0,1.0">
                                          <p:stCondLst>
                                            <p:cond delay="0"/>
                                          </p:stCondLst>
                                        </p:cTn>
                                        <p:tgtEl>
                                          <p:spTgt spid="823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23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23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23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231"/>
                                        </p:tgtEl>
                                        <p:attrNameLst>
                                          <p:attrName>ppt_y</p:attrName>
                                        </p:attrNameLst>
                                      </p:cBhvr>
                                      <p:tavLst>
                                        <p:tav tm="0" fmla="#ppt_y-sin(pi*$)/81">
                                          <p:val>
                                            <p:fltVal val="0"/>
                                          </p:val>
                                        </p:tav>
                                        <p:tav tm="100000">
                                          <p:val>
                                            <p:fltVal val="1"/>
                                          </p:val>
                                        </p:tav>
                                      </p:tavLst>
                                    </p:anim>
                                    <p:animScale>
                                      <p:cBhvr>
                                        <p:cTn id="54" dur="26">
                                          <p:stCondLst>
                                            <p:cond delay="650"/>
                                          </p:stCondLst>
                                        </p:cTn>
                                        <p:tgtEl>
                                          <p:spTgt spid="8231"/>
                                        </p:tgtEl>
                                      </p:cBhvr>
                                      <p:to x="100000" y="60000"/>
                                    </p:animScale>
                                    <p:animScale>
                                      <p:cBhvr>
                                        <p:cTn id="55" dur="166" decel="50000">
                                          <p:stCondLst>
                                            <p:cond delay="676"/>
                                          </p:stCondLst>
                                        </p:cTn>
                                        <p:tgtEl>
                                          <p:spTgt spid="8231"/>
                                        </p:tgtEl>
                                      </p:cBhvr>
                                      <p:to x="100000" y="100000"/>
                                    </p:animScale>
                                    <p:animScale>
                                      <p:cBhvr>
                                        <p:cTn id="56" dur="26">
                                          <p:stCondLst>
                                            <p:cond delay="1312"/>
                                          </p:stCondLst>
                                        </p:cTn>
                                        <p:tgtEl>
                                          <p:spTgt spid="8231"/>
                                        </p:tgtEl>
                                      </p:cBhvr>
                                      <p:to x="100000" y="80000"/>
                                    </p:animScale>
                                    <p:animScale>
                                      <p:cBhvr>
                                        <p:cTn id="57" dur="166" decel="50000">
                                          <p:stCondLst>
                                            <p:cond delay="1338"/>
                                          </p:stCondLst>
                                        </p:cTn>
                                        <p:tgtEl>
                                          <p:spTgt spid="8231"/>
                                        </p:tgtEl>
                                      </p:cBhvr>
                                      <p:to x="100000" y="100000"/>
                                    </p:animScale>
                                    <p:animScale>
                                      <p:cBhvr>
                                        <p:cTn id="58" dur="26">
                                          <p:stCondLst>
                                            <p:cond delay="1642"/>
                                          </p:stCondLst>
                                        </p:cTn>
                                        <p:tgtEl>
                                          <p:spTgt spid="8231"/>
                                        </p:tgtEl>
                                      </p:cBhvr>
                                      <p:to x="100000" y="90000"/>
                                    </p:animScale>
                                    <p:animScale>
                                      <p:cBhvr>
                                        <p:cTn id="59" dur="166" decel="50000">
                                          <p:stCondLst>
                                            <p:cond delay="1668"/>
                                          </p:stCondLst>
                                        </p:cTn>
                                        <p:tgtEl>
                                          <p:spTgt spid="8231"/>
                                        </p:tgtEl>
                                      </p:cBhvr>
                                      <p:to x="100000" y="100000"/>
                                    </p:animScale>
                                    <p:animScale>
                                      <p:cBhvr>
                                        <p:cTn id="60" dur="26">
                                          <p:stCondLst>
                                            <p:cond delay="1808"/>
                                          </p:stCondLst>
                                        </p:cTn>
                                        <p:tgtEl>
                                          <p:spTgt spid="8231"/>
                                        </p:tgtEl>
                                      </p:cBhvr>
                                      <p:to x="100000" y="95000"/>
                                    </p:animScale>
                                    <p:animScale>
                                      <p:cBhvr>
                                        <p:cTn id="61" dur="166" decel="50000">
                                          <p:stCondLst>
                                            <p:cond delay="1834"/>
                                          </p:stCondLst>
                                        </p:cTn>
                                        <p:tgtEl>
                                          <p:spTgt spid="823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39" presetClass="entr" presetSubtype="0" accel="100000" fill="hold" nodeType="clickEffect">
                                  <p:stCondLst>
                                    <p:cond delay="0"/>
                                  </p:stCondLst>
                                  <p:childTnLst>
                                    <p:set>
                                      <p:cBhvr>
                                        <p:cTn id="65" dur="1" fill="hold">
                                          <p:stCondLst>
                                            <p:cond delay="0"/>
                                          </p:stCondLst>
                                        </p:cTn>
                                        <p:tgtEl>
                                          <p:spTgt spid="8235"/>
                                        </p:tgtEl>
                                        <p:attrNameLst>
                                          <p:attrName>style.visibility</p:attrName>
                                        </p:attrNameLst>
                                      </p:cBhvr>
                                      <p:to>
                                        <p:strVal val="visible"/>
                                      </p:to>
                                    </p:set>
                                    <p:anim calcmode="lin" valueType="num">
                                      <p:cBhvr>
                                        <p:cTn id="66" dur="500" fill="hold"/>
                                        <p:tgtEl>
                                          <p:spTgt spid="8235"/>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8235"/>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8235"/>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8235"/>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0" presetClass="path" presetSubtype="0" accel="50000" decel="50000" fill="hold" nodeType="clickEffect">
                                  <p:stCondLst>
                                    <p:cond delay="0"/>
                                  </p:stCondLst>
                                  <p:childTnLst>
                                    <p:animMotion origin="layout" path="M -1.38889E-6 -1.11111E-6 C 0.00955 -0.10278 0.0224 -0.20092 0.04844 -0.20092 C 0.07761 -0.20092 0.08785 -0.10278 0.0974 -1.11111E-6 C 0.11024 0.11435 0.11997 0.2287 0.15261 0.2287 C 0.18177 0.2287 0.19149 0.11435 0.20434 -1.11111E-6 C 0.21059 -0.10278 0.22361 -0.20092 0.25243 -0.20092 C 0.27882 -0.20092 0.29167 -0.10278 0.30191 -1.11111E-6 C 0.31146 0.11435 0.32431 0.2287 0.35365 0.2287 C 0.38299 0.2287 0.40556 -1.11111E-6 0.40556 0.00093 C 0.41511 -0.10278 0.42518 -0.20092 0.45399 -0.20092 C 0.48299 -0.20092 0.49288 -0.10278 0.50243 -1.11111E-6 C 0.51528 0.11435 0.52552 0.2287 0.55816 0.2287 C 0.58733 0.2287 0.59705 0.11435 0.60643 -1.11111E-6 C 0.6191 -0.10278 0.62917 -0.20092 0.65833 -0.20092 C 0.68438 -0.20092 0.69722 -0.10278 0.70747 -1.11111E-6 C 0.71702 0.11435 0.72986 0.2287 0.7592 0.2287 C 0.78854 0.2287 0.79792 0.11435 0.81111 -1.11111E-6 " pathEditMode="relative" rAng="0" ptsTypes="fffffffffffffffff">
                                      <p:cBhvr>
                                        <p:cTn id="73" dur="1000" fill="hold"/>
                                        <p:tgtEl>
                                          <p:spTgt spid="8235"/>
                                        </p:tgtEl>
                                        <p:attrNameLst>
                                          <p:attrName>ppt_x</p:attrName>
                                          <p:attrName>ppt_y</p:attrName>
                                        </p:attrNameLst>
                                      </p:cBhvr>
                                      <p:rCtr x="406" y="14"/>
                                    </p:animMotion>
                                  </p:childTnLst>
                                </p:cTn>
                              </p:par>
                              <p:par>
                                <p:cTn id="74" presetID="3" presetClass="exit" presetSubtype="10" fill="hold" grpId="1" nodeType="withEffect">
                                  <p:stCondLst>
                                    <p:cond delay="0"/>
                                  </p:stCondLst>
                                  <p:childTnLst>
                                    <p:animEffect transition="out" filter="blinds(horizontal)">
                                      <p:cBhvr>
                                        <p:cTn id="75" dur="500"/>
                                        <p:tgtEl>
                                          <p:spTgt spid="8196"/>
                                        </p:tgtEl>
                                      </p:cBhvr>
                                    </p:animEffect>
                                    <p:set>
                                      <p:cBhvr>
                                        <p:cTn id="76" dur="1" fill="hold">
                                          <p:stCondLst>
                                            <p:cond delay="499"/>
                                          </p:stCondLst>
                                        </p:cTn>
                                        <p:tgtEl>
                                          <p:spTgt spid="8196"/>
                                        </p:tgtEl>
                                        <p:attrNameLst>
                                          <p:attrName>style.visibility</p:attrName>
                                        </p:attrNameLst>
                                      </p:cBhvr>
                                      <p:to>
                                        <p:strVal val="hidden"/>
                                      </p:to>
                                    </p:set>
                                  </p:childTnLst>
                                </p:cTn>
                              </p:par>
                              <p:par>
                                <p:cTn id="77" presetID="3" presetClass="exit" presetSubtype="10" fill="hold" nodeType="withEffect">
                                  <p:stCondLst>
                                    <p:cond delay="0"/>
                                  </p:stCondLst>
                                  <p:childTnLst>
                                    <p:animEffect transition="out" filter="blinds(horizontal)">
                                      <p:cBhvr>
                                        <p:cTn id="78" dur="500"/>
                                        <p:tgtEl>
                                          <p:spTgt spid="2"/>
                                        </p:tgtEl>
                                      </p:cBhvr>
                                    </p:animEffect>
                                    <p:set>
                                      <p:cBhvr>
                                        <p:cTn id="79" dur="1" fill="hold">
                                          <p:stCondLst>
                                            <p:cond delay="499"/>
                                          </p:stCondLst>
                                        </p:cTn>
                                        <p:tgtEl>
                                          <p:spTgt spid="2"/>
                                        </p:tgtEl>
                                        <p:attrNameLst>
                                          <p:attrName>style.visibility</p:attrName>
                                        </p:attrNameLst>
                                      </p:cBhvr>
                                      <p:to>
                                        <p:strVal val="hidden"/>
                                      </p:to>
                                    </p:set>
                                  </p:childTnLst>
                                </p:cTn>
                              </p:par>
                              <p:par>
                                <p:cTn id="80" presetID="3" presetClass="exit" presetSubtype="10" fill="hold" nodeType="withEffect">
                                  <p:stCondLst>
                                    <p:cond delay="0"/>
                                  </p:stCondLst>
                                  <p:childTnLst>
                                    <p:animEffect transition="out" filter="blinds(horizontal)">
                                      <p:cBhvr>
                                        <p:cTn id="81" dur="500"/>
                                        <p:tgtEl>
                                          <p:spTgt spid="3"/>
                                        </p:tgtEl>
                                      </p:cBhvr>
                                    </p:animEffect>
                                    <p:set>
                                      <p:cBhvr>
                                        <p:cTn id="82" dur="1" fill="hold">
                                          <p:stCondLst>
                                            <p:cond delay="499"/>
                                          </p:stCondLst>
                                        </p:cTn>
                                        <p:tgtEl>
                                          <p:spTgt spid="3"/>
                                        </p:tgtEl>
                                        <p:attrNameLst>
                                          <p:attrName>style.visibility</p:attrName>
                                        </p:attrNameLst>
                                      </p:cBhvr>
                                      <p:to>
                                        <p:strVal val="hidden"/>
                                      </p:to>
                                    </p:set>
                                  </p:childTnLst>
                                </p:cTn>
                              </p:par>
                              <p:par>
                                <p:cTn id="83" presetID="5" presetClass="exit" presetSubtype="10" fill="hold" grpId="0" nodeType="withEffect">
                                  <p:stCondLst>
                                    <p:cond delay="0"/>
                                  </p:stCondLst>
                                  <p:childTnLst>
                                    <p:animEffect transition="out" filter="checkerboard(across)">
                                      <p:cBhvr>
                                        <p:cTn id="84" dur="500"/>
                                        <p:tgtEl>
                                          <p:spTgt spid="8194"/>
                                        </p:tgtEl>
                                      </p:cBhvr>
                                    </p:animEffect>
                                    <p:set>
                                      <p:cBhvr>
                                        <p:cTn id="85" dur="1" fill="hold">
                                          <p:stCondLst>
                                            <p:cond delay="499"/>
                                          </p:stCondLst>
                                        </p:cTn>
                                        <p:tgtEl>
                                          <p:spTgt spid="8194"/>
                                        </p:tgtEl>
                                        <p:attrNameLst>
                                          <p:attrName>style.visibility</p:attrName>
                                        </p:attrNameLst>
                                      </p:cBhvr>
                                      <p:to>
                                        <p:strVal val="hidden"/>
                                      </p:to>
                                    </p:set>
                                  </p:childTnLst>
                                </p:cTn>
                              </p:par>
                              <p:par>
                                <p:cTn id="86" presetID="5" presetClass="entr" presetSubtype="10" fill="hold" grpId="0" nodeType="withEffect">
                                  <p:stCondLst>
                                    <p:cond delay="0"/>
                                  </p:stCondLst>
                                  <p:childTnLst>
                                    <p:set>
                                      <p:cBhvr>
                                        <p:cTn id="87" dur="1" fill="hold">
                                          <p:stCondLst>
                                            <p:cond delay="0"/>
                                          </p:stCondLst>
                                        </p:cTn>
                                        <p:tgtEl>
                                          <p:spTgt spid="8238"/>
                                        </p:tgtEl>
                                        <p:attrNameLst>
                                          <p:attrName>style.visibility</p:attrName>
                                        </p:attrNameLst>
                                      </p:cBhvr>
                                      <p:to>
                                        <p:strVal val="visible"/>
                                      </p:to>
                                    </p:set>
                                    <p:animEffect transition="in" filter="checkerboard(across)">
                                      <p:cBhvr>
                                        <p:cTn id="88" dur="500"/>
                                        <p:tgtEl>
                                          <p:spTgt spid="8238"/>
                                        </p:tgtEl>
                                      </p:cBhvr>
                                    </p:animEffect>
                                  </p:childTnLst>
                                </p:cTn>
                              </p:par>
                              <p:par>
                                <p:cTn id="89" presetID="4" presetClass="exit" presetSubtype="16" fill="hold" grpId="1" nodeType="withEffect">
                                  <p:stCondLst>
                                    <p:cond delay="0"/>
                                  </p:stCondLst>
                                  <p:iterate type="lt">
                                    <p:tmPct val="0"/>
                                  </p:iterate>
                                  <p:childTnLst>
                                    <p:animEffect transition="out" filter="box(in)">
                                      <p:cBhvr>
                                        <p:cTn id="90" dur="500"/>
                                        <p:tgtEl>
                                          <p:spTgt spid="8231"/>
                                        </p:tgtEl>
                                      </p:cBhvr>
                                    </p:animEffect>
                                    <p:set>
                                      <p:cBhvr>
                                        <p:cTn id="91" dur="1" fill="hold">
                                          <p:stCondLst>
                                            <p:cond delay="499"/>
                                          </p:stCondLst>
                                        </p:cTn>
                                        <p:tgtEl>
                                          <p:spTgt spid="8231"/>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8216"/>
                                        </p:tgtEl>
                                      </p:cBhvr>
                                    </p:animEffect>
                                    <p:set>
                                      <p:cBhvr>
                                        <p:cTn id="94" dur="1" fill="hold">
                                          <p:stCondLst>
                                            <p:cond delay="499"/>
                                          </p:stCondLst>
                                        </p:cTn>
                                        <p:tgtEl>
                                          <p:spTgt spid="8216"/>
                                        </p:tgtEl>
                                        <p:attrNameLst>
                                          <p:attrName>style.visibility</p:attrName>
                                        </p:attrNameLst>
                                      </p:cBhvr>
                                      <p:to>
                                        <p:strVal val="hidden"/>
                                      </p:to>
                                    </p:set>
                                  </p:childTnLst>
                                </p:cTn>
                              </p:par>
                              <p:par>
                                <p:cTn id="95" presetID="63" presetClass="path" presetSubtype="0" accel="50000" decel="50000" fill="hold" nodeType="withEffect">
                                  <p:stCondLst>
                                    <p:cond delay="0"/>
                                  </p:stCondLst>
                                  <p:childTnLst>
                                    <p:animMotion origin="layout" path="M 0 0  L 0.25 0  E" pathEditMode="relative" ptsTypes="">
                                      <p:cBhvr>
                                        <p:cTn id="96" dur="2000" fill="hold"/>
                                        <p:tgtEl>
                                          <p:spTgt spid="24702"/>
                                        </p:tgtEl>
                                        <p:attrNameLst>
                                          <p:attrName>ppt_x</p:attrName>
                                          <p:attrName>ppt_y</p:attrName>
                                        </p:attrNameLst>
                                      </p:cBhvr>
                                    </p:animMotion>
                                  </p:childTnLst>
                                </p:cTn>
                              </p:par>
                              <p:par>
                                <p:cTn id="97" presetID="5" presetClass="entr" presetSubtype="10" fill="hold" nodeType="withEffect">
                                  <p:stCondLst>
                                    <p:cond delay="0"/>
                                  </p:stCondLst>
                                  <p:childTnLst>
                                    <p:set>
                                      <p:cBhvr>
                                        <p:cTn id="98" dur="1" fill="hold">
                                          <p:stCondLst>
                                            <p:cond delay="0"/>
                                          </p:stCondLst>
                                        </p:cTn>
                                        <p:tgtEl>
                                          <p:spTgt spid="24635"/>
                                        </p:tgtEl>
                                        <p:attrNameLst>
                                          <p:attrName>style.visibility</p:attrName>
                                        </p:attrNameLst>
                                      </p:cBhvr>
                                      <p:to>
                                        <p:strVal val="visible"/>
                                      </p:to>
                                    </p:set>
                                    <p:animEffect transition="in" filter="checkerboard(across)">
                                      <p:cBhvr>
                                        <p:cTn id="99" dur="1000"/>
                                        <p:tgtEl>
                                          <p:spTgt spid="24635"/>
                                        </p:tgtEl>
                                      </p:cBhvr>
                                    </p:animEffect>
                                  </p:childTnLst>
                                </p:cTn>
                              </p:par>
                            </p:childTnLst>
                          </p:cTn>
                        </p:par>
                      </p:childTnLst>
                    </p:cTn>
                  </p:par>
                  <p:par>
                    <p:cTn id="100" fill="hold">
                      <p:stCondLst>
                        <p:cond delay="indefinite"/>
                      </p:stCondLst>
                      <p:childTnLst>
                        <p:par>
                          <p:cTn id="101" fill="hold">
                            <p:stCondLst>
                              <p:cond delay="0"/>
                            </p:stCondLst>
                            <p:childTnLst>
                              <p:par>
                                <p:cTn id="102" presetID="18" presetClass="entr" presetSubtype="3" fill="hold" grpId="0" nodeType="clickEffect">
                                  <p:stCondLst>
                                    <p:cond delay="0"/>
                                  </p:stCondLst>
                                  <p:childTnLst>
                                    <p:set>
                                      <p:cBhvr>
                                        <p:cTn id="103" dur="1" fill="hold">
                                          <p:stCondLst>
                                            <p:cond delay="0"/>
                                          </p:stCondLst>
                                        </p:cTn>
                                        <p:tgtEl>
                                          <p:spTgt spid="8236"/>
                                        </p:tgtEl>
                                        <p:attrNameLst>
                                          <p:attrName>style.visibility</p:attrName>
                                        </p:attrNameLst>
                                      </p:cBhvr>
                                      <p:to>
                                        <p:strVal val="visible"/>
                                      </p:to>
                                    </p:set>
                                    <p:animEffect transition="in" filter="strips(upRight)">
                                      <p:cBhvr>
                                        <p:cTn id="104" dur="500"/>
                                        <p:tgtEl>
                                          <p:spTgt spid="8236"/>
                                        </p:tgtEl>
                                      </p:cBhvr>
                                    </p:animEffect>
                                  </p:childTnLst>
                                </p:cTn>
                              </p:par>
                            </p:childTnLst>
                          </p:cTn>
                        </p:par>
                      </p:childTnLst>
                    </p:cTn>
                  </p:par>
                  <p:par>
                    <p:cTn id="105" fill="hold">
                      <p:stCondLst>
                        <p:cond delay="indefinite"/>
                      </p:stCondLst>
                      <p:childTnLst>
                        <p:par>
                          <p:cTn id="106" fill="hold">
                            <p:stCondLst>
                              <p:cond delay="0"/>
                            </p:stCondLst>
                            <p:childTnLst>
                              <p:par>
                                <p:cTn id="107" presetID="18" presetClass="entr" presetSubtype="3" fill="hold" grpId="0" nodeType="clickEffect">
                                  <p:stCondLst>
                                    <p:cond delay="0"/>
                                  </p:stCondLst>
                                  <p:childTnLst>
                                    <p:set>
                                      <p:cBhvr>
                                        <p:cTn id="108" dur="1" fill="hold">
                                          <p:stCondLst>
                                            <p:cond delay="0"/>
                                          </p:stCondLst>
                                        </p:cTn>
                                        <p:tgtEl>
                                          <p:spTgt spid="8237"/>
                                        </p:tgtEl>
                                        <p:attrNameLst>
                                          <p:attrName>style.visibility</p:attrName>
                                        </p:attrNameLst>
                                      </p:cBhvr>
                                      <p:to>
                                        <p:strVal val="visible"/>
                                      </p:to>
                                    </p:set>
                                    <p:animEffect transition="in" filter="strips(upRight)">
                                      <p:cBhvr>
                                        <p:cTn id="109" dur="500"/>
                                        <p:tgtEl>
                                          <p:spTgt spid="8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218" grpId="0" animBg="1"/>
      <p:bldP spid="8196" grpId="0"/>
      <p:bldP spid="8196" grpId="1"/>
      <p:bldP spid="8216" grpId="0" animBg="1"/>
      <p:bldP spid="8216" grpId="1" animBg="1"/>
      <p:bldP spid="8231" grpId="0" animBg="1"/>
      <p:bldP spid="8231" grpId="1" animBg="1"/>
      <p:bldP spid="8236" grpId="0"/>
      <p:bldP spid="8237" grpId="0"/>
      <p:bldP spid="82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3"/>
          <p:cNvSpPr>
            <a:spLocks noChangeArrowheads="1"/>
          </p:cNvSpPr>
          <p:nvPr/>
        </p:nvSpPr>
        <p:spPr bwMode="auto">
          <a:xfrm>
            <a:off x="179388" y="692150"/>
            <a:ext cx="8713787" cy="5976938"/>
          </a:xfrm>
          <a:prstGeom prst="rect">
            <a:avLst/>
          </a:prstGeom>
          <a:solidFill>
            <a:srgbClr val="99CCFF"/>
          </a:solidFill>
          <a:ln w="76200">
            <a:solidFill>
              <a:srgbClr val="993300"/>
            </a:solidFill>
            <a:miter lim="800000"/>
            <a:headEnd/>
            <a:tailEnd/>
          </a:ln>
        </p:spPr>
        <p:txBody>
          <a:bodyPr wrap="none" anchor="ctr"/>
          <a:lstStyle/>
          <a:p>
            <a:endParaRPr lang="ja-JP" altLang="en-US"/>
          </a:p>
        </p:txBody>
      </p:sp>
      <p:sp>
        <p:nvSpPr>
          <p:cNvPr id="16387" name="Text Box 4"/>
          <p:cNvSpPr txBox="1">
            <a:spLocks noChangeArrowheads="1"/>
          </p:cNvSpPr>
          <p:nvPr/>
        </p:nvSpPr>
        <p:spPr bwMode="auto">
          <a:xfrm>
            <a:off x="179388" y="0"/>
            <a:ext cx="8640762" cy="701675"/>
          </a:xfrm>
          <a:prstGeom prst="rect">
            <a:avLst/>
          </a:prstGeom>
          <a:noFill/>
          <a:ln w="9525">
            <a:noFill/>
            <a:miter lim="800000"/>
            <a:headEnd/>
            <a:tailEnd/>
          </a:ln>
        </p:spPr>
        <p:txBody>
          <a:bodyPr>
            <a:spAutoFit/>
          </a:bodyPr>
          <a:lstStyle/>
          <a:p>
            <a:pPr>
              <a:spcBef>
                <a:spcPct val="50000"/>
              </a:spcBef>
            </a:pPr>
            <a:r>
              <a:rPr lang="ja-JP" altLang="en-US" sz="4000">
                <a:solidFill>
                  <a:srgbClr val="0000CC"/>
                </a:solidFill>
                <a:latin typeface="HG創英角ﾎﾟｯﾌﾟ体" pitchFamily="49" charset="-128"/>
                <a:ea typeface="HG創英角ﾎﾟｯﾌﾟ体" pitchFamily="49" charset="-128"/>
              </a:rPr>
              <a:t>☆むすび＆今後の課題</a:t>
            </a:r>
            <a:endParaRPr lang="en-US" altLang="ja-JP" sz="4000">
              <a:solidFill>
                <a:srgbClr val="0000CC"/>
              </a:solidFill>
              <a:latin typeface="HG創英角ﾎﾟｯﾌﾟ体" pitchFamily="49" charset="-128"/>
              <a:ea typeface="HG創英角ﾎﾟｯﾌﾟ体" pitchFamily="49" charset="-128"/>
            </a:endParaRPr>
          </a:p>
        </p:txBody>
      </p:sp>
      <p:sp>
        <p:nvSpPr>
          <p:cNvPr id="9235" name="Text Box 19"/>
          <p:cNvSpPr txBox="1">
            <a:spLocks noChangeArrowheads="1"/>
          </p:cNvSpPr>
          <p:nvPr/>
        </p:nvSpPr>
        <p:spPr bwMode="auto">
          <a:xfrm>
            <a:off x="395288" y="836613"/>
            <a:ext cx="8280400" cy="457200"/>
          </a:xfrm>
          <a:prstGeom prst="rect">
            <a:avLst/>
          </a:prstGeom>
          <a:noFill/>
          <a:ln w="9525">
            <a:noFill/>
            <a:miter lim="800000"/>
            <a:headEnd/>
            <a:tailEnd/>
          </a:ln>
        </p:spPr>
        <p:txBody>
          <a:bodyPr>
            <a:spAutoFit/>
          </a:bodyPr>
          <a:lstStyle/>
          <a:p>
            <a:pPr>
              <a:spcBef>
                <a:spcPct val="50000"/>
              </a:spcBef>
            </a:pPr>
            <a:r>
              <a:rPr lang="ja-JP" altLang="en-US" sz="2400">
                <a:ea typeface="HG創英角ﾎﾟｯﾌﾟ体" pitchFamily="49" charset="-128"/>
              </a:rPr>
              <a:t>・ＩＦＲＳ導入が日本の会計制度を揺るがしている！</a:t>
            </a:r>
          </a:p>
        </p:txBody>
      </p:sp>
      <p:sp>
        <p:nvSpPr>
          <p:cNvPr id="9236" name="Text Box 20"/>
          <p:cNvSpPr txBox="1">
            <a:spLocks noChangeArrowheads="1"/>
          </p:cNvSpPr>
          <p:nvPr/>
        </p:nvSpPr>
        <p:spPr bwMode="auto">
          <a:xfrm>
            <a:off x="395288" y="1412875"/>
            <a:ext cx="8280400" cy="579438"/>
          </a:xfrm>
          <a:prstGeom prst="rect">
            <a:avLst/>
          </a:prstGeom>
          <a:noFill/>
          <a:ln w="9525">
            <a:noFill/>
            <a:miter lim="800000"/>
            <a:headEnd/>
            <a:tailEnd/>
          </a:ln>
        </p:spPr>
        <p:txBody>
          <a:bodyPr>
            <a:spAutoFit/>
          </a:bodyPr>
          <a:lstStyle/>
          <a:p>
            <a:pPr>
              <a:spcBef>
                <a:spcPct val="50000"/>
              </a:spcBef>
            </a:pPr>
            <a:r>
              <a:rPr lang="ja-JP" altLang="en-US" sz="2400">
                <a:solidFill>
                  <a:srgbClr val="008000"/>
                </a:solidFill>
                <a:ea typeface="HG創英角ﾎﾟｯﾌﾟ体" pitchFamily="49" charset="-128"/>
              </a:rPr>
              <a:t>・日本では、連結先行か</a:t>
            </a:r>
            <a:r>
              <a:rPr lang="ja-JP" altLang="en-US" sz="3200">
                <a:solidFill>
                  <a:srgbClr val="CC0000"/>
                </a:solidFill>
                <a:ea typeface="HG創英角ﾎﾟｯﾌﾟ体" pitchFamily="49" charset="-128"/>
              </a:rPr>
              <a:t>連単分離</a:t>
            </a:r>
            <a:r>
              <a:rPr lang="ja-JP" altLang="en-US" sz="2400">
                <a:solidFill>
                  <a:srgbClr val="008000"/>
                </a:solidFill>
                <a:ea typeface="HG創英角ﾎﾟｯﾌﾟ体" pitchFamily="49" charset="-128"/>
              </a:rPr>
              <a:t>になりそう・・・</a:t>
            </a:r>
          </a:p>
        </p:txBody>
      </p:sp>
      <p:sp>
        <p:nvSpPr>
          <p:cNvPr id="9237" name="Text Box 21"/>
          <p:cNvSpPr txBox="1">
            <a:spLocks noChangeArrowheads="1"/>
          </p:cNvSpPr>
          <p:nvPr/>
        </p:nvSpPr>
        <p:spPr bwMode="auto">
          <a:xfrm>
            <a:off x="395288" y="1989138"/>
            <a:ext cx="8280400" cy="457200"/>
          </a:xfrm>
          <a:prstGeom prst="rect">
            <a:avLst/>
          </a:prstGeom>
          <a:noFill/>
          <a:ln w="9525">
            <a:noFill/>
            <a:miter lim="800000"/>
            <a:headEnd/>
            <a:tailEnd/>
          </a:ln>
        </p:spPr>
        <p:txBody>
          <a:bodyPr>
            <a:spAutoFit/>
          </a:bodyPr>
          <a:lstStyle/>
          <a:p>
            <a:pPr>
              <a:spcBef>
                <a:spcPct val="50000"/>
              </a:spcBef>
            </a:pPr>
            <a:r>
              <a:rPr lang="ja-JP" altLang="en-US" sz="2400">
                <a:solidFill>
                  <a:srgbClr val="FF00FF"/>
                </a:solidFill>
                <a:ea typeface="HG創英角ﾎﾟｯﾌﾟ体" pitchFamily="49" charset="-128"/>
              </a:rPr>
              <a:t>・税務上は、別段の定めで個々に対応しよう！</a:t>
            </a:r>
          </a:p>
        </p:txBody>
      </p:sp>
      <p:sp>
        <p:nvSpPr>
          <p:cNvPr id="9238" name="AutoShape 22"/>
          <p:cNvSpPr>
            <a:spLocks noChangeArrowheads="1"/>
          </p:cNvSpPr>
          <p:nvPr/>
        </p:nvSpPr>
        <p:spPr bwMode="auto">
          <a:xfrm>
            <a:off x="2627313" y="2492375"/>
            <a:ext cx="4032250" cy="865188"/>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ja-JP" altLang="en-US" b="1">
                <a:solidFill>
                  <a:schemeClr val="bg1"/>
                </a:solidFill>
              </a:rPr>
              <a:t>現状の対応は？</a:t>
            </a:r>
          </a:p>
        </p:txBody>
      </p:sp>
      <p:sp>
        <p:nvSpPr>
          <p:cNvPr id="9225" name="Text Box 9"/>
          <p:cNvSpPr txBox="1">
            <a:spLocks noChangeArrowheads="1"/>
          </p:cNvSpPr>
          <p:nvPr/>
        </p:nvSpPr>
        <p:spPr bwMode="auto">
          <a:xfrm>
            <a:off x="323850" y="3357563"/>
            <a:ext cx="8496300" cy="457200"/>
          </a:xfrm>
          <a:prstGeom prst="rect">
            <a:avLst/>
          </a:prstGeom>
          <a:noFill/>
          <a:ln w="9525">
            <a:noFill/>
            <a:miter lim="800000"/>
            <a:headEnd/>
            <a:tailEnd/>
          </a:ln>
        </p:spPr>
        <p:txBody>
          <a:bodyPr>
            <a:spAutoFit/>
          </a:bodyPr>
          <a:lstStyle/>
          <a:p>
            <a:pPr>
              <a:spcBef>
                <a:spcPct val="50000"/>
              </a:spcBef>
            </a:pPr>
            <a:r>
              <a:rPr lang="ja-JP" altLang="en-US" sz="2400">
                <a:solidFill>
                  <a:srgbClr val="008000"/>
                </a:solidFill>
                <a:latin typeface="Impact" pitchFamily="34" charset="0"/>
                <a:ea typeface="HG創英角ﾎﾟｯﾌﾟ体" pitchFamily="49" charset="-128"/>
              </a:rPr>
              <a:t>課税所得の増加</a:t>
            </a:r>
            <a:r>
              <a:rPr lang="ja-JP" altLang="en-US" sz="2400">
                <a:latin typeface="Impact" pitchFamily="34" charset="0"/>
                <a:ea typeface="HG創英角ﾎﾟｯﾌﾟ体" pitchFamily="49" charset="-128"/>
              </a:rPr>
              <a:t>が見込まれる会計基準の改正だけに対応！！</a:t>
            </a:r>
          </a:p>
        </p:txBody>
      </p:sp>
      <p:grpSp>
        <p:nvGrpSpPr>
          <p:cNvPr id="2" name="Group 18"/>
          <p:cNvGrpSpPr>
            <a:grpSpLocks/>
          </p:cNvGrpSpPr>
          <p:nvPr/>
        </p:nvGrpSpPr>
        <p:grpSpPr bwMode="auto">
          <a:xfrm>
            <a:off x="468313" y="4221163"/>
            <a:ext cx="8064500" cy="2089150"/>
            <a:chOff x="295" y="2341"/>
            <a:chExt cx="5080" cy="1316"/>
          </a:xfrm>
        </p:grpSpPr>
        <p:sp>
          <p:nvSpPr>
            <p:cNvPr id="16396" name="Rectangle 10"/>
            <p:cNvSpPr>
              <a:spLocks noChangeArrowheads="1"/>
            </p:cNvSpPr>
            <p:nvPr/>
          </p:nvSpPr>
          <p:spPr bwMode="auto">
            <a:xfrm>
              <a:off x="295" y="2341"/>
              <a:ext cx="5080" cy="1316"/>
            </a:xfrm>
            <a:prstGeom prst="rect">
              <a:avLst/>
            </a:prstGeom>
            <a:solidFill>
              <a:srgbClr val="FF99CC"/>
            </a:solidFill>
            <a:ln w="9525">
              <a:solidFill>
                <a:schemeClr val="tx1"/>
              </a:solidFill>
              <a:miter lim="800000"/>
              <a:headEnd/>
              <a:tailEnd/>
            </a:ln>
          </p:spPr>
          <p:txBody>
            <a:bodyPr wrap="none" anchor="ctr"/>
            <a:lstStyle/>
            <a:p>
              <a:pPr algn="ctr"/>
              <a:endParaRPr lang="ja-JP" altLang="en-US">
                <a:latin typeface="Impact" pitchFamily="34" charset="0"/>
              </a:endParaRPr>
            </a:p>
          </p:txBody>
        </p:sp>
        <p:sp>
          <p:nvSpPr>
            <p:cNvPr id="16397" name="Text Box 11"/>
            <p:cNvSpPr txBox="1">
              <a:spLocks noChangeArrowheads="1"/>
            </p:cNvSpPr>
            <p:nvPr/>
          </p:nvSpPr>
          <p:spPr bwMode="auto">
            <a:xfrm>
              <a:off x="340" y="2341"/>
              <a:ext cx="1270" cy="288"/>
            </a:xfrm>
            <a:prstGeom prst="rect">
              <a:avLst/>
            </a:prstGeom>
            <a:noFill/>
            <a:ln w="9525">
              <a:noFill/>
              <a:miter lim="800000"/>
              <a:headEnd/>
              <a:tailEnd/>
            </a:ln>
          </p:spPr>
          <p:txBody>
            <a:bodyPr>
              <a:spAutoFit/>
            </a:bodyPr>
            <a:lstStyle/>
            <a:p>
              <a:pPr>
                <a:spcBef>
                  <a:spcPct val="50000"/>
                </a:spcBef>
              </a:pPr>
              <a:r>
                <a:rPr lang="ja-JP" altLang="en-US" sz="2400">
                  <a:latin typeface="Impact" pitchFamily="34" charset="0"/>
                  <a:ea typeface="HG創英角ﾎﾟｯﾌﾟ体" pitchFamily="49" charset="-128"/>
                </a:rPr>
                <a:t>例えば・・・</a:t>
              </a:r>
              <a:endParaRPr lang="en-US" altLang="ja-JP" sz="2400">
                <a:latin typeface="Impact" pitchFamily="34" charset="0"/>
                <a:ea typeface="HG創英角ﾎﾟｯﾌﾟ体" pitchFamily="49" charset="-128"/>
              </a:endParaRPr>
            </a:p>
          </p:txBody>
        </p:sp>
        <p:sp>
          <p:nvSpPr>
            <p:cNvPr id="16398" name="Text Box 12"/>
            <p:cNvSpPr txBox="1">
              <a:spLocks noChangeArrowheads="1"/>
            </p:cNvSpPr>
            <p:nvPr/>
          </p:nvSpPr>
          <p:spPr bwMode="auto">
            <a:xfrm>
              <a:off x="975" y="2659"/>
              <a:ext cx="4082" cy="327"/>
            </a:xfrm>
            <a:prstGeom prst="rect">
              <a:avLst/>
            </a:prstGeom>
            <a:noFill/>
            <a:ln w="9525">
              <a:noFill/>
              <a:miter lim="800000"/>
              <a:headEnd/>
              <a:tailEnd/>
            </a:ln>
          </p:spPr>
          <p:txBody>
            <a:bodyPr>
              <a:spAutoFit/>
            </a:bodyPr>
            <a:lstStyle/>
            <a:p>
              <a:pPr>
                <a:spcBef>
                  <a:spcPct val="50000"/>
                </a:spcBef>
              </a:pPr>
              <a:r>
                <a:rPr lang="ja-JP" altLang="en-US" sz="2800">
                  <a:solidFill>
                    <a:srgbClr val="0000FF"/>
                  </a:solidFill>
                  <a:latin typeface="Impact" pitchFamily="34" charset="0"/>
                  <a:ea typeface="HG創英角ﾎﾟｯﾌﾟ体" pitchFamily="49" charset="-128"/>
                </a:rPr>
                <a:t>金融商品（株など）の評価益の計上</a:t>
              </a:r>
            </a:p>
          </p:txBody>
        </p:sp>
        <p:sp>
          <p:nvSpPr>
            <p:cNvPr id="16399" name="Text Box 13"/>
            <p:cNvSpPr txBox="1">
              <a:spLocks noChangeArrowheads="1"/>
            </p:cNvSpPr>
            <p:nvPr/>
          </p:nvSpPr>
          <p:spPr bwMode="auto">
            <a:xfrm>
              <a:off x="567" y="3022"/>
              <a:ext cx="4354" cy="633"/>
            </a:xfrm>
            <a:prstGeom prst="rect">
              <a:avLst/>
            </a:prstGeom>
            <a:noFill/>
            <a:ln w="9525">
              <a:noFill/>
              <a:miter lim="800000"/>
              <a:headEnd/>
              <a:tailEnd/>
            </a:ln>
          </p:spPr>
          <p:txBody>
            <a:bodyPr>
              <a:spAutoFit/>
            </a:bodyPr>
            <a:lstStyle/>
            <a:p>
              <a:pPr>
                <a:spcBef>
                  <a:spcPct val="50000"/>
                </a:spcBef>
              </a:pPr>
              <a:r>
                <a:rPr lang="ja-JP" altLang="en-US" sz="2400">
                  <a:solidFill>
                    <a:srgbClr val="FF0000"/>
                  </a:solidFill>
                  <a:latin typeface="Impact" pitchFamily="34" charset="0"/>
                  <a:ea typeface="HG創英角ﾎﾟｯﾌﾟ体" pitchFamily="49" charset="-128"/>
                </a:rPr>
                <a:t>⇒お金の裏づけが無いけど、税金増やすために、</a:t>
              </a:r>
            </a:p>
            <a:p>
              <a:pPr>
                <a:spcBef>
                  <a:spcPct val="50000"/>
                </a:spcBef>
              </a:pPr>
              <a:r>
                <a:rPr lang="ja-JP" altLang="en-US" sz="2400">
                  <a:solidFill>
                    <a:srgbClr val="FF0000"/>
                  </a:solidFill>
                  <a:latin typeface="Impact" pitchFamily="34" charset="0"/>
                  <a:ea typeface="HG創英角ﾎﾟｯﾌﾟ体" pitchFamily="49" charset="-128"/>
                </a:rPr>
                <a:t>　課税しちゃおう！</a:t>
              </a:r>
            </a:p>
          </p:txBody>
        </p:sp>
      </p:grpSp>
      <p:sp>
        <p:nvSpPr>
          <p:cNvPr id="9247" name="Rectangle 31"/>
          <p:cNvSpPr>
            <a:spLocks noChangeArrowheads="1"/>
          </p:cNvSpPr>
          <p:nvPr/>
        </p:nvSpPr>
        <p:spPr bwMode="auto">
          <a:xfrm rot="-1031065">
            <a:off x="641350" y="4389438"/>
            <a:ext cx="8064500" cy="719137"/>
          </a:xfrm>
          <a:prstGeom prst="rect">
            <a:avLst/>
          </a:prstGeom>
          <a:solidFill>
            <a:srgbClr val="FFFF00"/>
          </a:solidFill>
          <a:ln w="9525">
            <a:solidFill>
              <a:schemeClr val="tx1"/>
            </a:solidFill>
            <a:miter lim="800000"/>
            <a:headEnd/>
            <a:tailEnd/>
          </a:ln>
        </p:spPr>
        <p:txBody>
          <a:bodyPr wrap="none" anchor="ctr"/>
          <a:lstStyle/>
          <a:p>
            <a:pPr algn="ctr"/>
            <a:r>
              <a:rPr lang="ja-JP" altLang="en-US" sz="4000">
                <a:solidFill>
                  <a:srgbClr val="0099FF"/>
                </a:solidFill>
                <a:ea typeface="HG創英角ﾎﾟｯﾌﾟ体" pitchFamily="49" charset="-128"/>
              </a:rPr>
              <a:t>課税ベースがめちゃくちゃに！</a:t>
            </a:r>
          </a:p>
        </p:txBody>
      </p:sp>
      <p:sp>
        <p:nvSpPr>
          <p:cNvPr id="9248" name="Rectangle 32"/>
          <p:cNvSpPr>
            <a:spLocks noChangeArrowheads="1"/>
          </p:cNvSpPr>
          <p:nvPr/>
        </p:nvSpPr>
        <p:spPr bwMode="auto">
          <a:xfrm rot="1292794">
            <a:off x="684213" y="4508500"/>
            <a:ext cx="7921625" cy="792163"/>
          </a:xfrm>
          <a:prstGeom prst="rect">
            <a:avLst/>
          </a:prstGeom>
          <a:solidFill>
            <a:srgbClr val="00FF00"/>
          </a:solidFill>
          <a:ln w="9525">
            <a:solidFill>
              <a:schemeClr val="tx1"/>
            </a:solidFill>
            <a:miter lim="800000"/>
            <a:headEnd/>
            <a:tailEnd/>
          </a:ln>
        </p:spPr>
        <p:txBody>
          <a:bodyPr wrap="none" anchor="ctr"/>
          <a:lstStyle/>
          <a:p>
            <a:pPr algn="ctr"/>
            <a:r>
              <a:rPr lang="ja-JP" altLang="en-US" sz="3200">
                <a:solidFill>
                  <a:srgbClr val="FF0000"/>
                </a:solidFill>
                <a:ea typeface="HG創英角ﾎﾟｯﾌﾟ体" pitchFamily="49" charset="-128"/>
              </a:rPr>
              <a:t>今後は、課税ベースの再検討も必要！！</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235"/>
                                        </p:tgtEl>
                                        <p:attrNameLst>
                                          <p:attrName>style.visibility</p:attrName>
                                        </p:attrNameLst>
                                      </p:cBhvr>
                                      <p:to>
                                        <p:strVal val="visible"/>
                                      </p:to>
                                    </p:set>
                                    <p:anim calcmode="lin" valueType="num">
                                      <p:cBhvr>
                                        <p:cTn id="7" dur="500" fill="hold"/>
                                        <p:tgtEl>
                                          <p:spTgt spid="92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35"/>
                                        </p:tgtEl>
                                        <p:attrNameLst>
                                          <p:attrName>ppt_y</p:attrName>
                                        </p:attrNameLst>
                                      </p:cBhvr>
                                      <p:tavLst>
                                        <p:tav tm="0">
                                          <p:val>
                                            <p:strVal val="#ppt_y"/>
                                          </p:val>
                                        </p:tav>
                                        <p:tav tm="100000">
                                          <p:val>
                                            <p:strVal val="#ppt_y"/>
                                          </p:val>
                                        </p:tav>
                                      </p:tavLst>
                                    </p:anim>
                                    <p:anim calcmode="lin" valueType="num">
                                      <p:cBhvr>
                                        <p:cTn id="9" dur="500" fill="hold"/>
                                        <p:tgtEl>
                                          <p:spTgt spid="92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3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9236"/>
                                        </p:tgtEl>
                                        <p:attrNameLst>
                                          <p:attrName>style.visibility</p:attrName>
                                        </p:attrNameLst>
                                      </p:cBhvr>
                                      <p:to>
                                        <p:strVal val="visible"/>
                                      </p:to>
                                    </p:set>
                                    <p:anim calcmode="lin" valueType="num">
                                      <p:cBhvr>
                                        <p:cTn id="16" dur="500" fill="hold"/>
                                        <p:tgtEl>
                                          <p:spTgt spid="923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236"/>
                                        </p:tgtEl>
                                        <p:attrNameLst>
                                          <p:attrName>ppt_y</p:attrName>
                                        </p:attrNameLst>
                                      </p:cBhvr>
                                      <p:tavLst>
                                        <p:tav tm="0">
                                          <p:val>
                                            <p:strVal val="#ppt_y"/>
                                          </p:val>
                                        </p:tav>
                                        <p:tav tm="100000">
                                          <p:val>
                                            <p:strVal val="#ppt_y"/>
                                          </p:val>
                                        </p:tav>
                                      </p:tavLst>
                                    </p:anim>
                                    <p:anim calcmode="lin" valueType="num">
                                      <p:cBhvr>
                                        <p:cTn id="18" dur="500" fill="hold"/>
                                        <p:tgtEl>
                                          <p:spTgt spid="923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23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236"/>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9237"/>
                                        </p:tgtEl>
                                        <p:attrNameLst>
                                          <p:attrName>style.visibility</p:attrName>
                                        </p:attrNameLst>
                                      </p:cBhvr>
                                      <p:to>
                                        <p:strVal val="visible"/>
                                      </p:to>
                                    </p:set>
                                    <p:anim calcmode="lin" valueType="num">
                                      <p:cBhvr>
                                        <p:cTn id="25" dur="500" fill="hold"/>
                                        <p:tgtEl>
                                          <p:spTgt spid="9237"/>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237"/>
                                        </p:tgtEl>
                                        <p:attrNameLst>
                                          <p:attrName>ppt_y</p:attrName>
                                        </p:attrNameLst>
                                      </p:cBhvr>
                                      <p:tavLst>
                                        <p:tav tm="0">
                                          <p:val>
                                            <p:strVal val="#ppt_y"/>
                                          </p:val>
                                        </p:tav>
                                        <p:tav tm="100000">
                                          <p:val>
                                            <p:strVal val="#ppt_y"/>
                                          </p:val>
                                        </p:tav>
                                      </p:tavLst>
                                    </p:anim>
                                    <p:anim calcmode="lin" valueType="num">
                                      <p:cBhvr>
                                        <p:cTn id="27" dur="500" fill="hold"/>
                                        <p:tgtEl>
                                          <p:spTgt spid="9237"/>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237"/>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23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9238"/>
                                        </p:tgtEl>
                                        <p:attrNameLst>
                                          <p:attrName>style.visibility</p:attrName>
                                        </p:attrNameLst>
                                      </p:cBhvr>
                                      <p:to>
                                        <p:strVal val="visible"/>
                                      </p:to>
                                    </p:set>
                                    <p:anim calcmode="lin" valueType="num">
                                      <p:cBhvr>
                                        <p:cTn id="34" dur="500" fill="hold"/>
                                        <p:tgtEl>
                                          <p:spTgt spid="9238"/>
                                        </p:tgtEl>
                                        <p:attrNameLst>
                                          <p:attrName>ppt_w</p:attrName>
                                        </p:attrNameLst>
                                      </p:cBhvr>
                                      <p:tavLst>
                                        <p:tav tm="0">
                                          <p:val>
                                            <p:fltVal val="0"/>
                                          </p:val>
                                        </p:tav>
                                        <p:tav tm="100000">
                                          <p:val>
                                            <p:strVal val="#ppt_w"/>
                                          </p:val>
                                        </p:tav>
                                      </p:tavLst>
                                    </p:anim>
                                    <p:anim calcmode="lin" valueType="num">
                                      <p:cBhvr>
                                        <p:cTn id="35" dur="500" fill="hold"/>
                                        <p:tgtEl>
                                          <p:spTgt spid="9238"/>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9225"/>
                                        </p:tgtEl>
                                        <p:attrNameLst>
                                          <p:attrName>style.visibility</p:attrName>
                                        </p:attrNameLst>
                                      </p:cBhvr>
                                      <p:to>
                                        <p:strVal val="visible"/>
                                      </p:to>
                                    </p:set>
                                    <p:anim calcmode="lin" valueType="num">
                                      <p:cBhvr>
                                        <p:cTn id="39" dur="500" fill="hold"/>
                                        <p:tgtEl>
                                          <p:spTgt spid="9225"/>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9225"/>
                                        </p:tgtEl>
                                        <p:attrNameLst>
                                          <p:attrName>ppt_y</p:attrName>
                                        </p:attrNameLst>
                                      </p:cBhvr>
                                      <p:tavLst>
                                        <p:tav tm="0">
                                          <p:val>
                                            <p:strVal val="#ppt_y"/>
                                          </p:val>
                                        </p:tav>
                                        <p:tav tm="100000">
                                          <p:val>
                                            <p:strVal val="#ppt_y"/>
                                          </p:val>
                                        </p:tav>
                                      </p:tavLst>
                                    </p:anim>
                                    <p:anim calcmode="lin" valueType="num">
                                      <p:cBhvr>
                                        <p:cTn id="41" dur="500" fill="hold"/>
                                        <p:tgtEl>
                                          <p:spTgt spid="9225"/>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922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9225"/>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900" decel="100000" fill="hold"/>
                                        <p:tgtEl>
                                          <p:spTgt spid="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1" presetClass="entr" presetSubtype="0" fill="hold" grpId="0" nodeType="clickEffect">
                                  <p:stCondLst>
                                    <p:cond delay="0"/>
                                  </p:stCondLst>
                                  <p:childTnLst>
                                    <p:set>
                                      <p:cBhvr>
                                        <p:cTn id="55" dur="1" fill="hold">
                                          <p:stCondLst>
                                            <p:cond delay="0"/>
                                          </p:stCondLst>
                                        </p:cTn>
                                        <p:tgtEl>
                                          <p:spTgt spid="9247"/>
                                        </p:tgtEl>
                                        <p:attrNameLst>
                                          <p:attrName>style.visibility</p:attrName>
                                        </p:attrNameLst>
                                      </p:cBhvr>
                                      <p:to>
                                        <p:strVal val="visible"/>
                                      </p:to>
                                    </p:set>
                                    <p:animEffect transition="in" filter="fade">
                                      <p:cBhvr>
                                        <p:cTn id="56" dur="192" decel="100000"/>
                                        <p:tgtEl>
                                          <p:spTgt spid="9247"/>
                                        </p:tgtEl>
                                      </p:cBhvr>
                                    </p:animEffect>
                                    <p:animScale>
                                      <p:cBhvr>
                                        <p:cTn id="57" dur="192" decel="100000"/>
                                        <p:tgtEl>
                                          <p:spTgt spid="9247"/>
                                        </p:tgtEl>
                                      </p:cBhvr>
                                      <p:from x="10000" y="10000"/>
                                      <p:to x="200000" y="450000"/>
                                    </p:animScale>
                                    <p:animScale>
                                      <p:cBhvr>
                                        <p:cTn id="58" dur="308" accel="100000" fill="hold">
                                          <p:stCondLst>
                                            <p:cond delay="192"/>
                                          </p:stCondLst>
                                        </p:cTn>
                                        <p:tgtEl>
                                          <p:spTgt spid="9247"/>
                                        </p:tgtEl>
                                      </p:cBhvr>
                                      <p:from x="200000" y="450000"/>
                                      <p:to x="100000" y="100000"/>
                                    </p:animScale>
                                    <p:set>
                                      <p:cBhvr>
                                        <p:cTn id="59" dur="192" fill="hold"/>
                                        <p:tgtEl>
                                          <p:spTgt spid="9247"/>
                                        </p:tgtEl>
                                        <p:attrNameLst>
                                          <p:attrName>ppt_x</p:attrName>
                                        </p:attrNameLst>
                                      </p:cBhvr>
                                      <p:to>
                                        <p:strVal val="(0.5)"/>
                                      </p:to>
                                    </p:set>
                                    <p:anim from="(0.5)" to="(#ppt_x)" calcmode="lin" valueType="num">
                                      <p:cBhvr>
                                        <p:cTn id="60" dur="308" accel="100000" fill="hold">
                                          <p:stCondLst>
                                            <p:cond delay="192"/>
                                          </p:stCondLst>
                                        </p:cTn>
                                        <p:tgtEl>
                                          <p:spTgt spid="9247"/>
                                        </p:tgtEl>
                                        <p:attrNameLst>
                                          <p:attrName>ppt_x</p:attrName>
                                        </p:attrNameLst>
                                      </p:cBhvr>
                                    </p:anim>
                                    <p:set>
                                      <p:cBhvr>
                                        <p:cTn id="61" dur="192" fill="hold"/>
                                        <p:tgtEl>
                                          <p:spTgt spid="9247"/>
                                        </p:tgtEl>
                                        <p:attrNameLst>
                                          <p:attrName>ppt_y</p:attrName>
                                        </p:attrNameLst>
                                      </p:cBhvr>
                                      <p:to>
                                        <p:strVal val="(#ppt_y+0.4)"/>
                                      </p:to>
                                    </p:set>
                                    <p:anim from="(#ppt_y+0.4)" to="(#ppt_y)" calcmode="lin" valueType="num">
                                      <p:cBhvr>
                                        <p:cTn id="62" dur="308" accel="100000" fill="hold">
                                          <p:stCondLst>
                                            <p:cond delay="192"/>
                                          </p:stCondLst>
                                        </p:cTn>
                                        <p:tgtEl>
                                          <p:spTgt spid="9247"/>
                                        </p:tgtEl>
                                        <p:attrNameLst>
                                          <p:attrName>ppt_y</p:attrName>
                                        </p:attrNameLst>
                                      </p:cBhvr>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grpId="0" nodeType="clickEffect">
                                  <p:stCondLst>
                                    <p:cond delay="0"/>
                                  </p:stCondLst>
                                  <p:childTnLst>
                                    <p:set>
                                      <p:cBhvr>
                                        <p:cTn id="66" dur="1" fill="hold">
                                          <p:stCondLst>
                                            <p:cond delay="0"/>
                                          </p:stCondLst>
                                        </p:cTn>
                                        <p:tgtEl>
                                          <p:spTgt spid="9248"/>
                                        </p:tgtEl>
                                        <p:attrNameLst>
                                          <p:attrName>style.visibility</p:attrName>
                                        </p:attrNameLst>
                                      </p:cBhvr>
                                      <p:to>
                                        <p:strVal val="visible"/>
                                      </p:to>
                                    </p:set>
                                    <p:anim calcmode="lin" valueType="num">
                                      <p:cBhvr>
                                        <p:cTn id="67" dur="500" fill="hold"/>
                                        <p:tgtEl>
                                          <p:spTgt spid="9248"/>
                                        </p:tgtEl>
                                        <p:attrNameLst>
                                          <p:attrName>ppt_w</p:attrName>
                                        </p:attrNameLst>
                                      </p:cBhvr>
                                      <p:tavLst>
                                        <p:tav tm="0">
                                          <p:val>
                                            <p:fltVal val="0"/>
                                          </p:val>
                                        </p:tav>
                                        <p:tav tm="100000">
                                          <p:val>
                                            <p:strVal val="#ppt_w"/>
                                          </p:val>
                                        </p:tav>
                                      </p:tavLst>
                                    </p:anim>
                                    <p:anim calcmode="lin" valueType="num">
                                      <p:cBhvr>
                                        <p:cTn id="68" dur="500" fill="hold"/>
                                        <p:tgtEl>
                                          <p:spTgt spid="9248"/>
                                        </p:tgtEl>
                                        <p:attrNameLst>
                                          <p:attrName>ppt_h</p:attrName>
                                        </p:attrNameLst>
                                      </p:cBhvr>
                                      <p:tavLst>
                                        <p:tav tm="0">
                                          <p:val>
                                            <p:fltVal val="0"/>
                                          </p:val>
                                        </p:tav>
                                        <p:tav tm="100000">
                                          <p:val>
                                            <p:strVal val="#ppt_h"/>
                                          </p:val>
                                        </p:tav>
                                      </p:tavLst>
                                    </p:anim>
                                    <p:anim calcmode="lin" valueType="num">
                                      <p:cBhvr>
                                        <p:cTn id="69" dur="500" fill="hold"/>
                                        <p:tgtEl>
                                          <p:spTgt spid="9248"/>
                                        </p:tgtEl>
                                        <p:attrNameLst>
                                          <p:attrName>style.rotation</p:attrName>
                                        </p:attrNameLst>
                                      </p:cBhvr>
                                      <p:tavLst>
                                        <p:tav tm="0">
                                          <p:val>
                                            <p:fltVal val="360"/>
                                          </p:val>
                                        </p:tav>
                                        <p:tav tm="100000">
                                          <p:val>
                                            <p:fltVal val="0"/>
                                          </p:val>
                                        </p:tav>
                                      </p:tavLst>
                                    </p:anim>
                                    <p:animEffect transition="in" filter="fade">
                                      <p:cBhvr>
                                        <p:cTn id="70" dur="500"/>
                                        <p:tgtEl>
                                          <p:spTgt spid="9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p:bldP spid="9236" grpId="0"/>
      <p:bldP spid="9237" grpId="0"/>
      <p:bldP spid="9238" grpId="0" animBg="1"/>
      <p:bldP spid="9225" grpId="0"/>
      <p:bldP spid="9247" grpId="0" animBg="1"/>
      <p:bldP spid="92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611188" y="981075"/>
            <a:ext cx="8064500" cy="1555750"/>
          </a:xfrm>
          <a:prstGeom prst="rect">
            <a:avLst/>
          </a:prstGeom>
          <a:noFill/>
          <a:ln w="9525">
            <a:noFill/>
            <a:miter lim="800000"/>
            <a:headEnd/>
            <a:tailEnd/>
          </a:ln>
        </p:spPr>
        <p:txBody>
          <a:bodyPr>
            <a:spAutoFit/>
          </a:bodyPr>
          <a:lstStyle/>
          <a:p>
            <a:pPr algn="ctr">
              <a:spcBef>
                <a:spcPct val="50000"/>
              </a:spcBef>
            </a:pPr>
            <a:r>
              <a:rPr lang="ja-JP" altLang="en-US" sz="9600">
                <a:solidFill>
                  <a:srgbClr val="FF0000"/>
                </a:solidFill>
                <a:ea typeface="HG創英角ﾎﾟｯﾌﾟ体" pitchFamily="49" charset="-128"/>
              </a:rPr>
              <a:t>おわり</a:t>
            </a:r>
          </a:p>
        </p:txBody>
      </p:sp>
      <p:pic>
        <p:nvPicPr>
          <p:cNvPr id="17411" name="Picture 6"/>
          <p:cNvPicPr>
            <a:picLocks noChangeAspect="1" noChangeArrowheads="1"/>
          </p:cNvPicPr>
          <p:nvPr/>
        </p:nvPicPr>
        <p:blipFill>
          <a:blip r:embed="rId2" cstate="print"/>
          <a:srcRect/>
          <a:stretch>
            <a:fillRect/>
          </a:stretch>
        </p:blipFill>
        <p:spPr bwMode="auto">
          <a:xfrm>
            <a:off x="2916238" y="2565400"/>
            <a:ext cx="3201987" cy="3887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横巻き 12"/>
          <p:cNvSpPr/>
          <p:nvPr/>
        </p:nvSpPr>
        <p:spPr>
          <a:xfrm>
            <a:off x="428625" y="1357313"/>
            <a:ext cx="8072438" cy="1357312"/>
          </a:xfrm>
          <a:prstGeom prst="horizontalScroll">
            <a:avLst/>
          </a:prstGeom>
          <a:solidFill>
            <a:srgbClr val="00B050">
              <a:alpha val="70000"/>
            </a:srgbClr>
          </a:solidFill>
          <a:ln>
            <a:solidFill>
              <a:schemeClr val="tx1"/>
            </a:solidFill>
          </a:ln>
        </p:spPr>
        <p:style>
          <a:lnRef idx="3">
            <a:schemeClr val="lt1"/>
          </a:lnRef>
          <a:fillRef idx="1">
            <a:schemeClr val="accent2"/>
          </a:fillRef>
          <a:effectRef idx="1">
            <a:schemeClr val="accent2"/>
          </a:effectRef>
          <a:fontRef idx="minor">
            <a:schemeClr val="lt1"/>
          </a:fontRef>
        </p:style>
        <p:txBody>
          <a:bodyPr tIns="252000" anchor="ctr"/>
          <a:lstStyle/>
          <a:p>
            <a:pPr marL="274320" indent="-274320" fontAlgn="auto">
              <a:spcAft>
                <a:spcPts val="0"/>
              </a:spcAft>
              <a:defRPr/>
            </a:pPr>
            <a:r>
              <a:rPr lang="en-US" altLang="ja-JP" sz="2600" dirty="0">
                <a:solidFill>
                  <a:schemeClr val="tx1"/>
                </a:solidFill>
                <a:latin typeface="HGP創英角ﾎﾟｯﾌﾟ体" pitchFamily="50" charset="-128"/>
                <a:ea typeface="HGP創英角ﾎﾟｯﾌﾟ体" pitchFamily="50" charset="-128"/>
              </a:rPr>
              <a:t>&lt;International Financial Reporting Standards&gt;</a:t>
            </a:r>
          </a:p>
          <a:p>
            <a:pPr marL="274320" indent="-274320" fontAlgn="auto">
              <a:spcAft>
                <a:spcPts val="0"/>
              </a:spcAft>
              <a:defRPr/>
            </a:pPr>
            <a:r>
              <a:rPr lang="ja-JP" altLang="en-US" sz="2600" dirty="0">
                <a:solidFill>
                  <a:schemeClr val="tx1"/>
                </a:solidFill>
                <a:latin typeface="HGP創英角ﾎﾟｯﾌﾟ体" pitchFamily="50" charset="-128"/>
                <a:ea typeface="HGP創英角ﾎﾟｯﾌﾟ体" pitchFamily="50" charset="-128"/>
              </a:rPr>
              <a:t>国際財務報告基準（</a:t>
            </a:r>
            <a:r>
              <a:rPr lang="en-US" altLang="ja-JP" sz="2600" dirty="0">
                <a:solidFill>
                  <a:schemeClr val="tx1"/>
                </a:solidFill>
                <a:latin typeface="HGP創英角ﾎﾟｯﾌﾟ体" pitchFamily="50" charset="-128"/>
                <a:ea typeface="HGP創英角ﾎﾟｯﾌﾟ体" pitchFamily="50" charset="-128"/>
              </a:rPr>
              <a:t>IFRS</a:t>
            </a:r>
            <a:r>
              <a:rPr lang="ja-JP" altLang="en-US" sz="2600" dirty="0">
                <a:solidFill>
                  <a:schemeClr val="tx1"/>
                </a:solidFill>
                <a:latin typeface="HGP創英角ﾎﾟｯﾌﾟ体" pitchFamily="50" charset="-128"/>
                <a:ea typeface="HGP創英角ﾎﾟｯﾌﾟ体" pitchFamily="50" charset="-128"/>
              </a:rPr>
              <a:t>）</a:t>
            </a:r>
            <a:endParaRPr lang="en-US" altLang="ja-JP" sz="2600" dirty="0">
              <a:solidFill>
                <a:schemeClr val="tx1"/>
              </a:solidFill>
              <a:latin typeface="HGP創英角ﾎﾟｯﾌﾟ体" pitchFamily="50" charset="-128"/>
              <a:ea typeface="HGP創英角ﾎﾟｯﾌﾟ体" pitchFamily="50" charset="-128"/>
            </a:endParaRPr>
          </a:p>
          <a:p>
            <a:pPr>
              <a:defRPr/>
            </a:pPr>
            <a:endParaRPr lang="ja-JP" altLang="en-US" dirty="0"/>
          </a:p>
        </p:txBody>
      </p:sp>
      <p:sp>
        <p:nvSpPr>
          <p:cNvPr id="2" name="タイトル 1"/>
          <p:cNvSpPr>
            <a:spLocks noGrp="1"/>
          </p:cNvSpPr>
          <p:nvPr>
            <p:ph type="ctrTitle"/>
          </p:nvPr>
        </p:nvSpPr>
        <p:spPr>
          <a:xfrm>
            <a:off x="541338" y="420688"/>
            <a:ext cx="7299325" cy="919162"/>
          </a:xfrm>
        </p:spPr>
        <p:txBody>
          <a:bodyPr>
            <a:normAutofit fontScale="90000"/>
          </a:bodyPr>
          <a:lstStyle/>
          <a:p>
            <a:pPr algn="ctr" eaLnBrk="1" fontAlgn="auto" hangingPunct="1">
              <a:spcAft>
                <a:spcPts val="0"/>
              </a:spcAft>
              <a:defRPr/>
            </a:pPr>
            <a:r>
              <a:rPr lang="ja-JP" altLang="en-US" sz="6000" cap="none" dirty="0" smtClean="0">
                <a:solidFill>
                  <a:schemeClr val="tx1"/>
                </a:solidFill>
                <a:latin typeface="HGP創英角ﾎﾟｯﾌﾟ体" pitchFamily="50" charset="-128"/>
                <a:ea typeface="HGP創英角ﾎﾟｯﾌﾟ体" pitchFamily="50" charset="-128"/>
              </a:rPr>
              <a:t>☆ＩＦＲＳとは？</a:t>
            </a:r>
            <a:endParaRPr lang="ja-JP" altLang="en-US" sz="6000" cap="none" dirty="0">
              <a:solidFill>
                <a:schemeClr val="tx1"/>
              </a:solidFill>
              <a:latin typeface="HGP創英角ﾎﾟｯﾌﾟ体" pitchFamily="50" charset="-128"/>
              <a:ea typeface="HGP創英角ﾎﾟｯﾌﾟ体" pitchFamily="50" charset="-128"/>
            </a:endParaRPr>
          </a:p>
        </p:txBody>
      </p:sp>
      <p:grpSp>
        <p:nvGrpSpPr>
          <p:cNvPr id="3" name="グループ化 19"/>
          <p:cNvGrpSpPr>
            <a:grpSpLocks/>
          </p:cNvGrpSpPr>
          <p:nvPr/>
        </p:nvGrpSpPr>
        <p:grpSpPr bwMode="auto">
          <a:xfrm>
            <a:off x="428625" y="3143250"/>
            <a:ext cx="8036435" cy="1357313"/>
            <a:chOff x="428596" y="3143248"/>
            <a:chExt cx="8071711" cy="1357322"/>
          </a:xfrm>
          <a:solidFill>
            <a:srgbClr val="00B050"/>
          </a:solidFill>
        </p:grpSpPr>
        <p:sp>
          <p:nvSpPr>
            <p:cNvPr id="15" name="横巻き 14"/>
            <p:cNvSpPr/>
            <p:nvPr/>
          </p:nvSpPr>
          <p:spPr>
            <a:xfrm>
              <a:off x="428596" y="3143248"/>
              <a:ext cx="8071711" cy="1357322"/>
            </a:xfrm>
            <a:prstGeom prst="horizontalScroll">
              <a:avLst/>
            </a:prstGeom>
            <a:grpFill/>
            <a:ln>
              <a:solidFill>
                <a:schemeClr val="tx1"/>
              </a:solidFill>
            </a:ln>
          </p:spPr>
          <p:style>
            <a:lnRef idx="3">
              <a:schemeClr val="lt1"/>
            </a:lnRef>
            <a:fillRef idx="1">
              <a:schemeClr val="accent4"/>
            </a:fillRef>
            <a:effectRef idx="1">
              <a:schemeClr val="accent4"/>
            </a:effectRef>
            <a:fontRef idx="minor">
              <a:schemeClr val="lt1"/>
            </a:fontRef>
          </p:style>
          <p:txBody>
            <a:bodyPr anchor="ctr"/>
            <a:lstStyle/>
            <a:p>
              <a:pPr>
                <a:defRPr/>
              </a:pPr>
              <a:endParaRPr lang="ja-JP" altLang="en-US"/>
            </a:p>
          </p:txBody>
        </p:sp>
        <p:sp>
          <p:nvSpPr>
            <p:cNvPr id="10261" name="テキスト ボックス 13"/>
            <p:cNvSpPr txBox="1">
              <a:spLocks noChangeArrowheads="1"/>
            </p:cNvSpPr>
            <p:nvPr/>
          </p:nvSpPr>
          <p:spPr bwMode="auto">
            <a:xfrm>
              <a:off x="715573" y="3357562"/>
              <a:ext cx="7677419" cy="892552"/>
            </a:xfrm>
            <a:prstGeom prst="rect">
              <a:avLst/>
            </a:prstGeom>
            <a:grpFill/>
            <a:ln w="9525">
              <a:noFill/>
              <a:miter lim="800000"/>
              <a:headEnd/>
              <a:tailEnd/>
            </a:ln>
          </p:spPr>
          <p:txBody>
            <a:bodyPr wrap="square">
              <a:spAutoFit/>
            </a:bodyPr>
            <a:lstStyle/>
            <a:p>
              <a:r>
                <a:rPr lang="en-US" altLang="ja-JP" sz="2600" dirty="0">
                  <a:latin typeface="HGP創英角ﾎﾟｯﾌﾟ体" pitchFamily="50" charset="-128"/>
                  <a:ea typeface="HGP創英角ﾎﾟｯﾌﾟ体" pitchFamily="50" charset="-128"/>
                </a:rPr>
                <a:t>&lt;International Accounting standards board&gt;</a:t>
              </a:r>
            </a:p>
            <a:p>
              <a:r>
                <a:rPr lang="ja-JP" altLang="en-US" sz="2600" dirty="0">
                  <a:latin typeface="HGP創英角ﾎﾟｯﾌﾟ体" pitchFamily="50" charset="-128"/>
                  <a:ea typeface="HGP創英角ﾎﾟｯﾌﾟ体" pitchFamily="50" charset="-128"/>
                </a:rPr>
                <a:t>国際会計基準審議会（</a:t>
              </a:r>
              <a:r>
                <a:rPr lang="en-US" altLang="ja-JP" sz="2600" dirty="0">
                  <a:latin typeface="HGP創英角ﾎﾟｯﾌﾟ体" pitchFamily="50" charset="-128"/>
                  <a:ea typeface="HGP創英角ﾎﾟｯﾌﾟ体" pitchFamily="50" charset="-128"/>
                </a:rPr>
                <a:t>IASB</a:t>
              </a:r>
              <a:r>
                <a:rPr lang="ja-JP" altLang="en-US" sz="2600" dirty="0">
                  <a:latin typeface="HGP創英角ﾎﾟｯﾌﾟ体" pitchFamily="50" charset="-128"/>
                  <a:ea typeface="HGP創英角ﾎﾟｯﾌﾟ体" pitchFamily="50" charset="-128"/>
                </a:rPr>
                <a:t>）</a:t>
              </a:r>
            </a:p>
          </p:txBody>
        </p:sp>
      </p:grpSp>
      <p:sp>
        <p:nvSpPr>
          <p:cNvPr id="16" name="上矢印 15"/>
          <p:cNvSpPr/>
          <p:nvPr/>
        </p:nvSpPr>
        <p:spPr>
          <a:xfrm>
            <a:off x="3571875" y="2571750"/>
            <a:ext cx="2071688" cy="714375"/>
          </a:xfrm>
          <a:prstGeom prst="upArrow">
            <a:avLst/>
          </a:prstGeom>
          <a:solidFill>
            <a:schemeClr val="accent1">
              <a:alpha val="70000"/>
            </a:schemeClr>
          </a:solidFill>
          <a:ln>
            <a:solidFill>
              <a:schemeClr val="tx1"/>
            </a:solidFill>
          </a:ln>
        </p:spPr>
        <p:style>
          <a:lnRef idx="3">
            <a:schemeClr val="lt1"/>
          </a:lnRef>
          <a:fillRef idx="1">
            <a:schemeClr val="accent1"/>
          </a:fillRef>
          <a:effectRef idx="1">
            <a:schemeClr val="accent1"/>
          </a:effectRef>
          <a:fontRef idx="minor">
            <a:schemeClr val="lt1"/>
          </a:fontRef>
        </p:style>
        <p:txBody>
          <a:bodyPr anchor="ctr"/>
          <a:lstStyle/>
          <a:p>
            <a:pPr>
              <a:defRPr/>
            </a:pPr>
            <a:endParaRPr lang="ja-JP" altLang="en-US"/>
          </a:p>
        </p:txBody>
      </p:sp>
      <p:pic>
        <p:nvPicPr>
          <p:cNvPr id="12300" name="Picture 12" descr="C:\Program Files\Microsoft Office\MEDIA\CAGCAT10\j0157763.wmf"/>
          <p:cNvPicPr>
            <a:picLocks noChangeAspect="1" noChangeArrowheads="1"/>
          </p:cNvPicPr>
          <p:nvPr/>
        </p:nvPicPr>
        <p:blipFill>
          <a:blip r:embed="rId4" cstate="print"/>
          <a:srcRect/>
          <a:stretch>
            <a:fillRect/>
          </a:stretch>
        </p:blipFill>
        <p:spPr bwMode="auto">
          <a:xfrm>
            <a:off x="642938" y="214313"/>
            <a:ext cx="1214437" cy="1225550"/>
          </a:xfrm>
          <a:prstGeom prst="rect">
            <a:avLst/>
          </a:prstGeom>
          <a:noFill/>
          <a:ln w="9525">
            <a:noFill/>
            <a:miter lim="800000"/>
            <a:headEnd/>
            <a:tailEnd/>
          </a:ln>
        </p:spPr>
      </p:pic>
      <p:pic>
        <p:nvPicPr>
          <p:cNvPr id="12301" name="Picture 13" descr="C:\Program Files\Microsoft Office\MEDIA\CAGCAT10\j0212957.wmf"/>
          <p:cNvPicPr>
            <a:picLocks noChangeAspect="1" noChangeArrowheads="1"/>
          </p:cNvPicPr>
          <p:nvPr/>
        </p:nvPicPr>
        <p:blipFill>
          <a:blip r:embed="rId5" cstate="print"/>
          <a:srcRect/>
          <a:stretch>
            <a:fillRect/>
          </a:stretch>
        </p:blipFill>
        <p:spPr bwMode="auto">
          <a:xfrm>
            <a:off x="6929438" y="4071938"/>
            <a:ext cx="1706562" cy="1071562"/>
          </a:xfrm>
          <a:prstGeom prst="rect">
            <a:avLst/>
          </a:prstGeom>
          <a:noFill/>
          <a:ln w="9525">
            <a:noFill/>
            <a:miter lim="800000"/>
            <a:headEnd/>
            <a:tailEnd/>
          </a:ln>
        </p:spPr>
      </p:pic>
      <p:sp>
        <p:nvSpPr>
          <p:cNvPr id="19" name="円形吹き出し 18"/>
          <p:cNvSpPr/>
          <p:nvPr/>
        </p:nvSpPr>
        <p:spPr>
          <a:xfrm>
            <a:off x="1500188" y="4572000"/>
            <a:ext cx="4786312" cy="1000125"/>
          </a:xfrm>
          <a:prstGeom prst="wedgeEllipseCallout">
            <a:avLst>
              <a:gd name="adj1" fmla="val 62724"/>
              <a:gd name="adj2" fmla="val -60206"/>
            </a:avLst>
          </a:prstGeom>
          <a:ln w="76200"/>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2600" dirty="0">
                <a:solidFill>
                  <a:schemeClr val="tx1"/>
                </a:solidFill>
                <a:latin typeface="HGP創英角ﾎﾟｯﾌﾟ体" pitchFamily="50" charset="-128"/>
                <a:ea typeface="HGP創英角ﾎﾟｯﾌﾟ体" pitchFamily="50" charset="-128"/>
              </a:rPr>
              <a:t>私たちが作成して</a:t>
            </a:r>
            <a:endParaRPr lang="en-US" altLang="ja-JP" sz="2600" dirty="0">
              <a:solidFill>
                <a:schemeClr val="tx1"/>
              </a:solidFill>
              <a:latin typeface="HGP創英角ﾎﾟｯﾌﾟ体" pitchFamily="50" charset="-128"/>
              <a:ea typeface="HGP創英角ﾎﾟｯﾌﾟ体" pitchFamily="50" charset="-128"/>
            </a:endParaRPr>
          </a:p>
          <a:p>
            <a:pPr>
              <a:defRPr/>
            </a:pPr>
            <a:r>
              <a:rPr lang="ja-JP" altLang="en-US" sz="2600" dirty="0">
                <a:solidFill>
                  <a:schemeClr val="tx1"/>
                </a:solidFill>
                <a:latin typeface="HGP創英角ﾎﾟｯﾌﾟ体" pitchFamily="50" charset="-128"/>
                <a:ea typeface="HGP創英角ﾎﾟｯﾌﾟ体" pitchFamily="50" charset="-128"/>
              </a:rPr>
              <a:t>いますよ～</a:t>
            </a:r>
          </a:p>
        </p:txBody>
      </p:sp>
      <p:grpSp>
        <p:nvGrpSpPr>
          <p:cNvPr id="4" name="グループ化 26"/>
          <p:cNvGrpSpPr>
            <a:grpSpLocks/>
          </p:cNvGrpSpPr>
          <p:nvPr/>
        </p:nvGrpSpPr>
        <p:grpSpPr bwMode="auto">
          <a:xfrm>
            <a:off x="714374" y="2714620"/>
            <a:ext cx="7715277" cy="1285875"/>
            <a:chOff x="714348" y="1643050"/>
            <a:chExt cx="7715304" cy="1285884"/>
          </a:xfrm>
          <a:solidFill>
            <a:srgbClr val="FFFF00"/>
          </a:solidFill>
        </p:grpSpPr>
        <p:sp>
          <p:nvSpPr>
            <p:cNvPr id="26" name="額縁 25"/>
            <p:cNvSpPr/>
            <p:nvPr/>
          </p:nvSpPr>
          <p:spPr>
            <a:xfrm>
              <a:off x="714348" y="1643050"/>
              <a:ext cx="7715304" cy="1285884"/>
            </a:xfrm>
            <a:prstGeom prst="bevel">
              <a:avLst/>
            </a:prstGeom>
            <a:grpFill/>
          </p:spPr>
          <p:style>
            <a:lnRef idx="1">
              <a:schemeClr val="accent4"/>
            </a:lnRef>
            <a:fillRef idx="3">
              <a:schemeClr val="accent4"/>
            </a:fillRef>
            <a:effectRef idx="2">
              <a:schemeClr val="accent4"/>
            </a:effectRef>
            <a:fontRef idx="minor">
              <a:schemeClr val="lt1"/>
            </a:fontRef>
          </p:style>
          <p:txBody>
            <a:bodyPr anchor="ctr"/>
            <a:lstStyle/>
            <a:p>
              <a:pPr>
                <a:defRPr/>
              </a:pPr>
              <a:endParaRPr lang="ja-JP" altLang="en-US"/>
            </a:p>
          </p:txBody>
        </p:sp>
        <p:sp>
          <p:nvSpPr>
            <p:cNvPr id="10259" name="テキスト ボックス 22"/>
            <p:cNvSpPr txBox="1">
              <a:spLocks noChangeArrowheads="1"/>
            </p:cNvSpPr>
            <p:nvPr/>
          </p:nvSpPr>
          <p:spPr bwMode="auto">
            <a:xfrm>
              <a:off x="1142951" y="2000237"/>
              <a:ext cx="7000949" cy="584779"/>
            </a:xfrm>
            <a:prstGeom prst="rect">
              <a:avLst/>
            </a:prstGeom>
            <a:grpFill/>
            <a:ln w="9525">
              <a:noFill/>
              <a:miter lim="800000"/>
              <a:headEnd/>
              <a:tailEnd/>
            </a:ln>
          </p:spPr>
          <p:txBody>
            <a:bodyPr wrap="square">
              <a:spAutoFit/>
            </a:bodyPr>
            <a:lstStyle/>
            <a:p>
              <a:pPr algn="ctr"/>
              <a:r>
                <a:rPr lang="ja-JP" altLang="en-US" sz="3200" dirty="0">
                  <a:latin typeface="HGP創英角ﾎﾟｯﾌﾟ体" pitchFamily="50" charset="-128"/>
                  <a:ea typeface="HGP創英角ﾎﾟｯﾌﾟ体" pitchFamily="50" charset="-128"/>
                </a:rPr>
                <a:t>日本基準</a:t>
              </a:r>
            </a:p>
          </p:txBody>
        </p:sp>
      </p:grpSp>
      <p:grpSp>
        <p:nvGrpSpPr>
          <p:cNvPr id="5" name="グループ化 30"/>
          <p:cNvGrpSpPr/>
          <p:nvPr/>
        </p:nvGrpSpPr>
        <p:grpSpPr>
          <a:xfrm>
            <a:off x="1107257" y="4929198"/>
            <a:ext cx="6929486" cy="1071570"/>
            <a:chOff x="928662" y="4929202"/>
            <a:chExt cx="7286676" cy="1102187"/>
          </a:xfrm>
          <a:solidFill>
            <a:srgbClr val="FFFF00"/>
          </a:solidFill>
        </p:grpSpPr>
        <p:sp>
          <p:nvSpPr>
            <p:cNvPr id="30" name="フローチャート : カード 29"/>
            <p:cNvSpPr/>
            <p:nvPr/>
          </p:nvSpPr>
          <p:spPr>
            <a:xfrm>
              <a:off x="928662" y="4929202"/>
              <a:ext cx="7286676" cy="1102187"/>
            </a:xfrm>
            <a:prstGeom prst="flowChartPunchedCard">
              <a:avLst/>
            </a:prstGeom>
            <a:grpFill/>
            <a:ln w="28575">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defRPr/>
              </a:pPr>
              <a:endParaRPr lang="ja-JP" altLang="en-US"/>
            </a:p>
          </p:txBody>
        </p:sp>
        <p:sp>
          <p:nvSpPr>
            <p:cNvPr id="24" name="テキスト ボックス 23"/>
            <p:cNvSpPr txBox="1"/>
            <p:nvPr/>
          </p:nvSpPr>
          <p:spPr>
            <a:xfrm>
              <a:off x="1416944" y="5149639"/>
              <a:ext cx="6548361" cy="854740"/>
            </a:xfrm>
            <a:prstGeom prst="rect">
              <a:avLst/>
            </a:prstGeom>
            <a:grpFill/>
            <a:ln w="28575">
              <a:noFill/>
            </a:ln>
          </p:spPr>
          <p:style>
            <a:lnRef idx="1">
              <a:schemeClr val="accent4"/>
            </a:lnRef>
            <a:fillRef idx="3">
              <a:schemeClr val="accent4"/>
            </a:fillRef>
            <a:effectRef idx="2">
              <a:schemeClr val="accent4"/>
            </a:effectRef>
            <a:fontRef idx="minor">
              <a:schemeClr val="lt1"/>
            </a:fontRef>
          </p:style>
          <p:txBody>
            <a:bodyPr wrap="square">
              <a:spAutoFit/>
            </a:bodyPr>
            <a:lstStyle/>
            <a:p>
              <a:pPr>
                <a:defRPr/>
              </a:pPr>
              <a:r>
                <a:rPr lang="en-US" altLang="ja-JP" sz="2400" dirty="0">
                  <a:solidFill>
                    <a:schemeClr val="tx1"/>
                  </a:solidFill>
                  <a:latin typeface="HG創英角ﾎﾟｯﾌﾟ体" pitchFamily="49" charset="-128"/>
                  <a:ea typeface="HG創英角ﾎﾟｯﾌﾟ体" pitchFamily="49" charset="-128"/>
                </a:rPr>
                <a:t>&lt;Accounting Standards Board of Japan&gt;</a:t>
              </a:r>
            </a:p>
            <a:p>
              <a:pPr>
                <a:defRPr/>
              </a:pPr>
              <a:r>
                <a:rPr lang="ja-JP" altLang="en-US" sz="2400" dirty="0">
                  <a:solidFill>
                    <a:schemeClr val="tx1"/>
                  </a:solidFill>
                  <a:latin typeface="HG創英角ﾎﾟｯﾌﾟ体" pitchFamily="49" charset="-128"/>
                  <a:ea typeface="HG創英角ﾎﾟｯﾌﾟ体" pitchFamily="49" charset="-128"/>
                </a:rPr>
                <a:t>企業会計基準委員会</a:t>
              </a:r>
              <a:r>
                <a:rPr lang="en-US" altLang="ja-JP" sz="2400" dirty="0">
                  <a:solidFill>
                    <a:schemeClr val="tx1"/>
                  </a:solidFill>
                  <a:latin typeface="HG創英角ﾎﾟｯﾌﾟ体" pitchFamily="49" charset="-128"/>
                  <a:ea typeface="HG創英角ﾎﾟｯﾌﾟ体" pitchFamily="49" charset="-128"/>
                </a:rPr>
                <a:t>(ASBJ)</a:t>
              </a:r>
              <a:endParaRPr lang="ja-JP" altLang="en-US" sz="2400" dirty="0">
                <a:solidFill>
                  <a:schemeClr val="tx1"/>
                </a:solidFill>
                <a:latin typeface="HG創英角ﾎﾟｯﾌﾟ体" pitchFamily="49" charset="-128"/>
                <a:ea typeface="HG創英角ﾎﾟｯﾌﾟ体" pitchFamily="49" charset="-128"/>
              </a:endParaRPr>
            </a:p>
          </p:txBody>
        </p:sp>
      </p:grpSp>
      <p:sp>
        <p:nvSpPr>
          <p:cNvPr id="32" name="上矢印 31"/>
          <p:cNvSpPr/>
          <p:nvPr/>
        </p:nvSpPr>
        <p:spPr>
          <a:xfrm>
            <a:off x="3500430" y="4071942"/>
            <a:ext cx="2216150" cy="785813"/>
          </a:xfrm>
          <a:prstGeom prst="upArrow">
            <a:avLst/>
          </a:prstGeom>
          <a:solidFill>
            <a:srgbClr val="0000FF"/>
          </a:solidFill>
          <a:ln>
            <a:noFill/>
          </a:ln>
        </p:spPr>
        <p:style>
          <a:lnRef idx="1">
            <a:schemeClr val="accent4"/>
          </a:lnRef>
          <a:fillRef idx="3">
            <a:schemeClr val="accent4"/>
          </a:fillRef>
          <a:effectRef idx="2">
            <a:schemeClr val="accent4"/>
          </a:effectRef>
          <a:fontRef idx="minor">
            <a:schemeClr val="lt1"/>
          </a:fontRef>
        </p:style>
        <p:txBody>
          <a:bodyPr anchor="ctr"/>
          <a:lstStyle/>
          <a:p>
            <a:pPr>
              <a:defRPr/>
            </a:pPr>
            <a:endParaRPr lang="ja-JP" altLang="en-US"/>
          </a:p>
        </p:txBody>
      </p:sp>
      <p:sp>
        <p:nvSpPr>
          <p:cNvPr id="34" name="テキスト ボックス 33"/>
          <p:cNvSpPr txBox="1">
            <a:spLocks noChangeArrowheads="1"/>
          </p:cNvSpPr>
          <p:nvPr/>
        </p:nvSpPr>
        <p:spPr bwMode="auto">
          <a:xfrm>
            <a:off x="642938" y="2071688"/>
            <a:ext cx="4000500" cy="461665"/>
          </a:xfrm>
          <a:prstGeom prst="rect">
            <a:avLst/>
          </a:prstGeom>
          <a:noFill/>
          <a:ln w="9525">
            <a:noFill/>
            <a:miter lim="800000"/>
            <a:headEnd/>
            <a:tailEnd/>
          </a:ln>
        </p:spPr>
        <p:txBody>
          <a:bodyPr>
            <a:spAutoFit/>
          </a:bodyPr>
          <a:lstStyle/>
          <a:p>
            <a:r>
              <a:rPr lang="ja-JP" altLang="en-US" sz="2400" b="1" dirty="0">
                <a:latin typeface="HGPｺﾞｼｯｸE" pitchFamily="50" charset="-128"/>
                <a:ea typeface="HGPｺﾞｼｯｸE" pitchFamily="50" charset="-128"/>
              </a:rPr>
              <a:t>◆日本の会計基準</a:t>
            </a:r>
          </a:p>
        </p:txBody>
      </p:sp>
      <p:pic>
        <p:nvPicPr>
          <p:cNvPr id="12302" name="Picture 14" descr="C:\Program Files\Microsoft Office\MEDIA\CAGCAT10\j0195534.wmf"/>
          <p:cNvPicPr>
            <a:picLocks noChangeAspect="1" noChangeArrowheads="1"/>
          </p:cNvPicPr>
          <p:nvPr/>
        </p:nvPicPr>
        <p:blipFill>
          <a:blip r:embed="rId6" cstate="print"/>
          <a:srcRect/>
          <a:stretch>
            <a:fillRect/>
          </a:stretch>
        </p:blipFill>
        <p:spPr bwMode="auto">
          <a:xfrm>
            <a:off x="6929438" y="428625"/>
            <a:ext cx="1476375" cy="1817688"/>
          </a:xfrm>
          <a:prstGeom prst="rect">
            <a:avLst/>
          </a:prstGeom>
          <a:noFill/>
          <a:ln w="9525">
            <a:noFill/>
            <a:miter lim="800000"/>
            <a:headEnd/>
            <a:tailEnd/>
          </a:ln>
        </p:spPr>
      </p:pic>
    </p:spTree>
    <p:custDataLst>
      <p:tags r:id="rId1"/>
    </p:custDataLst>
  </p:cSld>
  <p:clrMapOvr>
    <a:masterClrMapping/>
  </p:clrMapOvr>
  <p:transition advTm="819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0"/>
                                  </p:iterate>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iterate type="lt">
                                    <p:tmPct val="0"/>
                                  </p:iterate>
                                  <p:childTnLst>
                                    <p:set>
                                      <p:cBhvr>
                                        <p:cTn id="11" dur="1" fill="hold">
                                          <p:stCondLst>
                                            <p:cond delay="0"/>
                                          </p:stCondLst>
                                        </p:cTn>
                                        <p:tgtEl>
                                          <p:spTgt spid="19"/>
                                        </p:tgtEl>
                                        <p:attrNameLst>
                                          <p:attrName>style.visibility</p:attrName>
                                        </p:attrNameLst>
                                      </p:cBhvr>
                                      <p:to>
                                        <p:strVal val="visible"/>
                                      </p:to>
                                    </p:set>
                                    <p:anim from="(-#ppt_w/2)" to="(#ppt_x)" calcmode="lin" valueType="num">
                                      <p:cBhvr>
                                        <p:cTn id="12" dur="600" fill="hold">
                                          <p:stCondLst>
                                            <p:cond delay="0"/>
                                          </p:stCondLst>
                                        </p:cTn>
                                        <p:tgtEl>
                                          <p:spTgt spid="19"/>
                                        </p:tgtEl>
                                        <p:attrNameLst>
                                          <p:attrName>ppt_x</p:attrName>
                                        </p:attrNameLst>
                                      </p:cBhvr>
                                    </p:anim>
                                    <p:anim from="0" to="-1.0" calcmode="lin" valueType="num">
                                      <p:cBhvr>
                                        <p:cTn id="13" dur="200" decel="50000" autoRev="1" fill="hold">
                                          <p:stCondLst>
                                            <p:cond delay="600"/>
                                          </p:stCondLst>
                                        </p:cTn>
                                        <p:tgtEl>
                                          <p:spTgt spid="19"/>
                                        </p:tgtEl>
                                        <p:attrNameLst>
                                          <p:attrName>xshear</p:attrName>
                                        </p:attrNameLst>
                                      </p:cBhvr>
                                    </p:anim>
                                    <p:animScale>
                                      <p:cBhvr>
                                        <p:cTn id="14" dur="200" decel="100000" autoRev="1" fill="hold">
                                          <p:stCondLst>
                                            <p:cond delay="600"/>
                                          </p:stCondLst>
                                        </p:cTn>
                                        <p:tgtEl>
                                          <p:spTgt spid="19"/>
                                        </p:tgtEl>
                                      </p:cBhvr>
                                      <p:from x="100000" y="100000"/>
                                      <p:to x="80000" y="100000"/>
                                    </p:animScale>
                                    <p:anim by="(#ppt_h/3+#ppt_w*0.1)" calcmode="lin" valueType="num">
                                      <p:cBhvr additive="sum">
                                        <p:cTn id="15" dur="200" decel="100000" autoRev="1" fill="hold">
                                          <p:stCondLst>
                                            <p:cond delay="600"/>
                                          </p:stCondLst>
                                        </p:cTn>
                                        <p:tgtEl>
                                          <p:spTgt spid="19"/>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49" presetClass="exit" presetSubtype="0" accel="100000" fill="hold" grpId="0" nodeType="clickEffect">
                                  <p:stCondLst>
                                    <p:cond delay="0"/>
                                  </p:stCondLst>
                                  <p:childTnLst>
                                    <p:anim calcmode="lin" valueType="num">
                                      <p:cBhvr>
                                        <p:cTn id="19" dur="500"/>
                                        <p:tgtEl>
                                          <p:spTgt spid="13"/>
                                        </p:tgtEl>
                                        <p:attrNameLst>
                                          <p:attrName>ppt_w</p:attrName>
                                        </p:attrNameLst>
                                      </p:cBhvr>
                                      <p:tavLst>
                                        <p:tav tm="0">
                                          <p:val>
                                            <p:strVal val="ppt_w"/>
                                          </p:val>
                                        </p:tav>
                                        <p:tav tm="100000">
                                          <p:val>
                                            <p:fltVal val="0"/>
                                          </p:val>
                                        </p:tav>
                                      </p:tavLst>
                                    </p:anim>
                                    <p:anim calcmode="lin" valueType="num">
                                      <p:cBhvr>
                                        <p:cTn id="20" dur="500"/>
                                        <p:tgtEl>
                                          <p:spTgt spid="13"/>
                                        </p:tgtEl>
                                        <p:attrNameLst>
                                          <p:attrName>ppt_h</p:attrName>
                                        </p:attrNameLst>
                                      </p:cBhvr>
                                      <p:tavLst>
                                        <p:tav tm="0">
                                          <p:val>
                                            <p:strVal val="ppt_h"/>
                                          </p:val>
                                        </p:tav>
                                        <p:tav tm="100000">
                                          <p:val>
                                            <p:fltVal val="0"/>
                                          </p:val>
                                        </p:tav>
                                      </p:tavLst>
                                    </p:anim>
                                    <p:anim calcmode="lin" valueType="num">
                                      <p:cBhvr>
                                        <p:cTn id="21" dur="500"/>
                                        <p:tgtEl>
                                          <p:spTgt spid="13"/>
                                        </p:tgtEl>
                                        <p:attrNameLst>
                                          <p:attrName>style.rotation</p:attrName>
                                        </p:attrNameLst>
                                      </p:cBhvr>
                                      <p:tavLst>
                                        <p:tav tm="0">
                                          <p:val>
                                            <p:fltVal val="0"/>
                                          </p:val>
                                        </p:tav>
                                        <p:tav tm="100000">
                                          <p:val>
                                            <p:fltVal val="360"/>
                                          </p:val>
                                        </p:tav>
                                      </p:tavLst>
                                    </p:anim>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49" presetClass="exit" presetSubtype="0" accel="100000" fill="hold" grpId="1" nodeType="withEffect">
                                  <p:stCondLst>
                                    <p:cond delay="0"/>
                                  </p:stCondLst>
                                  <p:iterate type="lt">
                                    <p:tmPct val="0"/>
                                  </p:iterate>
                                  <p:childTnLst>
                                    <p:anim calcmode="lin" valueType="num">
                                      <p:cBhvr>
                                        <p:cTn id="25" dur="500"/>
                                        <p:tgtEl>
                                          <p:spTgt spid="16"/>
                                        </p:tgtEl>
                                        <p:attrNameLst>
                                          <p:attrName>ppt_w</p:attrName>
                                        </p:attrNameLst>
                                      </p:cBhvr>
                                      <p:tavLst>
                                        <p:tav tm="0">
                                          <p:val>
                                            <p:strVal val="ppt_w"/>
                                          </p:val>
                                        </p:tav>
                                        <p:tav tm="100000">
                                          <p:val>
                                            <p:fltVal val="0"/>
                                          </p:val>
                                        </p:tav>
                                      </p:tavLst>
                                    </p:anim>
                                    <p:anim calcmode="lin" valueType="num">
                                      <p:cBhvr>
                                        <p:cTn id="26" dur="500"/>
                                        <p:tgtEl>
                                          <p:spTgt spid="16"/>
                                        </p:tgtEl>
                                        <p:attrNameLst>
                                          <p:attrName>ppt_h</p:attrName>
                                        </p:attrNameLst>
                                      </p:cBhvr>
                                      <p:tavLst>
                                        <p:tav tm="0">
                                          <p:val>
                                            <p:strVal val="ppt_h"/>
                                          </p:val>
                                        </p:tav>
                                        <p:tav tm="100000">
                                          <p:val>
                                            <p:fltVal val="0"/>
                                          </p:val>
                                        </p:tav>
                                      </p:tavLst>
                                    </p:anim>
                                    <p:anim calcmode="lin" valueType="num">
                                      <p:cBhvr>
                                        <p:cTn id="27" dur="500"/>
                                        <p:tgtEl>
                                          <p:spTgt spid="16"/>
                                        </p:tgtEl>
                                        <p:attrNameLst>
                                          <p:attrName>style.rotation</p:attrName>
                                        </p:attrNameLst>
                                      </p:cBhvr>
                                      <p:tavLst>
                                        <p:tav tm="0">
                                          <p:val>
                                            <p:fltVal val="0"/>
                                          </p:val>
                                        </p:tav>
                                        <p:tav tm="100000">
                                          <p:val>
                                            <p:fltVal val="360"/>
                                          </p:val>
                                        </p:tav>
                                      </p:tavLst>
                                    </p:anim>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49" presetClass="exit" presetSubtype="0" accel="100000" fill="hold" nodeType="withEffect">
                                  <p:stCondLst>
                                    <p:cond delay="0"/>
                                  </p:stCondLst>
                                  <p:childTnLst>
                                    <p:anim calcmode="lin" valueType="num">
                                      <p:cBhvr>
                                        <p:cTn id="31" dur="500"/>
                                        <p:tgtEl>
                                          <p:spTgt spid="3"/>
                                        </p:tgtEl>
                                        <p:attrNameLst>
                                          <p:attrName>ppt_w</p:attrName>
                                        </p:attrNameLst>
                                      </p:cBhvr>
                                      <p:tavLst>
                                        <p:tav tm="0">
                                          <p:val>
                                            <p:strVal val="ppt_w"/>
                                          </p:val>
                                        </p:tav>
                                        <p:tav tm="100000">
                                          <p:val>
                                            <p:fltVal val="0"/>
                                          </p:val>
                                        </p:tav>
                                      </p:tavLst>
                                    </p:anim>
                                    <p:anim calcmode="lin" valueType="num">
                                      <p:cBhvr>
                                        <p:cTn id="32" dur="500"/>
                                        <p:tgtEl>
                                          <p:spTgt spid="3"/>
                                        </p:tgtEl>
                                        <p:attrNameLst>
                                          <p:attrName>ppt_h</p:attrName>
                                        </p:attrNameLst>
                                      </p:cBhvr>
                                      <p:tavLst>
                                        <p:tav tm="0">
                                          <p:val>
                                            <p:strVal val="ppt_h"/>
                                          </p:val>
                                        </p:tav>
                                        <p:tav tm="100000">
                                          <p:val>
                                            <p:fltVal val="0"/>
                                          </p:val>
                                        </p:tav>
                                      </p:tavLst>
                                    </p:anim>
                                    <p:anim calcmode="lin" valueType="num">
                                      <p:cBhvr>
                                        <p:cTn id="33" dur="500"/>
                                        <p:tgtEl>
                                          <p:spTgt spid="3"/>
                                        </p:tgtEl>
                                        <p:attrNameLst>
                                          <p:attrName>style.rotation</p:attrName>
                                        </p:attrNameLst>
                                      </p:cBhvr>
                                      <p:tavLst>
                                        <p:tav tm="0">
                                          <p:val>
                                            <p:fltVal val="0"/>
                                          </p:val>
                                        </p:tav>
                                        <p:tav tm="100000">
                                          <p:val>
                                            <p:fltVal val="360"/>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49" presetClass="exit" presetSubtype="0" accel="100000" fill="hold" grpId="1" nodeType="withEffect">
                                  <p:stCondLst>
                                    <p:cond delay="0"/>
                                  </p:stCondLst>
                                  <p:iterate type="lt">
                                    <p:tmPct val="0"/>
                                  </p:iterate>
                                  <p:childTnLst>
                                    <p:anim calcmode="lin" valueType="num">
                                      <p:cBhvr>
                                        <p:cTn id="37" dur="500"/>
                                        <p:tgtEl>
                                          <p:spTgt spid="19"/>
                                        </p:tgtEl>
                                        <p:attrNameLst>
                                          <p:attrName>ppt_w</p:attrName>
                                        </p:attrNameLst>
                                      </p:cBhvr>
                                      <p:tavLst>
                                        <p:tav tm="0">
                                          <p:val>
                                            <p:strVal val="ppt_w"/>
                                          </p:val>
                                        </p:tav>
                                        <p:tav tm="100000">
                                          <p:val>
                                            <p:fltVal val="0"/>
                                          </p:val>
                                        </p:tav>
                                      </p:tavLst>
                                    </p:anim>
                                    <p:anim calcmode="lin" valueType="num">
                                      <p:cBhvr>
                                        <p:cTn id="38" dur="500"/>
                                        <p:tgtEl>
                                          <p:spTgt spid="19"/>
                                        </p:tgtEl>
                                        <p:attrNameLst>
                                          <p:attrName>ppt_h</p:attrName>
                                        </p:attrNameLst>
                                      </p:cBhvr>
                                      <p:tavLst>
                                        <p:tav tm="0">
                                          <p:val>
                                            <p:strVal val="ppt_h"/>
                                          </p:val>
                                        </p:tav>
                                        <p:tav tm="100000">
                                          <p:val>
                                            <p:fltVal val="0"/>
                                          </p:val>
                                        </p:tav>
                                      </p:tavLst>
                                    </p:anim>
                                    <p:anim calcmode="lin" valueType="num">
                                      <p:cBhvr>
                                        <p:cTn id="39" dur="500"/>
                                        <p:tgtEl>
                                          <p:spTgt spid="19"/>
                                        </p:tgtEl>
                                        <p:attrNameLst>
                                          <p:attrName>style.rotation</p:attrName>
                                        </p:attrNameLst>
                                      </p:cBhvr>
                                      <p:tavLst>
                                        <p:tav tm="0">
                                          <p:val>
                                            <p:fltVal val="0"/>
                                          </p:val>
                                        </p:tav>
                                        <p:tav tm="100000">
                                          <p:val>
                                            <p:fltVal val="360"/>
                                          </p:val>
                                        </p:tav>
                                      </p:tavLst>
                                    </p:anim>
                                    <p:animEffect transition="out" filter="fade">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par>
                                <p:cTn id="42" presetID="49" presetClass="exit" presetSubtype="0" accel="100000" fill="hold" nodeType="withEffect">
                                  <p:stCondLst>
                                    <p:cond delay="0"/>
                                  </p:stCondLst>
                                  <p:childTnLst>
                                    <p:anim calcmode="lin" valueType="num">
                                      <p:cBhvr>
                                        <p:cTn id="43" dur="500"/>
                                        <p:tgtEl>
                                          <p:spTgt spid="12301"/>
                                        </p:tgtEl>
                                        <p:attrNameLst>
                                          <p:attrName>ppt_w</p:attrName>
                                        </p:attrNameLst>
                                      </p:cBhvr>
                                      <p:tavLst>
                                        <p:tav tm="0">
                                          <p:val>
                                            <p:strVal val="ppt_w"/>
                                          </p:val>
                                        </p:tav>
                                        <p:tav tm="100000">
                                          <p:val>
                                            <p:fltVal val="0"/>
                                          </p:val>
                                        </p:tav>
                                      </p:tavLst>
                                    </p:anim>
                                    <p:anim calcmode="lin" valueType="num">
                                      <p:cBhvr>
                                        <p:cTn id="44" dur="500"/>
                                        <p:tgtEl>
                                          <p:spTgt spid="12301"/>
                                        </p:tgtEl>
                                        <p:attrNameLst>
                                          <p:attrName>ppt_h</p:attrName>
                                        </p:attrNameLst>
                                      </p:cBhvr>
                                      <p:tavLst>
                                        <p:tav tm="0">
                                          <p:val>
                                            <p:strVal val="ppt_h"/>
                                          </p:val>
                                        </p:tav>
                                        <p:tav tm="100000">
                                          <p:val>
                                            <p:fltVal val="0"/>
                                          </p:val>
                                        </p:tav>
                                      </p:tavLst>
                                    </p:anim>
                                    <p:anim calcmode="lin" valueType="num">
                                      <p:cBhvr>
                                        <p:cTn id="45" dur="500"/>
                                        <p:tgtEl>
                                          <p:spTgt spid="12301"/>
                                        </p:tgtEl>
                                        <p:attrNameLst>
                                          <p:attrName>style.rotation</p:attrName>
                                        </p:attrNameLst>
                                      </p:cBhvr>
                                      <p:tavLst>
                                        <p:tav tm="0">
                                          <p:val>
                                            <p:fltVal val="0"/>
                                          </p:val>
                                        </p:tav>
                                        <p:tav tm="100000">
                                          <p:val>
                                            <p:fltVal val="360"/>
                                          </p:val>
                                        </p:tav>
                                      </p:tavLst>
                                    </p:anim>
                                    <p:animEffect transition="out" filter="fade">
                                      <p:cBhvr>
                                        <p:cTn id="46" dur="500"/>
                                        <p:tgtEl>
                                          <p:spTgt spid="12301"/>
                                        </p:tgtEl>
                                      </p:cBhvr>
                                    </p:animEffect>
                                    <p:set>
                                      <p:cBhvr>
                                        <p:cTn id="47" dur="1" fill="hold">
                                          <p:stCondLst>
                                            <p:cond delay="499"/>
                                          </p:stCondLst>
                                        </p:cTn>
                                        <p:tgtEl>
                                          <p:spTgt spid="12301"/>
                                        </p:tgtEl>
                                        <p:attrNameLst>
                                          <p:attrName>style.visibility</p:attrName>
                                        </p:attrNameLst>
                                      </p:cBhvr>
                                      <p:to>
                                        <p:strVal val="hidden"/>
                                      </p:to>
                                    </p:set>
                                  </p:childTnLst>
                                </p:cTn>
                              </p:par>
                              <p:par>
                                <p:cTn id="48" presetID="31" presetClass="exit" presetSubtype="0" fill="hold" nodeType="withEffect">
                                  <p:stCondLst>
                                    <p:cond delay="0"/>
                                  </p:stCondLst>
                                  <p:iterate type="lt">
                                    <p:tmPct val="5000"/>
                                  </p:iterate>
                                  <p:childTnLst>
                                    <p:anim calcmode="lin" valueType="num">
                                      <p:cBhvr>
                                        <p:cTn id="49" dur="1000"/>
                                        <p:tgtEl>
                                          <p:spTgt spid="12300"/>
                                        </p:tgtEl>
                                        <p:attrNameLst>
                                          <p:attrName>ppt_w</p:attrName>
                                        </p:attrNameLst>
                                      </p:cBhvr>
                                      <p:tavLst>
                                        <p:tav tm="0">
                                          <p:val>
                                            <p:strVal val="ppt_w"/>
                                          </p:val>
                                        </p:tav>
                                        <p:tav tm="100000">
                                          <p:val>
                                            <p:fltVal val="0"/>
                                          </p:val>
                                        </p:tav>
                                      </p:tavLst>
                                    </p:anim>
                                    <p:anim calcmode="lin" valueType="num">
                                      <p:cBhvr>
                                        <p:cTn id="50" dur="1000"/>
                                        <p:tgtEl>
                                          <p:spTgt spid="12300"/>
                                        </p:tgtEl>
                                        <p:attrNameLst>
                                          <p:attrName>ppt_h</p:attrName>
                                        </p:attrNameLst>
                                      </p:cBhvr>
                                      <p:tavLst>
                                        <p:tav tm="0">
                                          <p:val>
                                            <p:strVal val="ppt_h"/>
                                          </p:val>
                                        </p:tav>
                                        <p:tav tm="100000">
                                          <p:val>
                                            <p:fltVal val="0"/>
                                          </p:val>
                                        </p:tav>
                                      </p:tavLst>
                                    </p:anim>
                                    <p:anim calcmode="lin" valueType="num">
                                      <p:cBhvr>
                                        <p:cTn id="51" dur="1000"/>
                                        <p:tgtEl>
                                          <p:spTgt spid="12300"/>
                                        </p:tgtEl>
                                        <p:attrNameLst>
                                          <p:attrName>style.rotation</p:attrName>
                                        </p:attrNameLst>
                                      </p:cBhvr>
                                      <p:tavLst>
                                        <p:tav tm="0">
                                          <p:val>
                                            <p:fltVal val="0"/>
                                          </p:val>
                                        </p:tav>
                                        <p:tav tm="100000">
                                          <p:val>
                                            <p:fltVal val="90"/>
                                          </p:val>
                                        </p:tav>
                                      </p:tavLst>
                                    </p:anim>
                                    <p:animEffect transition="out" filter="fade">
                                      <p:cBhvr>
                                        <p:cTn id="52" dur="1000"/>
                                        <p:tgtEl>
                                          <p:spTgt spid="12300"/>
                                        </p:tgtEl>
                                      </p:cBhvr>
                                    </p:animEffect>
                                    <p:set>
                                      <p:cBhvr>
                                        <p:cTn id="53" dur="1" fill="hold">
                                          <p:stCondLst>
                                            <p:cond delay="999"/>
                                          </p:stCondLst>
                                        </p:cTn>
                                        <p:tgtEl>
                                          <p:spTgt spid="1230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 calcmode="lin" valueType="num">
                                      <p:cBhvr>
                                        <p:cTn id="60" dur="500" fill="hold"/>
                                        <p:tgtEl>
                                          <p:spTgt spid="4"/>
                                        </p:tgtEl>
                                        <p:attrNameLst>
                                          <p:attrName>style.rotation</p:attrName>
                                        </p:attrNameLst>
                                      </p:cBhvr>
                                      <p:tavLst>
                                        <p:tav tm="0">
                                          <p:val>
                                            <p:fltVal val="360"/>
                                          </p:val>
                                        </p:tav>
                                        <p:tav tm="100000">
                                          <p:val>
                                            <p:fltVal val="0"/>
                                          </p:val>
                                        </p:tav>
                                      </p:tavLst>
                                    </p:anim>
                                    <p:animEffect transition="in" filter="fade">
                                      <p:cBhvr>
                                        <p:cTn id="61" dur="500"/>
                                        <p:tgtEl>
                                          <p:spTgt spid="4"/>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 calcmode="lin" valueType="num">
                                      <p:cBhvr>
                                        <p:cTn id="66" dur="500" fill="hold"/>
                                        <p:tgtEl>
                                          <p:spTgt spid="34"/>
                                        </p:tgtEl>
                                        <p:attrNameLst>
                                          <p:attrName>style.rotation</p:attrName>
                                        </p:attrNameLst>
                                      </p:cBhvr>
                                      <p:tavLst>
                                        <p:tav tm="0">
                                          <p:val>
                                            <p:fltVal val="360"/>
                                          </p:val>
                                        </p:tav>
                                        <p:tav tm="100000">
                                          <p:val>
                                            <p:fltVal val="0"/>
                                          </p:val>
                                        </p:tav>
                                      </p:tavLst>
                                    </p:anim>
                                    <p:animEffect transition="in" filter="fade">
                                      <p:cBhvr>
                                        <p:cTn id="67" dur="500"/>
                                        <p:tgtEl>
                                          <p:spTgt spid="34"/>
                                        </p:tgtEl>
                                      </p:cBhvr>
                                    </p:animEffect>
                                  </p:childTnLst>
                                </p:cTn>
                              </p:par>
                              <p:par>
                                <p:cTn id="68" presetID="49" presetClass="entr" presetSubtype="0" decel="100000" fill="hold" nodeType="withEffect">
                                  <p:stCondLst>
                                    <p:cond delay="0"/>
                                  </p:stCondLst>
                                  <p:childTnLst>
                                    <p:set>
                                      <p:cBhvr>
                                        <p:cTn id="69" dur="1" fill="hold">
                                          <p:stCondLst>
                                            <p:cond delay="0"/>
                                          </p:stCondLst>
                                        </p:cTn>
                                        <p:tgtEl>
                                          <p:spTgt spid="12302"/>
                                        </p:tgtEl>
                                        <p:attrNameLst>
                                          <p:attrName>style.visibility</p:attrName>
                                        </p:attrNameLst>
                                      </p:cBhvr>
                                      <p:to>
                                        <p:strVal val="visible"/>
                                      </p:to>
                                    </p:set>
                                    <p:anim calcmode="lin" valueType="num">
                                      <p:cBhvr>
                                        <p:cTn id="70" dur="500" fill="hold"/>
                                        <p:tgtEl>
                                          <p:spTgt spid="12302"/>
                                        </p:tgtEl>
                                        <p:attrNameLst>
                                          <p:attrName>ppt_w</p:attrName>
                                        </p:attrNameLst>
                                      </p:cBhvr>
                                      <p:tavLst>
                                        <p:tav tm="0">
                                          <p:val>
                                            <p:fltVal val="0"/>
                                          </p:val>
                                        </p:tav>
                                        <p:tav tm="100000">
                                          <p:val>
                                            <p:strVal val="#ppt_w"/>
                                          </p:val>
                                        </p:tav>
                                      </p:tavLst>
                                    </p:anim>
                                    <p:anim calcmode="lin" valueType="num">
                                      <p:cBhvr>
                                        <p:cTn id="71" dur="500" fill="hold"/>
                                        <p:tgtEl>
                                          <p:spTgt spid="12302"/>
                                        </p:tgtEl>
                                        <p:attrNameLst>
                                          <p:attrName>ppt_h</p:attrName>
                                        </p:attrNameLst>
                                      </p:cBhvr>
                                      <p:tavLst>
                                        <p:tav tm="0">
                                          <p:val>
                                            <p:fltVal val="0"/>
                                          </p:val>
                                        </p:tav>
                                        <p:tav tm="100000">
                                          <p:val>
                                            <p:strVal val="#ppt_h"/>
                                          </p:val>
                                        </p:tav>
                                      </p:tavLst>
                                    </p:anim>
                                    <p:anim calcmode="lin" valueType="num">
                                      <p:cBhvr>
                                        <p:cTn id="72" dur="500" fill="hold"/>
                                        <p:tgtEl>
                                          <p:spTgt spid="12302"/>
                                        </p:tgtEl>
                                        <p:attrNameLst>
                                          <p:attrName>style.rotation</p:attrName>
                                        </p:attrNameLst>
                                      </p:cBhvr>
                                      <p:tavLst>
                                        <p:tav tm="0">
                                          <p:val>
                                            <p:fltVal val="360"/>
                                          </p:val>
                                        </p:tav>
                                        <p:tav tm="100000">
                                          <p:val>
                                            <p:fltVal val="0"/>
                                          </p:val>
                                        </p:tav>
                                      </p:tavLst>
                                    </p:anim>
                                    <p:animEffect transition="in" filter="fade">
                                      <p:cBhvr>
                                        <p:cTn id="73" dur="500"/>
                                        <p:tgtEl>
                                          <p:spTgt spid="12302"/>
                                        </p:tgtEl>
                                      </p:cBhvr>
                                    </p:animEffect>
                                  </p:childTnLst>
                                </p:cTn>
                              </p:par>
                            </p:childTnLst>
                          </p:cTn>
                        </p:par>
                        <p:par>
                          <p:cTn id="74" fill="hold">
                            <p:stCondLst>
                              <p:cond delay="500"/>
                            </p:stCondLst>
                            <p:childTnLst>
                              <p:par>
                                <p:cTn id="75" presetID="49" presetClass="entr" presetSubtype="0" decel="100000" fill="hold" nodeType="after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 calcmode="lin" valueType="num">
                                      <p:cBhvr>
                                        <p:cTn id="79" dur="500" fill="hold"/>
                                        <p:tgtEl>
                                          <p:spTgt spid="5"/>
                                        </p:tgtEl>
                                        <p:attrNameLst>
                                          <p:attrName>style.rotation</p:attrName>
                                        </p:attrNameLst>
                                      </p:cBhvr>
                                      <p:tavLst>
                                        <p:tav tm="0">
                                          <p:val>
                                            <p:fltVal val="360"/>
                                          </p:val>
                                        </p:tav>
                                        <p:tav tm="100000">
                                          <p:val>
                                            <p:fltVal val="0"/>
                                          </p:val>
                                        </p:tav>
                                      </p:tavLst>
                                    </p:anim>
                                    <p:animEffect transition="in" filter="fade">
                                      <p:cBhvr>
                                        <p:cTn id="80" dur="500"/>
                                        <p:tgtEl>
                                          <p:spTgt spid="5"/>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slide(fromBottom)">
                                      <p:cBhvr>
                                        <p:cTn id="8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6" grpId="1" animBg="1"/>
      <p:bldP spid="19" grpId="0" animBg="1"/>
      <p:bldP spid="19" grpId="1"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30757" y="500042"/>
            <a:ext cx="6470041" cy="1569660"/>
          </a:xfrm>
          <a:prstGeom prst="rect">
            <a:avLst/>
          </a:prstGeom>
          <a:noFill/>
        </p:spPr>
        <p:txBody>
          <a:bodyPr wrap="none">
            <a:spAutoFit/>
          </a:bodyPr>
          <a:lstStyle/>
          <a:p>
            <a:pPr>
              <a:defRPr/>
            </a:pPr>
            <a:r>
              <a:rPr lang="ja-JP" alt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rPr>
              <a:t>日経新聞での</a:t>
            </a:r>
            <a:endParaRPr lang="en-US" altLang="ja-JP"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ndParaRPr>
          </a:p>
          <a:p>
            <a:pPr>
              <a:defRPr/>
            </a:pPr>
            <a:r>
              <a:rPr lang="ja-JP" alt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rPr>
              <a:t>「</a:t>
            </a:r>
            <a:r>
              <a:rPr lang="ja-JP" alt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latin typeface="Arial" pitchFamily="34" charset="0"/>
              </a:rPr>
              <a:t>国際会計基準</a:t>
            </a:r>
            <a:r>
              <a:rPr lang="ja-JP" alt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rPr>
              <a:t>」ヒット数</a:t>
            </a:r>
          </a:p>
        </p:txBody>
      </p:sp>
      <p:pic>
        <p:nvPicPr>
          <p:cNvPr id="5" name="Picture 4"/>
          <p:cNvPicPr>
            <a:picLocks noChangeAspect="1" noChangeArrowheads="1"/>
          </p:cNvPicPr>
          <p:nvPr/>
        </p:nvPicPr>
        <p:blipFill>
          <a:blip r:embed="rId4" cstate="print"/>
          <a:srcRect l="41475" b="38895"/>
          <a:stretch>
            <a:fillRect/>
          </a:stretch>
        </p:blipFill>
        <p:spPr bwMode="auto">
          <a:xfrm>
            <a:off x="428596" y="1571612"/>
            <a:ext cx="3414712" cy="4686300"/>
          </a:xfrm>
          <a:prstGeom prst="rect">
            <a:avLst/>
          </a:prstGeom>
          <a:noFill/>
          <a:ln w="9525">
            <a:noFill/>
            <a:miter lim="800000"/>
            <a:headEnd/>
            <a:tailEnd/>
          </a:ln>
        </p:spPr>
      </p:pic>
      <p:pic>
        <p:nvPicPr>
          <p:cNvPr id="6" name="Picture 9"/>
          <p:cNvPicPr>
            <a:picLocks noChangeAspect="1" noChangeArrowheads="1"/>
          </p:cNvPicPr>
          <p:nvPr/>
        </p:nvPicPr>
        <p:blipFill>
          <a:blip r:embed="rId5" cstate="print"/>
          <a:srcRect b="44632"/>
          <a:stretch>
            <a:fillRect/>
          </a:stretch>
        </p:blipFill>
        <p:spPr bwMode="auto">
          <a:xfrm>
            <a:off x="2571750" y="2357438"/>
            <a:ext cx="3773488" cy="4214812"/>
          </a:xfrm>
          <a:prstGeom prst="rect">
            <a:avLst/>
          </a:prstGeom>
          <a:noFill/>
          <a:ln w="9525">
            <a:noFill/>
            <a:miter lim="800000"/>
            <a:headEnd/>
            <a:tailEnd/>
          </a:ln>
        </p:spPr>
      </p:pic>
      <p:pic>
        <p:nvPicPr>
          <p:cNvPr id="4" name="Picture 3"/>
          <p:cNvPicPr>
            <a:picLocks noChangeAspect="1" noChangeArrowheads="1"/>
          </p:cNvPicPr>
          <p:nvPr/>
        </p:nvPicPr>
        <p:blipFill>
          <a:blip r:embed="rId6" cstate="print"/>
          <a:srcRect t="28342"/>
          <a:stretch>
            <a:fillRect/>
          </a:stretch>
        </p:blipFill>
        <p:spPr bwMode="auto">
          <a:xfrm>
            <a:off x="5929322" y="928670"/>
            <a:ext cx="2535237" cy="5214938"/>
          </a:xfrm>
          <a:prstGeom prst="rect">
            <a:avLst/>
          </a:prstGeom>
          <a:noFill/>
          <a:ln w="9525">
            <a:noFill/>
            <a:miter lim="800000"/>
            <a:headEnd/>
            <a:tailEnd/>
          </a:ln>
        </p:spPr>
      </p:pic>
      <p:sp>
        <p:nvSpPr>
          <p:cNvPr id="11270" name="コンテンツ プレースホルダ 6"/>
          <p:cNvSpPr>
            <a:spLocks noGrp="1"/>
          </p:cNvSpPr>
          <p:nvPr>
            <p:ph type="subTitle" idx="1"/>
          </p:nvPr>
        </p:nvSpPr>
        <p:spPr>
          <a:xfrm>
            <a:off x="457200" y="1600200"/>
            <a:ext cx="7467600" cy="5114925"/>
          </a:xfrm>
        </p:spPr>
        <p:txBody>
          <a:bodyPr/>
          <a:lstStyle/>
          <a:p>
            <a:pPr eaLnBrk="1" hangingPunct="1"/>
            <a:endParaRPr lang="ja-JP" altLang="en-US" dirty="0" smtClean="0"/>
          </a:p>
        </p:txBody>
      </p:sp>
      <p:pic>
        <p:nvPicPr>
          <p:cNvPr id="1026" name="Picture 2"/>
          <p:cNvPicPr>
            <a:picLocks noChangeAspect="1" noChangeArrowheads="1"/>
          </p:cNvPicPr>
          <p:nvPr/>
        </p:nvPicPr>
        <p:blipFill>
          <a:blip r:embed="rId7" cstate="print"/>
          <a:srcRect b="27957"/>
          <a:stretch>
            <a:fillRect/>
          </a:stretch>
        </p:blipFill>
        <p:spPr bwMode="auto">
          <a:xfrm>
            <a:off x="2928926" y="285728"/>
            <a:ext cx="3214690" cy="4786313"/>
          </a:xfrm>
          <a:prstGeom prst="rect">
            <a:avLst/>
          </a:prstGeom>
          <a:noFill/>
          <a:ln w="9525">
            <a:noFill/>
            <a:miter lim="800000"/>
            <a:headEnd/>
            <a:tailEnd/>
          </a:ln>
        </p:spPr>
      </p:pic>
      <p:graphicFrame>
        <p:nvGraphicFramePr>
          <p:cNvPr id="8" name="コンテンツ プレースホルダ 10"/>
          <p:cNvGraphicFramePr>
            <a:graphicFrameLocks/>
          </p:cNvGraphicFramePr>
          <p:nvPr/>
        </p:nvGraphicFramePr>
        <p:xfrm>
          <a:off x="285720" y="1857364"/>
          <a:ext cx="8001056" cy="4786322"/>
        </p:xfrm>
        <a:graphic>
          <a:graphicData uri="http://schemas.openxmlformats.org/drawingml/2006/chart">
            <c:chart xmlns:c="http://schemas.openxmlformats.org/drawingml/2006/chart" xmlns:r="http://schemas.openxmlformats.org/officeDocument/2006/relationships" r:id="rId8"/>
          </a:graphicData>
        </a:graphic>
      </p:graphicFrame>
    </p:spTree>
    <p:custDataLst>
      <p:tags r:id="rId1"/>
    </p:custDataLst>
  </p:cSld>
  <p:clrMapOvr>
    <a:masterClrMapping/>
  </p:clrMapOvr>
  <p:transition advTm="211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70" decel="100000"/>
                                        <p:tgtEl>
                                          <p:spTgt spid="6"/>
                                        </p:tgtEl>
                                      </p:cBhvr>
                                    </p:animEffect>
                                    <p:animScale>
                                      <p:cBhvr>
                                        <p:cTn id="19" dur="770" decel="100000"/>
                                        <p:tgtEl>
                                          <p:spTgt spid="6"/>
                                        </p:tgtEl>
                                      </p:cBhvr>
                                      <p:from x="10000" y="10000"/>
                                      <p:to x="200000" y="450000"/>
                                    </p:animScale>
                                    <p:animScale>
                                      <p:cBhvr>
                                        <p:cTn id="20" dur="1230" accel="100000" fill="hold">
                                          <p:stCondLst>
                                            <p:cond delay="770"/>
                                          </p:stCondLst>
                                        </p:cTn>
                                        <p:tgtEl>
                                          <p:spTgt spid="6"/>
                                        </p:tgtEl>
                                      </p:cBhvr>
                                      <p:from x="200000" y="450000"/>
                                      <p:to x="100000" y="100000"/>
                                    </p:animScale>
                                    <p:set>
                                      <p:cBhvr>
                                        <p:cTn id="21" dur="770" fill="hold"/>
                                        <p:tgtEl>
                                          <p:spTgt spid="6"/>
                                        </p:tgtEl>
                                        <p:attrNameLst>
                                          <p:attrName>ppt_x</p:attrName>
                                        </p:attrNameLst>
                                      </p:cBhvr>
                                      <p:to>
                                        <p:strVal val="(0.5)"/>
                                      </p:to>
                                    </p:set>
                                    <p:anim from="(0.5)" to="(#ppt_x)" calcmode="lin" valueType="num">
                                      <p:cBhvr>
                                        <p:cTn id="22" dur="1230" accel="100000" fill="hold">
                                          <p:stCondLst>
                                            <p:cond delay="770"/>
                                          </p:stCondLst>
                                        </p:cTn>
                                        <p:tgtEl>
                                          <p:spTgt spid="6"/>
                                        </p:tgtEl>
                                        <p:attrNameLst>
                                          <p:attrName>ppt_x</p:attrName>
                                        </p:attrNameLst>
                                      </p:cBhvr>
                                    </p:anim>
                                    <p:set>
                                      <p:cBhvr>
                                        <p:cTn id="23" dur="770" fill="hold"/>
                                        <p:tgtEl>
                                          <p:spTgt spid="6"/>
                                        </p:tgtEl>
                                        <p:attrNameLst>
                                          <p:attrName>ppt_y</p:attrName>
                                        </p:attrNameLst>
                                      </p:cBhvr>
                                      <p:to>
                                        <p:strVal val="(#ppt_y+0.4)"/>
                                      </p:to>
                                    </p:set>
                                    <p:anim from="(#ppt_y+0.4)" to="(#ppt_y)" calcmode="lin" valueType="num">
                                      <p:cBhvr>
                                        <p:cTn id="24" dur="1230" accel="100000" fill="hold">
                                          <p:stCondLst>
                                            <p:cond delay="770"/>
                                          </p:stCondLst>
                                        </p:cTn>
                                        <p:tgtEl>
                                          <p:spTgt spid="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770" decel="100000"/>
                                        <p:tgtEl>
                                          <p:spTgt spid="4"/>
                                        </p:tgtEl>
                                      </p:cBhvr>
                                    </p:animEffect>
                                    <p:animScale>
                                      <p:cBhvr>
                                        <p:cTn id="30" dur="770" decel="100000"/>
                                        <p:tgtEl>
                                          <p:spTgt spid="4"/>
                                        </p:tgtEl>
                                      </p:cBhvr>
                                      <p:from x="10000" y="10000"/>
                                      <p:to x="200000" y="450000"/>
                                    </p:animScale>
                                    <p:animScale>
                                      <p:cBhvr>
                                        <p:cTn id="31" dur="1230" accel="100000" fill="hold">
                                          <p:stCondLst>
                                            <p:cond delay="770"/>
                                          </p:stCondLst>
                                        </p:cTn>
                                        <p:tgtEl>
                                          <p:spTgt spid="4"/>
                                        </p:tgtEl>
                                      </p:cBhvr>
                                      <p:from x="200000" y="450000"/>
                                      <p:to x="100000" y="100000"/>
                                    </p:animScale>
                                    <p:set>
                                      <p:cBhvr>
                                        <p:cTn id="32" dur="770" fill="hold"/>
                                        <p:tgtEl>
                                          <p:spTgt spid="4"/>
                                        </p:tgtEl>
                                        <p:attrNameLst>
                                          <p:attrName>ppt_x</p:attrName>
                                        </p:attrNameLst>
                                      </p:cBhvr>
                                      <p:to>
                                        <p:strVal val="(0.5)"/>
                                      </p:to>
                                    </p:set>
                                    <p:anim from="(0.5)" to="(#ppt_x)" calcmode="lin" valueType="num">
                                      <p:cBhvr>
                                        <p:cTn id="33" dur="1230" accel="100000" fill="hold">
                                          <p:stCondLst>
                                            <p:cond delay="770"/>
                                          </p:stCondLst>
                                        </p:cTn>
                                        <p:tgtEl>
                                          <p:spTgt spid="4"/>
                                        </p:tgtEl>
                                        <p:attrNameLst>
                                          <p:attrName>ppt_x</p:attrName>
                                        </p:attrNameLst>
                                      </p:cBhvr>
                                    </p:anim>
                                    <p:set>
                                      <p:cBhvr>
                                        <p:cTn id="34" dur="770" fill="hold"/>
                                        <p:tgtEl>
                                          <p:spTgt spid="4"/>
                                        </p:tgtEl>
                                        <p:attrNameLst>
                                          <p:attrName>ppt_y</p:attrName>
                                        </p:attrNameLst>
                                      </p:cBhvr>
                                      <p:to>
                                        <p:strVal val="(#ppt_y+0.4)"/>
                                      </p:to>
                                    </p:set>
                                    <p:anim from="(#ppt_y+0.4)" to="(#ppt_y)" calcmode="lin" valueType="num">
                                      <p:cBhvr>
                                        <p:cTn id="35" dur="1230" accel="100000" fill="hold">
                                          <p:stCondLst>
                                            <p:cond delay="770"/>
                                          </p:stCondLst>
                                        </p:cTn>
                                        <p:tgtEl>
                                          <p:spTgt spid="4"/>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770" decel="100000"/>
                                        <p:tgtEl>
                                          <p:spTgt spid="1026"/>
                                        </p:tgtEl>
                                      </p:cBhvr>
                                    </p:animEffect>
                                    <p:animScale>
                                      <p:cBhvr>
                                        <p:cTn id="41" dur="770" decel="100000"/>
                                        <p:tgtEl>
                                          <p:spTgt spid="1026"/>
                                        </p:tgtEl>
                                      </p:cBhvr>
                                      <p:from x="10000" y="10000"/>
                                      <p:to x="200000" y="450000"/>
                                    </p:animScale>
                                    <p:animScale>
                                      <p:cBhvr>
                                        <p:cTn id="42" dur="1230" accel="100000" fill="hold">
                                          <p:stCondLst>
                                            <p:cond delay="770"/>
                                          </p:stCondLst>
                                        </p:cTn>
                                        <p:tgtEl>
                                          <p:spTgt spid="1026"/>
                                        </p:tgtEl>
                                      </p:cBhvr>
                                      <p:from x="200000" y="450000"/>
                                      <p:to x="100000" y="100000"/>
                                    </p:animScale>
                                    <p:set>
                                      <p:cBhvr>
                                        <p:cTn id="43" dur="770" fill="hold"/>
                                        <p:tgtEl>
                                          <p:spTgt spid="1026"/>
                                        </p:tgtEl>
                                        <p:attrNameLst>
                                          <p:attrName>ppt_x</p:attrName>
                                        </p:attrNameLst>
                                      </p:cBhvr>
                                      <p:to>
                                        <p:strVal val="(0.5)"/>
                                      </p:to>
                                    </p:set>
                                    <p:anim from="(0.5)" to="(#ppt_x)" calcmode="lin" valueType="num">
                                      <p:cBhvr>
                                        <p:cTn id="44" dur="1230" accel="100000" fill="hold">
                                          <p:stCondLst>
                                            <p:cond delay="770"/>
                                          </p:stCondLst>
                                        </p:cTn>
                                        <p:tgtEl>
                                          <p:spTgt spid="1026"/>
                                        </p:tgtEl>
                                        <p:attrNameLst>
                                          <p:attrName>ppt_x</p:attrName>
                                        </p:attrNameLst>
                                      </p:cBhvr>
                                    </p:anim>
                                    <p:set>
                                      <p:cBhvr>
                                        <p:cTn id="45" dur="770" fill="hold"/>
                                        <p:tgtEl>
                                          <p:spTgt spid="1026"/>
                                        </p:tgtEl>
                                        <p:attrNameLst>
                                          <p:attrName>ppt_y</p:attrName>
                                        </p:attrNameLst>
                                      </p:cBhvr>
                                      <p:to>
                                        <p:strVal val="(#ppt_y+0.4)"/>
                                      </p:to>
                                    </p:set>
                                    <p:anim from="(#ppt_y+0.4)" to="(#ppt_y)" calcmode="lin" valueType="num">
                                      <p:cBhvr>
                                        <p:cTn id="46" dur="1230" accel="100000" fill="hold">
                                          <p:stCondLst>
                                            <p:cond delay="770"/>
                                          </p:stCondLst>
                                        </p:cTn>
                                        <p:tgtEl>
                                          <p:spTgt spid="1026"/>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53" presetClass="exit" presetSubtype="0" fill="hold" nodeType="clickEffect">
                                  <p:stCondLst>
                                    <p:cond delay="0"/>
                                  </p:stCondLst>
                                  <p:childTnLst>
                                    <p:anim calcmode="lin" valueType="num">
                                      <p:cBhvr>
                                        <p:cTn id="50" dur="500"/>
                                        <p:tgtEl>
                                          <p:spTgt spid="5"/>
                                        </p:tgtEl>
                                        <p:attrNameLst>
                                          <p:attrName>ppt_w</p:attrName>
                                        </p:attrNameLst>
                                      </p:cBhvr>
                                      <p:tavLst>
                                        <p:tav tm="0">
                                          <p:val>
                                            <p:strVal val="ppt_w"/>
                                          </p:val>
                                        </p:tav>
                                        <p:tav tm="100000">
                                          <p:val>
                                            <p:fltVal val="0"/>
                                          </p:val>
                                        </p:tav>
                                      </p:tavLst>
                                    </p:anim>
                                    <p:anim calcmode="lin" valueType="num">
                                      <p:cBhvr>
                                        <p:cTn id="51" dur="500"/>
                                        <p:tgtEl>
                                          <p:spTgt spid="5"/>
                                        </p:tgtEl>
                                        <p:attrNameLst>
                                          <p:attrName>ppt_h</p:attrName>
                                        </p:attrNameLst>
                                      </p:cBhvr>
                                      <p:tavLst>
                                        <p:tav tm="0">
                                          <p:val>
                                            <p:strVal val="ppt_h"/>
                                          </p:val>
                                        </p:tav>
                                        <p:tav tm="100000">
                                          <p:val>
                                            <p:fltVal val="0"/>
                                          </p:val>
                                        </p:tav>
                                      </p:tavLst>
                                    </p:anim>
                                    <p:animEffect transition="out" filter="fad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53" presetClass="exit" presetSubtype="0" fill="hold" nodeType="withEffect">
                                  <p:stCondLst>
                                    <p:cond delay="0"/>
                                  </p:stCondLst>
                                  <p:childTnLst>
                                    <p:anim calcmode="lin" valueType="num">
                                      <p:cBhvr>
                                        <p:cTn id="55" dur="500"/>
                                        <p:tgtEl>
                                          <p:spTgt spid="6"/>
                                        </p:tgtEl>
                                        <p:attrNameLst>
                                          <p:attrName>ppt_w</p:attrName>
                                        </p:attrNameLst>
                                      </p:cBhvr>
                                      <p:tavLst>
                                        <p:tav tm="0">
                                          <p:val>
                                            <p:strVal val="ppt_w"/>
                                          </p:val>
                                        </p:tav>
                                        <p:tav tm="100000">
                                          <p:val>
                                            <p:fltVal val="0"/>
                                          </p:val>
                                        </p:tav>
                                      </p:tavLst>
                                    </p:anim>
                                    <p:anim calcmode="lin" valueType="num">
                                      <p:cBhvr>
                                        <p:cTn id="56" dur="500"/>
                                        <p:tgtEl>
                                          <p:spTgt spid="6"/>
                                        </p:tgtEl>
                                        <p:attrNameLst>
                                          <p:attrName>ppt_h</p:attrName>
                                        </p:attrNameLst>
                                      </p:cBhvr>
                                      <p:tavLst>
                                        <p:tav tm="0">
                                          <p:val>
                                            <p:strVal val="ppt_h"/>
                                          </p:val>
                                        </p:tav>
                                        <p:tav tm="100000">
                                          <p:val>
                                            <p:fltVal val="0"/>
                                          </p:val>
                                        </p:tav>
                                      </p:tavLst>
                                    </p:anim>
                                    <p:animEffect transition="out" filter="fade">
                                      <p:cBhvr>
                                        <p:cTn id="57" dur="500"/>
                                        <p:tgtEl>
                                          <p:spTgt spid="6"/>
                                        </p:tgtEl>
                                      </p:cBhvr>
                                    </p:animEffect>
                                    <p:set>
                                      <p:cBhvr>
                                        <p:cTn id="58" dur="1" fill="hold">
                                          <p:stCondLst>
                                            <p:cond delay="499"/>
                                          </p:stCondLst>
                                        </p:cTn>
                                        <p:tgtEl>
                                          <p:spTgt spid="6"/>
                                        </p:tgtEl>
                                        <p:attrNameLst>
                                          <p:attrName>style.visibility</p:attrName>
                                        </p:attrNameLst>
                                      </p:cBhvr>
                                      <p:to>
                                        <p:strVal val="hidden"/>
                                      </p:to>
                                    </p:set>
                                  </p:childTnLst>
                                </p:cTn>
                              </p:par>
                              <p:par>
                                <p:cTn id="59" presetID="53" presetClass="exit" presetSubtype="0" fill="hold" nodeType="withEffect">
                                  <p:stCondLst>
                                    <p:cond delay="0"/>
                                  </p:stCondLst>
                                  <p:childTnLst>
                                    <p:anim calcmode="lin" valueType="num">
                                      <p:cBhvr>
                                        <p:cTn id="60" dur="500"/>
                                        <p:tgtEl>
                                          <p:spTgt spid="4"/>
                                        </p:tgtEl>
                                        <p:attrNameLst>
                                          <p:attrName>ppt_w</p:attrName>
                                        </p:attrNameLst>
                                      </p:cBhvr>
                                      <p:tavLst>
                                        <p:tav tm="0">
                                          <p:val>
                                            <p:strVal val="ppt_w"/>
                                          </p:val>
                                        </p:tav>
                                        <p:tav tm="100000">
                                          <p:val>
                                            <p:fltVal val="0"/>
                                          </p:val>
                                        </p:tav>
                                      </p:tavLst>
                                    </p:anim>
                                    <p:anim calcmode="lin" valueType="num">
                                      <p:cBhvr>
                                        <p:cTn id="61" dur="500"/>
                                        <p:tgtEl>
                                          <p:spTgt spid="4"/>
                                        </p:tgtEl>
                                        <p:attrNameLst>
                                          <p:attrName>ppt_h</p:attrName>
                                        </p:attrNameLst>
                                      </p:cBhvr>
                                      <p:tavLst>
                                        <p:tav tm="0">
                                          <p:val>
                                            <p:strVal val="ppt_h"/>
                                          </p:val>
                                        </p:tav>
                                        <p:tav tm="100000">
                                          <p:val>
                                            <p:fltVal val="0"/>
                                          </p:val>
                                        </p:tav>
                                      </p:tavLst>
                                    </p:anim>
                                    <p:animEffect transition="out" filter="fade">
                                      <p:cBhvr>
                                        <p:cTn id="62" dur="500"/>
                                        <p:tgtEl>
                                          <p:spTgt spid="4"/>
                                        </p:tgtEl>
                                      </p:cBhvr>
                                    </p:animEffect>
                                    <p:set>
                                      <p:cBhvr>
                                        <p:cTn id="63" dur="1" fill="hold">
                                          <p:stCondLst>
                                            <p:cond delay="499"/>
                                          </p:stCondLst>
                                        </p:cTn>
                                        <p:tgtEl>
                                          <p:spTgt spid="4"/>
                                        </p:tgtEl>
                                        <p:attrNameLst>
                                          <p:attrName>style.visibility</p:attrName>
                                        </p:attrNameLst>
                                      </p:cBhvr>
                                      <p:to>
                                        <p:strVal val="hidden"/>
                                      </p:to>
                                    </p:set>
                                  </p:childTnLst>
                                </p:cTn>
                              </p:par>
                              <p:par>
                                <p:cTn id="64" presetID="53" presetClass="exit" presetSubtype="0" fill="hold" nodeType="withEffect">
                                  <p:stCondLst>
                                    <p:cond delay="0"/>
                                  </p:stCondLst>
                                  <p:childTnLst>
                                    <p:anim calcmode="lin" valueType="num">
                                      <p:cBhvr>
                                        <p:cTn id="65" dur="500"/>
                                        <p:tgtEl>
                                          <p:spTgt spid="1026"/>
                                        </p:tgtEl>
                                        <p:attrNameLst>
                                          <p:attrName>ppt_w</p:attrName>
                                        </p:attrNameLst>
                                      </p:cBhvr>
                                      <p:tavLst>
                                        <p:tav tm="0">
                                          <p:val>
                                            <p:strVal val="ppt_w"/>
                                          </p:val>
                                        </p:tav>
                                        <p:tav tm="100000">
                                          <p:val>
                                            <p:fltVal val="0"/>
                                          </p:val>
                                        </p:tav>
                                      </p:tavLst>
                                    </p:anim>
                                    <p:anim calcmode="lin" valueType="num">
                                      <p:cBhvr>
                                        <p:cTn id="66" dur="500"/>
                                        <p:tgtEl>
                                          <p:spTgt spid="1026"/>
                                        </p:tgtEl>
                                        <p:attrNameLst>
                                          <p:attrName>ppt_h</p:attrName>
                                        </p:attrNameLst>
                                      </p:cBhvr>
                                      <p:tavLst>
                                        <p:tav tm="0">
                                          <p:val>
                                            <p:strVal val="ppt_h"/>
                                          </p:val>
                                        </p:tav>
                                        <p:tav tm="100000">
                                          <p:val>
                                            <p:fltVal val="0"/>
                                          </p:val>
                                        </p:tav>
                                      </p:tavLst>
                                    </p:anim>
                                    <p:animEffect transition="out" filter="fade">
                                      <p:cBhvr>
                                        <p:cTn id="67" dur="500"/>
                                        <p:tgtEl>
                                          <p:spTgt spid="1026"/>
                                        </p:tgtEl>
                                      </p:cBhvr>
                                    </p:animEffect>
                                    <p:set>
                                      <p:cBhvr>
                                        <p:cTn id="68" dur="1" fill="hold">
                                          <p:stCondLst>
                                            <p:cond delay="499"/>
                                          </p:stCondLst>
                                        </p:cTn>
                                        <p:tgtEl>
                                          <p:spTgt spid="1026"/>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2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nodeType="click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p:cTn id="78" dur="1000" fill="hold"/>
                                        <p:tgtEl>
                                          <p:spTgt spid="8"/>
                                        </p:tgtEl>
                                        <p:attrNameLst>
                                          <p:attrName>ppt_w</p:attrName>
                                        </p:attrNameLst>
                                      </p:cBhvr>
                                      <p:tavLst>
                                        <p:tav tm="0">
                                          <p:val>
                                            <p:strVal val="#ppt_w*0.70"/>
                                          </p:val>
                                        </p:tav>
                                        <p:tav tm="100000">
                                          <p:val>
                                            <p:strVal val="#ppt_w"/>
                                          </p:val>
                                        </p:tav>
                                      </p:tavLst>
                                    </p:anim>
                                    <p:anim calcmode="lin" valueType="num">
                                      <p:cBhvr>
                                        <p:cTn id="79" dur="1000" fill="hold"/>
                                        <p:tgtEl>
                                          <p:spTgt spid="8"/>
                                        </p:tgtEl>
                                        <p:attrNameLst>
                                          <p:attrName>ppt_h</p:attrName>
                                        </p:attrNameLst>
                                      </p:cBhvr>
                                      <p:tavLst>
                                        <p:tav tm="0">
                                          <p:val>
                                            <p:strVal val="#ppt_h"/>
                                          </p:val>
                                        </p:tav>
                                        <p:tav tm="100000">
                                          <p:val>
                                            <p:strVal val="#ppt_h"/>
                                          </p:val>
                                        </p:tav>
                                      </p:tavLst>
                                    </p:anim>
                                    <p:animEffect transition="in" filter="fade">
                                      <p:cBhvr>
                                        <p:cTn id="8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ctrTitle"/>
          </p:nvPr>
        </p:nvSpPr>
        <p:spPr bwMode="auto">
          <a:noFill/>
        </p:spPr>
        <p:txBody>
          <a:bodyPr wrap="square" lIns="91440" tIns="45720" rIns="91440" bIns="45720" numCol="1" anchorCtr="0" compatLnSpc="1">
            <a:prstTxWarp prst="textNoShape">
              <a:avLst/>
            </a:prstTxWarp>
          </a:bodyPr>
          <a:lstStyle/>
          <a:p>
            <a:pPr eaLnBrk="1" hangingPunct="1"/>
            <a:endParaRPr lang="ja-JP" altLang="en-US" cap="none" smtClean="0">
              <a:ea typeface="ＭＳ Ｐゴシック" pitchFamily="50" charset="-128"/>
            </a:endParaRPr>
          </a:p>
        </p:txBody>
      </p:sp>
      <p:sp>
        <p:nvSpPr>
          <p:cNvPr id="12291" name="コンテンツ プレースホルダ 2"/>
          <p:cNvSpPr>
            <a:spLocks noGrp="1"/>
          </p:cNvSpPr>
          <p:nvPr>
            <p:ph type="subTitle" idx="1"/>
          </p:nvPr>
        </p:nvSpPr>
        <p:spPr/>
        <p:txBody>
          <a:bodyPr/>
          <a:lstStyle/>
          <a:p>
            <a:pPr eaLnBrk="1" hangingPunct="1"/>
            <a:endParaRPr lang="ja-JP" altLang="en-US" smtClean="0"/>
          </a:p>
        </p:txBody>
      </p:sp>
      <p:pic>
        <p:nvPicPr>
          <p:cNvPr id="12292" name="Picture 3" descr="C:\Users\07bc139k\AppData\Local\Microsoft\Internet Explorer\Temporary Internet Files\Content.IE5\CVRC9CSH\MPj04100810000[1].jpg"/>
          <p:cNvPicPr>
            <a:picLocks noChangeAspect="1" noChangeArrowheads="1"/>
          </p:cNvPicPr>
          <p:nvPr/>
        </p:nvPicPr>
        <p:blipFill>
          <a:blip r:embed="rId3" cstate="print"/>
          <a:srcRect t="17415" b="33333"/>
          <a:stretch>
            <a:fillRect/>
          </a:stretch>
        </p:blipFill>
        <p:spPr bwMode="auto">
          <a:xfrm>
            <a:off x="0" y="0"/>
            <a:ext cx="9144000" cy="6858000"/>
          </a:xfrm>
          <a:prstGeom prst="rect">
            <a:avLst/>
          </a:prstGeom>
          <a:noFill/>
          <a:ln w="9525">
            <a:noFill/>
            <a:miter lim="800000"/>
            <a:headEnd/>
            <a:tailEnd/>
          </a:ln>
        </p:spPr>
      </p:pic>
      <p:sp>
        <p:nvSpPr>
          <p:cNvPr id="10" name="テキスト ボックス 9"/>
          <p:cNvSpPr txBox="1">
            <a:spLocks noChangeArrowheads="1"/>
          </p:cNvSpPr>
          <p:nvPr/>
        </p:nvSpPr>
        <p:spPr bwMode="auto">
          <a:xfrm>
            <a:off x="1714500" y="1571625"/>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15" name="テキスト ボックス 14"/>
          <p:cNvSpPr txBox="1">
            <a:spLocks noChangeArrowheads="1"/>
          </p:cNvSpPr>
          <p:nvPr/>
        </p:nvSpPr>
        <p:spPr bwMode="auto">
          <a:xfrm>
            <a:off x="2214563" y="2143125"/>
            <a:ext cx="1071562"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17" name="テキスト ボックス 16"/>
          <p:cNvSpPr txBox="1">
            <a:spLocks noChangeArrowheads="1"/>
          </p:cNvSpPr>
          <p:nvPr/>
        </p:nvSpPr>
        <p:spPr bwMode="auto">
          <a:xfrm>
            <a:off x="1214438" y="2428875"/>
            <a:ext cx="1071562"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FFFF00"/>
                </a:solidFill>
              </a:rPr>
              <a:t>IFRS</a:t>
            </a:r>
            <a:endParaRPr lang="ja-JP" altLang="en-US" sz="1400" b="1" i="1">
              <a:ln>
                <a:solidFill>
                  <a:schemeClr val="tx1"/>
                </a:solidFill>
              </a:ln>
              <a:solidFill>
                <a:srgbClr val="FFFF00"/>
              </a:solidFill>
            </a:endParaRPr>
          </a:p>
        </p:txBody>
      </p:sp>
      <p:sp>
        <p:nvSpPr>
          <p:cNvPr id="18" name="テキスト ボックス 17"/>
          <p:cNvSpPr txBox="1">
            <a:spLocks noChangeArrowheads="1"/>
          </p:cNvSpPr>
          <p:nvPr/>
        </p:nvSpPr>
        <p:spPr bwMode="auto">
          <a:xfrm>
            <a:off x="714375" y="1643063"/>
            <a:ext cx="1071563" cy="400050"/>
          </a:xfrm>
          <a:prstGeom prst="rect">
            <a:avLst/>
          </a:prstGeom>
          <a:noFill/>
          <a:ln w="9525">
            <a:noFill/>
            <a:miter lim="800000"/>
            <a:headEnd/>
            <a:tailEnd/>
          </a:ln>
        </p:spPr>
        <p:txBody>
          <a:bodyPr>
            <a:spAutoFit/>
          </a:bodyPr>
          <a:lstStyle/>
          <a:p>
            <a:r>
              <a:rPr lang="en-US" altLang="ja-JP" sz="2000" b="1" i="1" dirty="0">
                <a:ln>
                  <a:solidFill>
                    <a:schemeClr val="tx1"/>
                  </a:solidFill>
                </a:ln>
                <a:solidFill>
                  <a:srgbClr val="FFFF00"/>
                </a:solidFill>
              </a:rPr>
              <a:t>IFRS</a:t>
            </a:r>
            <a:endParaRPr lang="ja-JP" altLang="en-US" sz="1400" b="1" i="1" dirty="0">
              <a:ln>
                <a:solidFill>
                  <a:schemeClr val="tx1"/>
                </a:solidFill>
              </a:ln>
              <a:solidFill>
                <a:srgbClr val="FFFF00"/>
              </a:solidFill>
            </a:endParaRPr>
          </a:p>
        </p:txBody>
      </p:sp>
      <p:sp>
        <p:nvSpPr>
          <p:cNvPr id="19" name="テキスト ボックス 18"/>
          <p:cNvSpPr txBox="1">
            <a:spLocks noChangeArrowheads="1"/>
          </p:cNvSpPr>
          <p:nvPr/>
        </p:nvSpPr>
        <p:spPr bwMode="auto">
          <a:xfrm>
            <a:off x="1643063" y="2857500"/>
            <a:ext cx="1071562"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20" name="テキスト ボックス 19"/>
          <p:cNvSpPr txBox="1">
            <a:spLocks noChangeArrowheads="1"/>
          </p:cNvSpPr>
          <p:nvPr/>
        </p:nvSpPr>
        <p:spPr bwMode="auto">
          <a:xfrm>
            <a:off x="3286124" y="2928938"/>
            <a:ext cx="1571627" cy="708025"/>
          </a:xfrm>
          <a:prstGeom prst="rect">
            <a:avLst/>
          </a:prstGeom>
          <a:noFill/>
          <a:ln w="9525">
            <a:noFill/>
            <a:miter lim="800000"/>
            <a:headEnd/>
            <a:tailEnd/>
          </a:ln>
        </p:spPr>
        <p:txBody>
          <a:bodyPr wrap="square">
            <a:spAutoFit/>
          </a:bodyPr>
          <a:lstStyle/>
          <a:p>
            <a:r>
              <a:rPr lang="en-US" altLang="ja-JP" sz="4000" b="1" i="1" dirty="0">
                <a:solidFill>
                  <a:srgbClr val="FF0000"/>
                </a:solidFill>
              </a:rPr>
              <a:t>IFRS</a:t>
            </a:r>
            <a:endParaRPr lang="ja-JP" altLang="en-US" sz="2000" b="1" i="1" dirty="0">
              <a:solidFill>
                <a:srgbClr val="FF0000"/>
              </a:solidFill>
            </a:endParaRPr>
          </a:p>
        </p:txBody>
      </p:sp>
      <p:sp>
        <p:nvSpPr>
          <p:cNvPr id="14" name="テキスト ボックス 13"/>
          <p:cNvSpPr txBox="1">
            <a:spLocks noChangeArrowheads="1"/>
          </p:cNvSpPr>
          <p:nvPr/>
        </p:nvSpPr>
        <p:spPr bwMode="auto">
          <a:xfrm>
            <a:off x="2428875" y="3214688"/>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21" name="テキスト ボックス 20"/>
          <p:cNvSpPr txBox="1">
            <a:spLocks noChangeArrowheads="1"/>
          </p:cNvSpPr>
          <p:nvPr/>
        </p:nvSpPr>
        <p:spPr bwMode="auto">
          <a:xfrm>
            <a:off x="3000375" y="2500313"/>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23" name="テキスト ボックス 22"/>
          <p:cNvSpPr txBox="1">
            <a:spLocks noChangeArrowheads="1"/>
          </p:cNvSpPr>
          <p:nvPr/>
        </p:nvSpPr>
        <p:spPr bwMode="auto">
          <a:xfrm>
            <a:off x="7500938" y="1285875"/>
            <a:ext cx="1071562"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25" name="テキスト ボックス 24"/>
          <p:cNvSpPr txBox="1">
            <a:spLocks noChangeArrowheads="1"/>
          </p:cNvSpPr>
          <p:nvPr/>
        </p:nvSpPr>
        <p:spPr bwMode="auto">
          <a:xfrm>
            <a:off x="2714625" y="1571625"/>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26" name="テキスト ボックス 25"/>
          <p:cNvSpPr txBox="1">
            <a:spLocks noChangeArrowheads="1"/>
          </p:cNvSpPr>
          <p:nvPr/>
        </p:nvSpPr>
        <p:spPr bwMode="auto">
          <a:xfrm>
            <a:off x="3714750" y="1928813"/>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27" name="テキスト ボックス 26"/>
          <p:cNvSpPr txBox="1">
            <a:spLocks noChangeArrowheads="1"/>
          </p:cNvSpPr>
          <p:nvPr/>
        </p:nvSpPr>
        <p:spPr bwMode="auto">
          <a:xfrm>
            <a:off x="3286125" y="4857750"/>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28" name="テキスト ボックス 27"/>
          <p:cNvSpPr txBox="1">
            <a:spLocks noChangeArrowheads="1"/>
          </p:cNvSpPr>
          <p:nvPr/>
        </p:nvSpPr>
        <p:spPr bwMode="auto">
          <a:xfrm>
            <a:off x="6286500" y="3000375"/>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29" name="テキスト ボックス 28"/>
          <p:cNvSpPr txBox="1">
            <a:spLocks noChangeArrowheads="1"/>
          </p:cNvSpPr>
          <p:nvPr/>
        </p:nvSpPr>
        <p:spPr bwMode="auto">
          <a:xfrm>
            <a:off x="5000625" y="2143125"/>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30" name="テキスト ボックス 29"/>
          <p:cNvSpPr txBox="1">
            <a:spLocks noChangeArrowheads="1"/>
          </p:cNvSpPr>
          <p:nvPr/>
        </p:nvSpPr>
        <p:spPr bwMode="auto">
          <a:xfrm>
            <a:off x="6438900" y="2295525"/>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31" name="テキスト ボックス 30"/>
          <p:cNvSpPr txBox="1">
            <a:spLocks noChangeArrowheads="1"/>
          </p:cNvSpPr>
          <p:nvPr/>
        </p:nvSpPr>
        <p:spPr bwMode="auto">
          <a:xfrm>
            <a:off x="6000750" y="1785938"/>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32" name="テキスト ボックス 31"/>
          <p:cNvSpPr txBox="1">
            <a:spLocks noChangeArrowheads="1"/>
          </p:cNvSpPr>
          <p:nvPr/>
        </p:nvSpPr>
        <p:spPr bwMode="auto">
          <a:xfrm>
            <a:off x="7215188" y="4714875"/>
            <a:ext cx="1071562"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00B0F0"/>
                </a:solidFill>
              </a:rPr>
              <a:t>IFRS</a:t>
            </a:r>
            <a:endParaRPr lang="ja-JP" altLang="en-US" sz="1400" b="1" i="1">
              <a:ln>
                <a:solidFill>
                  <a:schemeClr val="tx1"/>
                </a:solidFill>
              </a:ln>
              <a:solidFill>
                <a:srgbClr val="00B0F0"/>
              </a:solidFill>
            </a:endParaRPr>
          </a:p>
        </p:txBody>
      </p:sp>
      <p:sp>
        <p:nvSpPr>
          <p:cNvPr id="24" name="テキスト ボックス 23"/>
          <p:cNvSpPr txBox="1">
            <a:spLocks noChangeArrowheads="1"/>
          </p:cNvSpPr>
          <p:nvPr/>
        </p:nvSpPr>
        <p:spPr bwMode="auto">
          <a:xfrm>
            <a:off x="1143000" y="2071688"/>
            <a:ext cx="1071563" cy="400050"/>
          </a:xfrm>
          <a:prstGeom prst="rect">
            <a:avLst/>
          </a:prstGeom>
          <a:noFill/>
          <a:ln w="9525">
            <a:noFill/>
            <a:miter lim="800000"/>
            <a:headEnd/>
            <a:tailEnd/>
          </a:ln>
        </p:spPr>
        <p:txBody>
          <a:bodyPr>
            <a:spAutoFit/>
          </a:bodyPr>
          <a:lstStyle/>
          <a:p>
            <a:r>
              <a:rPr lang="en-US" altLang="ja-JP" sz="2000" b="1" i="1">
                <a:ln>
                  <a:solidFill>
                    <a:schemeClr val="tx1"/>
                  </a:solidFill>
                </a:ln>
                <a:solidFill>
                  <a:srgbClr val="FFFF00"/>
                </a:solidFill>
              </a:rPr>
              <a:t>IFRS</a:t>
            </a:r>
            <a:endParaRPr lang="ja-JP" altLang="en-US" sz="1400" b="1" i="1">
              <a:ln>
                <a:solidFill>
                  <a:schemeClr val="tx1"/>
                </a:solidFill>
              </a:ln>
              <a:solidFill>
                <a:srgbClr val="FFFF00"/>
              </a:solidFill>
            </a:endParaRPr>
          </a:p>
        </p:txBody>
      </p:sp>
      <p:sp>
        <p:nvSpPr>
          <p:cNvPr id="33" name="テキスト ボックス 32"/>
          <p:cNvSpPr txBox="1">
            <a:spLocks noChangeArrowheads="1"/>
          </p:cNvSpPr>
          <p:nvPr/>
        </p:nvSpPr>
        <p:spPr bwMode="auto">
          <a:xfrm>
            <a:off x="428625" y="2643188"/>
            <a:ext cx="1071563" cy="400050"/>
          </a:xfrm>
          <a:prstGeom prst="rect">
            <a:avLst/>
          </a:prstGeom>
          <a:noFill/>
          <a:ln w="9525">
            <a:noFill/>
            <a:miter lim="800000"/>
            <a:headEnd/>
            <a:tailEnd/>
          </a:ln>
        </p:spPr>
        <p:txBody>
          <a:bodyPr>
            <a:spAutoFit/>
          </a:bodyPr>
          <a:lstStyle/>
          <a:p>
            <a:r>
              <a:rPr lang="en-US" altLang="ja-JP" sz="2000" b="1" i="1" dirty="0">
                <a:ln>
                  <a:solidFill>
                    <a:schemeClr val="tx1"/>
                  </a:solidFill>
                </a:ln>
                <a:solidFill>
                  <a:srgbClr val="FFFF00"/>
                </a:solidFill>
              </a:rPr>
              <a:t>IFRS</a:t>
            </a:r>
            <a:endParaRPr lang="ja-JP" altLang="en-US" sz="1400" b="1" i="1" dirty="0">
              <a:ln>
                <a:solidFill>
                  <a:schemeClr val="tx1"/>
                </a:solidFill>
              </a:ln>
              <a:solidFill>
                <a:srgbClr val="FFFF00"/>
              </a:solidFill>
            </a:endParaRPr>
          </a:p>
        </p:txBody>
      </p:sp>
      <p:sp>
        <p:nvSpPr>
          <p:cNvPr id="34" name="テキスト ボックス 33"/>
          <p:cNvSpPr txBox="1">
            <a:spLocks noChangeArrowheads="1"/>
          </p:cNvSpPr>
          <p:nvPr/>
        </p:nvSpPr>
        <p:spPr bwMode="auto">
          <a:xfrm>
            <a:off x="214313" y="2143125"/>
            <a:ext cx="1071562" cy="400050"/>
          </a:xfrm>
          <a:prstGeom prst="rect">
            <a:avLst/>
          </a:prstGeom>
          <a:noFill/>
          <a:ln w="9525">
            <a:noFill/>
            <a:miter lim="800000"/>
            <a:headEnd/>
            <a:tailEnd/>
          </a:ln>
        </p:spPr>
        <p:txBody>
          <a:bodyPr>
            <a:spAutoFit/>
          </a:bodyPr>
          <a:lstStyle/>
          <a:p>
            <a:r>
              <a:rPr lang="en-US" altLang="ja-JP" sz="2000" b="1" i="1" dirty="0">
                <a:ln>
                  <a:solidFill>
                    <a:schemeClr val="tx1"/>
                  </a:solidFill>
                </a:ln>
                <a:solidFill>
                  <a:srgbClr val="FFFF00"/>
                </a:solidFill>
              </a:rPr>
              <a:t>IFRS</a:t>
            </a:r>
            <a:endParaRPr lang="ja-JP" altLang="en-US" sz="1400" b="1" i="1" dirty="0">
              <a:ln>
                <a:solidFill>
                  <a:schemeClr val="tx1"/>
                </a:solidFill>
              </a:ln>
              <a:solidFill>
                <a:srgbClr val="FFFF00"/>
              </a:solidFill>
            </a:endParaRPr>
          </a:p>
        </p:txBody>
      </p:sp>
      <p:sp>
        <p:nvSpPr>
          <p:cNvPr id="7" name="正方形/長方形 6"/>
          <p:cNvSpPr/>
          <p:nvPr/>
        </p:nvSpPr>
        <p:spPr>
          <a:xfrm>
            <a:off x="1571604" y="1857364"/>
            <a:ext cx="6737742" cy="3647152"/>
          </a:xfrm>
          <a:prstGeom prst="rect">
            <a:avLst/>
          </a:prstGeom>
          <a:noFill/>
        </p:spPr>
        <p:txBody>
          <a:bodyPr wrap="none">
            <a:spAutoFit/>
            <a:scene3d>
              <a:camera prst="orthographicFront"/>
              <a:lightRig rig="glow" dir="tl">
                <a:rot lat="0" lon="0" rev="5400000"/>
              </a:lightRig>
            </a:scene3d>
            <a:sp3d extrusionH="57150" contourW="12700">
              <a:bevelT w="25400" h="25400" prst="artDeco"/>
              <a:contourClr>
                <a:schemeClr val="accent6">
                  <a:shade val="73000"/>
                </a:schemeClr>
              </a:contourClr>
            </a:sp3d>
          </a:bodyPr>
          <a:lstStyle/>
          <a:p>
            <a:pPr>
              <a:spcBef>
                <a:spcPts val="600"/>
              </a:spcBef>
              <a:buClr>
                <a:srgbClr val="FE8637"/>
              </a:buClr>
              <a:buSzPct val="70000"/>
              <a:defRPr/>
            </a:pPr>
            <a:r>
              <a:rPr lang="ja-JP"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rPr>
              <a:t>　　　　　　　</a:t>
            </a:r>
            <a:endParaRPr lang="en-US" altLang="ja-JP"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endParaRPr>
          </a:p>
          <a:p>
            <a:pPr>
              <a:spcBef>
                <a:spcPts val="600"/>
              </a:spcBef>
              <a:buClr>
                <a:srgbClr val="FE8637"/>
              </a:buClr>
              <a:buSzPct val="70000"/>
              <a:defRPr/>
            </a:pPr>
            <a:r>
              <a:rPr lang="ja-JP" alt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rPr>
              <a:t>　　　　　　　</a:t>
            </a:r>
          </a:p>
          <a:p>
            <a:pPr>
              <a:spcBef>
                <a:spcPts val="600"/>
              </a:spcBef>
              <a:buClr>
                <a:srgbClr val="FE8637"/>
              </a:buClr>
              <a:buSzPct val="70000"/>
              <a:defRPr/>
            </a:pPr>
            <a:r>
              <a:rPr lang="ja-JP" altLang="en-US" sz="5400" b="1" u="sng" dirty="0">
                <a:ln w="11430"/>
                <a:solidFill>
                  <a:srgbClr val="FF0000"/>
                </a:solidFill>
                <a:effectLst>
                  <a:glow rad="101600">
                    <a:schemeClr val="accent3">
                      <a:satMod val="175000"/>
                      <a:alpha val="40000"/>
                    </a:schemeClr>
                  </a:glow>
                  <a:outerShdw blurRad="80000" dist="40000" dir="5040000" algn="tl">
                    <a:srgbClr val="000000">
                      <a:alpha val="30000"/>
                    </a:srgbClr>
                  </a:outerShdw>
                </a:effectLst>
                <a:latin typeface="Arial" pitchFamily="34" charset="0"/>
              </a:rPr>
              <a:t>日本：</a:t>
            </a:r>
            <a:r>
              <a:rPr lang="en-US" altLang="ja-JP" sz="5400" b="1" u="sng" dirty="0">
                <a:ln w="11430"/>
                <a:solidFill>
                  <a:srgbClr val="FF0000"/>
                </a:solidFill>
                <a:effectLst>
                  <a:glow rad="101600">
                    <a:schemeClr val="accent3">
                      <a:satMod val="175000"/>
                      <a:alpha val="40000"/>
                    </a:schemeClr>
                  </a:glow>
                  <a:outerShdw blurRad="80000" dist="40000" dir="5040000" algn="tl">
                    <a:srgbClr val="000000">
                      <a:alpha val="30000"/>
                    </a:srgbClr>
                  </a:outerShdw>
                </a:effectLst>
                <a:latin typeface="Arial" pitchFamily="34" charset="0"/>
              </a:rPr>
              <a:t>2009</a:t>
            </a:r>
            <a:r>
              <a:rPr lang="ja-JP" altLang="en-US" sz="5400" b="1" u="sng" dirty="0">
                <a:ln w="11430"/>
                <a:solidFill>
                  <a:srgbClr val="FF0000"/>
                </a:solidFill>
                <a:effectLst>
                  <a:glow rad="101600">
                    <a:schemeClr val="accent3">
                      <a:satMod val="175000"/>
                      <a:alpha val="40000"/>
                    </a:schemeClr>
                  </a:glow>
                  <a:outerShdw blurRad="80000" dist="40000" dir="5040000" algn="tl">
                    <a:srgbClr val="000000">
                      <a:alpha val="30000"/>
                    </a:srgbClr>
                  </a:outerShdw>
                </a:effectLst>
                <a:latin typeface="Arial" pitchFamily="34" charset="0"/>
              </a:rPr>
              <a:t>年</a:t>
            </a:r>
            <a:r>
              <a:rPr lang="en-US" altLang="ja-JP" sz="5400" b="1" u="sng" dirty="0">
                <a:ln w="11430"/>
                <a:solidFill>
                  <a:srgbClr val="FF0000"/>
                </a:solidFill>
                <a:effectLst>
                  <a:glow rad="101600">
                    <a:schemeClr val="accent3">
                      <a:satMod val="175000"/>
                      <a:alpha val="40000"/>
                    </a:schemeClr>
                  </a:glow>
                  <a:outerShdw blurRad="80000" dist="40000" dir="5040000" algn="tl">
                    <a:srgbClr val="000000">
                      <a:alpha val="30000"/>
                    </a:srgbClr>
                  </a:outerShdw>
                </a:effectLst>
                <a:latin typeface="Arial" pitchFamily="34" charset="0"/>
              </a:rPr>
              <a:t>6</a:t>
            </a:r>
            <a:r>
              <a:rPr lang="ja-JP" altLang="en-US" sz="5400" b="1" u="sng" dirty="0">
                <a:ln w="11430"/>
                <a:solidFill>
                  <a:srgbClr val="FF0000"/>
                </a:solidFill>
                <a:effectLst>
                  <a:glow rad="101600">
                    <a:schemeClr val="accent3">
                      <a:satMod val="175000"/>
                      <a:alpha val="40000"/>
                    </a:schemeClr>
                  </a:glow>
                  <a:outerShdw blurRad="80000" dist="40000" dir="5040000" algn="tl">
                    <a:srgbClr val="000000">
                      <a:alpha val="30000"/>
                    </a:srgbClr>
                  </a:outerShdw>
                </a:effectLst>
                <a:latin typeface="Arial" pitchFamily="34" charset="0"/>
              </a:rPr>
              <a:t>月</a:t>
            </a:r>
            <a:endParaRPr lang="en-US" altLang="ja-JP" sz="5400" b="1" u="sng" dirty="0">
              <a:ln w="11430"/>
              <a:solidFill>
                <a:srgbClr val="FF0000"/>
              </a:solidFill>
              <a:effectLst>
                <a:glow rad="101600">
                  <a:schemeClr val="accent3">
                    <a:satMod val="175000"/>
                    <a:alpha val="40000"/>
                  </a:schemeClr>
                </a:glow>
                <a:outerShdw blurRad="80000" dist="40000" dir="5040000" algn="tl">
                  <a:srgbClr val="000000">
                    <a:alpha val="30000"/>
                  </a:srgbClr>
                </a:outerShdw>
              </a:effectLst>
              <a:latin typeface="Arial" pitchFamily="34" charset="0"/>
            </a:endParaRPr>
          </a:p>
          <a:p>
            <a:pPr>
              <a:spcBef>
                <a:spcPts val="600"/>
              </a:spcBef>
              <a:buClr>
                <a:srgbClr val="FE8637"/>
              </a:buClr>
              <a:buSzPct val="70000"/>
              <a:defRPr/>
            </a:pPr>
            <a:r>
              <a:rPr lang="ja-JP" altLang="en-US" sz="5400" b="1" dirty="0">
                <a:ln w="11430"/>
                <a:solidFill>
                  <a:srgbClr val="FF0000"/>
                </a:solidFill>
                <a:effectLst>
                  <a:glow rad="101600">
                    <a:schemeClr val="accent3">
                      <a:satMod val="175000"/>
                      <a:alpha val="40000"/>
                    </a:schemeClr>
                  </a:glow>
                  <a:outerShdw blurRad="80000" dist="40000" dir="5040000" algn="tl">
                    <a:srgbClr val="000000">
                      <a:alpha val="30000"/>
                    </a:srgbClr>
                  </a:outerShdw>
                </a:effectLst>
                <a:latin typeface="Arial" pitchFamily="34" charset="0"/>
              </a:rPr>
              <a:t>　　　導入決定！</a:t>
            </a:r>
          </a:p>
        </p:txBody>
      </p:sp>
    </p:spTree>
  </p:cSld>
  <p:clrMapOvr>
    <a:masterClrMapping/>
  </p:clrMapOvr>
  <p:transition advTm="90941">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2" decel="100000"/>
                                        <p:tgtEl>
                                          <p:spTgt spid="18"/>
                                        </p:tgtEl>
                                      </p:cBhvr>
                                    </p:animEffect>
                                    <p:animScale>
                                      <p:cBhvr>
                                        <p:cTn id="8" dur="772" decel="100000"/>
                                        <p:tgtEl>
                                          <p:spTgt spid="18"/>
                                        </p:tgtEl>
                                      </p:cBhvr>
                                      <p:from x="10000" y="10000"/>
                                      <p:to x="200000" y="450000"/>
                                    </p:animScale>
                                    <p:animScale>
                                      <p:cBhvr>
                                        <p:cTn id="9" dur="1228" accel="100000" fill="hold">
                                          <p:stCondLst>
                                            <p:cond delay="772"/>
                                          </p:stCondLst>
                                        </p:cTn>
                                        <p:tgtEl>
                                          <p:spTgt spid="18"/>
                                        </p:tgtEl>
                                      </p:cBhvr>
                                      <p:from x="200000" y="450000"/>
                                      <p:to x="100000" y="100000"/>
                                    </p:animScale>
                                    <p:set>
                                      <p:cBhvr>
                                        <p:cTn id="10" dur="772" fill="hold"/>
                                        <p:tgtEl>
                                          <p:spTgt spid="18"/>
                                        </p:tgtEl>
                                        <p:attrNameLst>
                                          <p:attrName>ppt_x</p:attrName>
                                        </p:attrNameLst>
                                      </p:cBhvr>
                                      <p:to>
                                        <p:strVal val="(0.5)"/>
                                      </p:to>
                                    </p:set>
                                    <p:anim from="(0.5)" to="(#ppt_x)" calcmode="lin" valueType="num">
                                      <p:cBhvr>
                                        <p:cTn id="11" dur="1228" accel="100000" fill="hold">
                                          <p:stCondLst>
                                            <p:cond delay="772"/>
                                          </p:stCondLst>
                                        </p:cTn>
                                        <p:tgtEl>
                                          <p:spTgt spid="18"/>
                                        </p:tgtEl>
                                        <p:attrNameLst>
                                          <p:attrName>ppt_x</p:attrName>
                                        </p:attrNameLst>
                                      </p:cBhvr>
                                    </p:anim>
                                    <p:set>
                                      <p:cBhvr>
                                        <p:cTn id="12" dur="772" fill="hold"/>
                                        <p:tgtEl>
                                          <p:spTgt spid="18"/>
                                        </p:tgtEl>
                                        <p:attrNameLst>
                                          <p:attrName>ppt_y</p:attrName>
                                        </p:attrNameLst>
                                      </p:cBhvr>
                                      <p:to>
                                        <p:strVal val="(#ppt_y+0.4)"/>
                                      </p:to>
                                    </p:set>
                                    <p:anim from="(#ppt_y+0.4)" to="(#ppt_y)" calcmode="lin" valueType="num">
                                      <p:cBhvr>
                                        <p:cTn id="13" dur="1228" accel="100000" fill="hold">
                                          <p:stCondLst>
                                            <p:cond delay="772"/>
                                          </p:stCondLst>
                                        </p:cTn>
                                        <p:tgtEl>
                                          <p:spTgt spid="18"/>
                                        </p:tgtEl>
                                        <p:attrNameLst>
                                          <p:attrName>ppt_y</p:attrName>
                                        </p:attrNameLst>
                                      </p:cBhvr>
                                    </p:anim>
                                  </p:childTnLst>
                                </p:cTn>
                              </p:par>
                            </p:childTnLst>
                          </p:cTn>
                        </p:par>
                        <p:par>
                          <p:cTn id="14" fill="hold">
                            <p:stCondLst>
                              <p:cond delay="2000"/>
                            </p:stCondLst>
                            <p:childTnLst>
                              <p:par>
                                <p:cTn id="15" presetID="5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93" decel="100000"/>
                                        <p:tgtEl>
                                          <p:spTgt spid="17"/>
                                        </p:tgtEl>
                                      </p:cBhvr>
                                    </p:animEffect>
                                    <p:animScale>
                                      <p:cBhvr>
                                        <p:cTn id="18" dur="193" decel="100000"/>
                                        <p:tgtEl>
                                          <p:spTgt spid="17"/>
                                        </p:tgtEl>
                                      </p:cBhvr>
                                      <p:from x="10000" y="10000"/>
                                      <p:to x="200000" y="450000"/>
                                    </p:animScale>
                                    <p:animScale>
                                      <p:cBhvr>
                                        <p:cTn id="19" dur="308" accel="100000" fill="hold">
                                          <p:stCondLst>
                                            <p:cond delay="193"/>
                                          </p:stCondLst>
                                        </p:cTn>
                                        <p:tgtEl>
                                          <p:spTgt spid="17"/>
                                        </p:tgtEl>
                                      </p:cBhvr>
                                      <p:from x="200000" y="450000"/>
                                      <p:to x="100000" y="100000"/>
                                    </p:animScale>
                                    <p:set>
                                      <p:cBhvr>
                                        <p:cTn id="20" dur="193" fill="hold"/>
                                        <p:tgtEl>
                                          <p:spTgt spid="17"/>
                                        </p:tgtEl>
                                        <p:attrNameLst>
                                          <p:attrName>ppt_x</p:attrName>
                                        </p:attrNameLst>
                                      </p:cBhvr>
                                      <p:to>
                                        <p:strVal val="(0.5)"/>
                                      </p:to>
                                    </p:set>
                                    <p:anim from="(0.5)" to="(#ppt_x)" calcmode="lin" valueType="num">
                                      <p:cBhvr>
                                        <p:cTn id="21" dur="308" accel="100000" fill="hold">
                                          <p:stCondLst>
                                            <p:cond delay="193"/>
                                          </p:stCondLst>
                                        </p:cTn>
                                        <p:tgtEl>
                                          <p:spTgt spid="17"/>
                                        </p:tgtEl>
                                        <p:attrNameLst>
                                          <p:attrName>ppt_x</p:attrName>
                                        </p:attrNameLst>
                                      </p:cBhvr>
                                    </p:anim>
                                    <p:set>
                                      <p:cBhvr>
                                        <p:cTn id="22" dur="193" fill="hold"/>
                                        <p:tgtEl>
                                          <p:spTgt spid="17"/>
                                        </p:tgtEl>
                                        <p:attrNameLst>
                                          <p:attrName>ppt_y</p:attrName>
                                        </p:attrNameLst>
                                      </p:cBhvr>
                                      <p:to>
                                        <p:strVal val="(#ppt_y+0.4)"/>
                                      </p:to>
                                    </p:set>
                                    <p:anim from="(#ppt_y+0.4)" to="(#ppt_y)" calcmode="lin" valueType="num">
                                      <p:cBhvr>
                                        <p:cTn id="23" dur="308" accel="100000" fill="hold">
                                          <p:stCondLst>
                                            <p:cond delay="193"/>
                                          </p:stCondLst>
                                        </p:cTn>
                                        <p:tgtEl>
                                          <p:spTgt spid="17"/>
                                        </p:tgtEl>
                                        <p:attrNameLst>
                                          <p:attrName>ppt_y</p:attrName>
                                        </p:attrNameLst>
                                      </p:cBhvr>
                                    </p:anim>
                                  </p:childTnLst>
                                </p:cTn>
                              </p:par>
                            </p:childTnLst>
                          </p:cTn>
                        </p:par>
                        <p:par>
                          <p:cTn id="24" fill="hold">
                            <p:stCondLst>
                              <p:cond delay="2501"/>
                            </p:stCondLst>
                            <p:childTnLst>
                              <p:par>
                                <p:cTn id="25" presetID="51"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93" decel="100000"/>
                                        <p:tgtEl>
                                          <p:spTgt spid="24"/>
                                        </p:tgtEl>
                                      </p:cBhvr>
                                    </p:animEffect>
                                    <p:animScale>
                                      <p:cBhvr>
                                        <p:cTn id="28" dur="193" decel="100000"/>
                                        <p:tgtEl>
                                          <p:spTgt spid="24"/>
                                        </p:tgtEl>
                                      </p:cBhvr>
                                      <p:from x="10000" y="10000"/>
                                      <p:to x="200000" y="450000"/>
                                    </p:animScale>
                                    <p:animScale>
                                      <p:cBhvr>
                                        <p:cTn id="29" dur="308" accel="100000" fill="hold">
                                          <p:stCondLst>
                                            <p:cond delay="193"/>
                                          </p:stCondLst>
                                        </p:cTn>
                                        <p:tgtEl>
                                          <p:spTgt spid="24"/>
                                        </p:tgtEl>
                                      </p:cBhvr>
                                      <p:from x="200000" y="450000"/>
                                      <p:to x="100000" y="100000"/>
                                    </p:animScale>
                                    <p:set>
                                      <p:cBhvr>
                                        <p:cTn id="30" dur="193" fill="hold"/>
                                        <p:tgtEl>
                                          <p:spTgt spid="24"/>
                                        </p:tgtEl>
                                        <p:attrNameLst>
                                          <p:attrName>ppt_x</p:attrName>
                                        </p:attrNameLst>
                                      </p:cBhvr>
                                      <p:to>
                                        <p:strVal val="(0.5)"/>
                                      </p:to>
                                    </p:set>
                                    <p:anim from="(0.5)" to="(#ppt_x)" calcmode="lin" valueType="num">
                                      <p:cBhvr>
                                        <p:cTn id="31" dur="308" accel="100000" fill="hold">
                                          <p:stCondLst>
                                            <p:cond delay="193"/>
                                          </p:stCondLst>
                                        </p:cTn>
                                        <p:tgtEl>
                                          <p:spTgt spid="24"/>
                                        </p:tgtEl>
                                        <p:attrNameLst>
                                          <p:attrName>ppt_x</p:attrName>
                                        </p:attrNameLst>
                                      </p:cBhvr>
                                    </p:anim>
                                    <p:set>
                                      <p:cBhvr>
                                        <p:cTn id="32" dur="193" fill="hold"/>
                                        <p:tgtEl>
                                          <p:spTgt spid="24"/>
                                        </p:tgtEl>
                                        <p:attrNameLst>
                                          <p:attrName>ppt_y</p:attrName>
                                        </p:attrNameLst>
                                      </p:cBhvr>
                                      <p:to>
                                        <p:strVal val="(#ppt_y+0.4)"/>
                                      </p:to>
                                    </p:set>
                                    <p:anim from="(#ppt_y+0.4)" to="(#ppt_y)" calcmode="lin" valueType="num">
                                      <p:cBhvr>
                                        <p:cTn id="33" dur="308" accel="100000" fill="hold">
                                          <p:stCondLst>
                                            <p:cond delay="193"/>
                                          </p:stCondLst>
                                        </p:cTn>
                                        <p:tgtEl>
                                          <p:spTgt spid="24"/>
                                        </p:tgtEl>
                                        <p:attrNameLst>
                                          <p:attrName>ppt_y</p:attrName>
                                        </p:attrNameLst>
                                      </p:cBhvr>
                                    </p:anim>
                                  </p:childTnLst>
                                </p:cTn>
                              </p:par>
                            </p:childTnLst>
                          </p:cTn>
                        </p:par>
                        <p:par>
                          <p:cTn id="34" fill="hold">
                            <p:stCondLst>
                              <p:cond delay="3002"/>
                            </p:stCondLst>
                            <p:childTnLst>
                              <p:par>
                                <p:cTn id="35" presetID="51"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93" decel="100000"/>
                                        <p:tgtEl>
                                          <p:spTgt spid="33"/>
                                        </p:tgtEl>
                                      </p:cBhvr>
                                    </p:animEffect>
                                    <p:animScale>
                                      <p:cBhvr>
                                        <p:cTn id="38" dur="193" decel="100000"/>
                                        <p:tgtEl>
                                          <p:spTgt spid="33"/>
                                        </p:tgtEl>
                                      </p:cBhvr>
                                      <p:from x="10000" y="10000"/>
                                      <p:to x="200000" y="450000"/>
                                    </p:animScale>
                                    <p:animScale>
                                      <p:cBhvr>
                                        <p:cTn id="39" dur="308" accel="100000" fill="hold">
                                          <p:stCondLst>
                                            <p:cond delay="193"/>
                                          </p:stCondLst>
                                        </p:cTn>
                                        <p:tgtEl>
                                          <p:spTgt spid="33"/>
                                        </p:tgtEl>
                                      </p:cBhvr>
                                      <p:from x="200000" y="450000"/>
                                      <p:to x="100000" y="100000"/>
                                    </p:animScale>
                                    <p:set>
                                      <p:cBhvr>
                                        <p:cTn id="40" dur="193" fill="hold"/>
                                        <p:tgtEl>
                                          <p:spTgt spid="33"/>
                                        </p:tgtEl>
                                        <p:attrNameLst>
                                          <p:attrName>ppt_x</p:attrName>
                                        </p:attrNameLst>
                                      </p:cBhvr>
                                      <p:to>
                                        <p:strVal val="(0.5)"/>
                                      </p:to>
                                    </p:set>
                                    <p:anim from="(0.5)" to="(#ppt_x)" calcmode="lin" valueType="num">
                                      <p:cBhvr>
                                        <p:cTn id="41" dur="308" accel="100000" fill="hold">
                                          <p:stCondLst>
                                            <p:cond delay="193"/>
                                          </p:stCondLst>
                                        </p:cTn>
                                        <p:tgtEl>
                                          <p:spTgt spid="33"/>
                                        </p:tgtEl>
                                        <p:attrNameLst>
                                          <p:attrName>ppt_x</p:attrName>
                                        </p:attrNameLst>
                                      </p:cBhvr>
                                    </p:anim>
                                    <p:set>
                                      <p:cBhvr>
                                        <p:cTn id="42" dur="193" fill="hold"/>
                                        <p:tgtEl>
                                          <p:spTgt spid="33"/>
                                        </p:tgtEl>
                                        <p:attrNameLst>
                                          <p:attrName>ppt_y</p:attrName>
                                        </p:attrNameLst>
                                      </p:cBhvr>
                                      <p:to>
                                        <p:strVal val="(#ppt_y+0.4)"/>
                                      </p:to>
                                    </p:set>
                                    <p:anim from="(#ppt_y+0.4)" to="(#ppt_y)" calcmode="lin" valueType="num">
                                      <p:cBhvr>
                                        <p:cTn id="43" dur="308" accel="100000" fill="hold">
                                          <p:stCondLst>
                                            <p:cond delay="193"/>
                                          </p:stCondLst>
                                        </p:cTn>
                                        <p:tgtEl>
                                          <p:spTgt spid="33"/>
                                        </p:tgtEl>
                                        <p:attrNameLst>
                                          <p:attrName>ppt_y</p:attrName>
                                        </p:attrNameLst>
                                      </p:cBhvr>
                                    </p:anim>
                                  </p:childTnLst>
                                </p:cTn>
                              </p:par>
                            </p:childTnLst>
                          </p:cTn>
                        </p:par>
                        <p:par>
                          <p:cTn id="44" fill="hold">
                            <p:stCondLst>
                              <p:cond delay="3503"/>
                            </p:stCondLst>
                            <p:childTnLst>
                              <p:par>
                                <p:cTn id="45" presetID="51"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93" decel="100000"/>
                                        <p:tgtEl>
                                          <p:spTgt spid="34"/>
                                        </p:tgtEl>
                                      </p:cBhvr>
                                    </p:animEffect>
                                    <p:animScale>
                                      <p:cBhvr>
                                        <p:cTn id="48" dur="193" decel="100000"/>
                                        <p:tgtEl>
                                          <p:spTgt spid="34"/>
                                        </p:tgtEl>
                                      </p:cBhvr>
                                      <p:from x="10000" y="10000"/>
                                      <p:to x="200000" y="450000"/>
                                    </p:animScale>
                                    <p:animScale>
                                      <p:cBhvr>
                                        <p:cTn id="49" dur="308" accel="100000" fill="hold">
                                          <p:stCondLst>
                                            <p:cond delay="193"/>
                                          </p:stCondLst>
                                        </p:cTn>
                                        <p:tgtEl>
                                          <p:spTgt spid="34"/>
                                        </p:tgtEl>
                                      </p:cBhvr>
                                      <p:from x="200000" y="450000"/>
                                      <p:to x="100000" y="100000"/>
                                    </p:animScale>
                                    <p:set>
                                      <p:cBhvr>
                                        <p:cTn id="50" dur="193" fill="hold"/>
                                        <p:tgtEl>
                                          <p:spTgt spid="34"/>
                                        </p:tgtEl>
                                        <p:attrNameLst>
                                          <p:attrName>ppt_x</p:attrName>
                                        </p:attrNameLst>
                                      </p:cBhvr>
                                      <p:to>
                                        <p:strVal val="(0.5)"/>
                                      </p:to>
                                    </p:set>
                                    <p:anim from="(0.5)" to="(#ppt_x)" calcmode="lin" valueType="num">
                                      <p:cBhvr>
                                        <p:cTn id="51" dur="308" accel="100000" fill="hold">
                                          <p:stCondLst>
                                            <p:cond delay="193"/>
                                          </p:stCondLst>
                                        </p:cTn>
                                        <p:tgtEl>
                                          <p:spTgt spid="34"/>
                                        </p:tgtEl>
                                        <p:attrNameLst>
                                          <p:attrName>ppt_x</p:attrName>
                                        </p:attrNameLst>
                                      </p:cBhvr>
                                    </p:anim>
                                    <p:set>
                                      <p:cBhvr>
                                        <p:cTn id="52" dur="193" fill="hold"/>
                                        <p:tgtEl>
                                          <p:spTgt spid="34"/>
                                        </p:tgtEl>
                                        <p:attrNameLst>
                                          <p:attrName>ppt_y</p:attrName>
                                        </p:attrNameLst>
                                      </p:cBhvr>
                                      <p:to>
                                        <p:strVal val="(#ppt_y+0.4)"/>
                                      </p:to>
                                    </p:set>
                                    <p:anim from="(#ppt_y+0.4)" to="(#ppt_y)" calcmode="lin" valueType="num">
                                      <p:cBhvr>
                                        <p:cTn id="53" dur="308" accel="100000" fill="hold">
                                          <p:stCondLst>
                                            <p:cond delay="193"/>
                                          </p:stCondLst>
                                        </p:cTn>
                                        <p:tgtEl>
                                          <p:spTgt spid="34"/>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51"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770" decel="100000"/>
                                        <p:tgtEl>
                                          <p:spTgt spid="10"/>
                                        </p:tgtEl>
                                      </p:cBhvr>
                                    </p:animEffect>
                                    <p:animScale>
                                      <p:cBhvr>
                                        <p:cTn id="59" dur="770" decel="100000"/>
                                        <p:tgtEl>
                                          <p:spTgt spid="10"/>
                                        </p:tgtEl>
                                      </p:cBhvr>
                                      <p:from x="10000" y="10000"/>
                                      <p:to x="200000" y="450000"/>
                                    </p:animScale>
                                    <p:animScale>
                                      <p:cBhvr>
                                        <p:cTn id="60" dur="1230" accel="100000" fill="hold">
                                          <p:stCondLst>
                                            <p:cond delay="770"/>
                                          </p:stCondLst>
                                        </p:cTn>
                                        <p:tgtEl>
                                          <p:spTgt spid="10"/>
                                        </p:tgtEl>
                                      </p:cBhvr>
                                      <p:from x="200000" y="450000"/>
                                      <p:to x="100000" y="100000"/>
                                    </p:animScale>
                                    <p:set>
                                      <p:cBhvr>
                                        <p:cTn id="61" dur="770" fill="hold"/>
                                        <p:tgtEl>
                                          <p:spTgt spid="10"/>
                                        </p:tgtEl>
                                        <p:attrNameLst>
                                          <p:attrName>ppt_x</p:attrName>
                                        </p:attrNameLst>
                                      </p:cBhvr>
                                      <p:to>
                                        <p:strVal val="(0.5)"/>
                                      </p:to>
                                    </p:set>
                                    <p:anim from="(0.5)" to="(#ppt_x)" calcmode="lin" valueType="num">
                                      <p:cBhvr>
                                        <p:cTn id="62" dur="1230" accel="100000" fill="hold">
                                          <p:stCondLst>
                                            <p:cond delay="770"/>
                                          </p:stCondLst>
                                        </p:cTn>
                                        <p:tgtEl>
                                          <p:spTgt spid="10"/>
                                        </p:tgtEl>
                                        <p:attrNameLst>
                                          <p:attrName>ppt_x</p:attrName>
                                        </p:attrNameLst>
                                      </p:cBhvr>
                                    </p:anim>
                                    <p:set>
                                      <p:cBhvr>
                                        <p:cTn id="63" dur="770" fill="hold"/>
                                        <p:tgtEl>
                                          <p:spTgt spid="10"/>
                                        </p:tgtEl>
                                        <p:attrNameLst>
                                          <p:attrName>ppt_y</p:attrName>
                                        </p:attrNameLst>
                                      </p:cBhvr>
                                      <p:to>
                                        <p:strVal val="(#ppt_y+0.4)"/>
                                      </p:to>
                                    </p:set>
                                    <p:anim from="(#ppt_y+0.4)" to="(#ppt_y)" calcmode="lin" valueType="num">
                                      <p:cBhvr>
                                        <p:cTn id="64" dur="1230" accel="100000" fill="hold">
                                          <p:stCondLst>
                                            <p:cond delay="770"/>
                                          </p:stCondLst>
                                        </p:cTn>
                                        <p:tgtEl>
                                          <p:spTgt spid="10"/>
                                        </p:tgtEl>
                                        <p:attrNameLst>
                                          <p:attrName>ppt_y</p:attrName>
                                        </p:attrNameLst>
                                      </p:cBhvr>
                                    </p:anim>
                                  </p:childTnLst>
                                </p:cTn>
                              </p:par>
                            </p:childTnLst>
                          </p:cTn>
                        </p:par>
                        <p:par>
                          <p:cTn id="65" fill="hold">
                            <p:stCondLst>
                              <p:cond delay="2000"/>
                            </p:stCondLst>
                            <p:childTnLst>
                              <p:par>
                                <p:cTn id="66" presetID="51" presetClass="entr" presetSubtype="0"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93" decel="100000"/>
                                        <p:tgtEl>
                                          <p:spTgt spid="15"/>
                                        </p:tgtEl>
                                      </p:cBhvr>
                                    </p:animEffect>
                                    <p:animScale>
                                      <p:cBhvr>
                                        <p:cTn id="69" dur="193" decel="100000"/>
                                        <p:tgtEl>
                                          <p:spTgt spid="15"/>
                                        </p:tgtEl>
                                      </p:cBhvr>
                                      <p:from x="10000" y="10000"/>
                                      <p:to x="200000" y="450000"/>
                                    </p:animScale>
                                    <p:animScale>
                                      <p:cBhvr>
                                        <p:cTn id="70" dur="307" accel="100000" fill="hold">
                                          <p:stCondLst>
                                            <p:cond delay="193"/>
                                          </p:stCondLst>
                                        </p:cTn>
                                        <p:tgtEl>
                                          <p:spTgt spid="15"/>
                                        </p:tgtEl>
                                      </p:cBhvr>
                                      <p:from x="200000" y="450000"/>
                                      <p:to x="100000" y="100000"/>
                                    </p:animScale>
                                    <p:set>
                                      <p:cBhvr>
                                        <p:cTn id="71" dur="193" fill="hold"/>
                                        <p:tgtEl>
                                          <p:spTgt spid="15"/>
                                        </p:tgtEl>
                                        <p:attrNameLst>
                                          <p:attrName>ppt_x</p:attrName>
                                        </p:attrNameLst>
                                      </p:cBhvr>
                                      <p:to>
                                        <p:strVal val="(0.5)"/>
                                      </p:to>
                                    </p:set>
                                    <p:anim from="(0.5)" to="(#ppt_x)" calcmode="lin" valueType="num">
                                      <p:cBhvr>
                                        <p:cTn id="72" dur="307" accel="100000" fill="hold">
                                          <p:stCondLst>
                                            <p:cond delay="193"/>
                                          </p:stCondLst>
                                        </p:cTn>
                                        <p:tgtEl>
                                          <p:spTgt spid="15"/>
                                        </p:tgtEl>
                                        <p:attrNameLst>
                                          <p:attrName>ppt_x</p:attrName>
                                        </p:attrNameLst>
                                      </p:cBhvr>
                                    </p:anim>
                                    <p:set>
                                      <p:cBhvr>
                                        <p:cTn id="73" dur="193" fill="hold"/>
                                        <p:tgtEl>
                                          <p:spTgt spid="15"/>
                                        </p:tgtEl>
                                        <p:attrNameLst>
                                          <p:attrName>ppt_y</p:attrName>
                                        </p:attrNameLst>
                                      </p:cBhvr>
                                      <p:to>
                                        <p:strVal val="(#ppt_y+0.4)"/>
                                      </p:to>
                                    </p:set>
                                    <p:anim from="(#ppt_y+0.4)" to="(#ppt_y)" calcmode="lin" valueType="num">
                                      <p:cBhvr>
                                        <p:cTn id="74" dur="307" accel="100000" fill="hold">
                                          <p:stCondLst>
                                            <p:cond delay="193"/>
                                          </p:stCondLst>
                                        </p:cTn>
                                        <p:tgtEl>
                                          <p:spTgt spid="15"/>
                                        </p:tgtEl>
                                        <p:attrNameLst>
                                          <p:attrName>ppt_y</p:attrName>
                                        </p:attrNameLst>
                                      </p:cBhvr>
                                    </p:anim>
                                  </p:childTnLst>
                                </p:cTn>
                              </p:par>
                            </p:childTnLst>
                          </p:cTn>
                        </p:par>
                        <p:par>
                          <p:cTn id="75" fill="hold">
                            <p:stCondLst>
                              <p:cond delay="2500"/>
                            </p:stCondLst>
                            <p:childTnLst>
                              <p:par>
                                <p:cTn id="76" presetID="51" presetClass="entr" presetSubtype="0" fill="hold"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93" decel="100000"/>
                                        <p:tgtEl>
                                          <p:spTgt spid="19"/>
                                        </p:tgtEl>
                                      </p:cBhvr>
                                    </p:animEffect>
                                    <p:animScale>
                                      <p:cBhvr>
                                        <p:cTn id="79" dur="193" decel="100000"/>
                                        <p:tgtEl>
                                          <p:spTgt spid="19"/>
                                        </p:tgtEl>
                                      </p:cBhvr>
                                      <p:from x="10000" y="10000"/>
                                      <p:to x="200000" y="450000"/>
                                    </p:animScale>
                                    <p:animScale>
                                      <p:cBhvr>
                                        <p:cTn id="80" dur="307" accel="100000" fill="hold">
                                          <p:stCondLst>
                                            <p:cond delay="193"/>
                                          </p:stCondLst>
                                        </p:cTn>
                                        <p:tgtEl>
                                          <p:spTgt spid="19"/>
                                        </p:tgtEl>
                                      </p:cBhvr>
                                      <p:from x="200000" y="450000"/>
                                      <p:to x="100000" y="100000"/>
                                    </p:animScale>
                                    <p:set>
                                      <p:cBhvr>
                                        <p:cTn id="81" dur="193" fill="hold"/>
                                        <p:tgtEl>
                                          <p:spTgt spid="19"/>
                                        </p:tgtEl>
                                        <p:attrNameLst>
                                          <p:attrName>ppt_x</p:attrName>
                                        </p:attrNameLst>
                                      </p:cBhvr>
                                      <p:to>
                                        <p:strVal val="(0.5)"/>
                                      </p:to>
                                    </p:set>
                                    <p:anim from="(0.5)" to="(#ppt_x)" calcmode="lin" valueType="num">
                                      <p:cBhvr>
                                        <p:cTn id="82" dur="307" accel="100000" fill="hold">
                                          <p:stCondLst>
                                            <p:cond delay="193"/>
                                          </p:stCondLst>
                                        </p:cTn>
                                        <p:tgtEl>
                                          <p:spTgt spid="19"/>
                                        </p:tgtEl>
                                        <p:attrNameLst>
                                          <p:attrName>ppt_x</p:attrName>
                                        </p:attrNameLst>
                                      </p:cBhvr>
                                    </p:anim>
                                    <p:set>
                                      <p:cBhvr>
                                        <p:cTn id="83" dur="193" fill="hold"/>
                                        <p:tgtEl>
                                          <p:spTgt spid="19"/>
                                        </p:tgtEl>
                                        <p:attrNameLst>
                                          <p:attrName>ppt_y</p:attrName>
                                        </p:attrNameLst>
                                      </p:cBhvr>
                                      <p:to>
                                        <p:strVal val="(#ppt_y+0.4)"/>
                                      </p:to>
                                    </p:set>
                                    <p:anim from="(#ppt_y+0.4)" to="(#ppt_y)" calcmode="lin" valueType="num">
                                      <p:cBhvr>
                                        <p:cTn id="84" dur="307" accel="100000" fill="hold">
                                          <p:stCondLst>
                                            <p:cond delay="193"/>
                                          </p:stCondLst>
                                        </p:cTn>
                                        <p:tgtEl>
                                          <p:spTgt spid="19"/>
                                        </p:tgtEl>
                                        <p:attrNameLst>
                                          <p:attrName>ppt_y</p:attrName>
                                        </p:attrNameLst>
                                      </p:cBhvr>
                                    </p:anim>
                                  </p:childTnLst>
                                </p:cTn>
                              </p:par>
                            </p:childTnLst>
                          </p:cTn>
                        </p:par>
                        <p:par>
                          <p:cTn id="85" fill="hold">
                            <p:stCondLst>
                              <p:cond delay="3000"/>
                            </p:stCondLst>
                            <p:childTnLst>
                              <p:par>
                                <p:cTn id="86" presetID="51" presetClass="entr" presetSubtype="0"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193" decel="100000"/>
                                        <p:tgtEl>
                                          <p:spTgt spid="14"/>
                                        </p:tgtEl>
                                      </p:cBhvr>
                                    </p:animEffect>
                                    <p:animScale>
                                      <p:cBhvr>
                                        <p:cTn id="89" dur="193" decel="100000"/>
                                        <p:tgtEl>
                                          <p:spTgt spid="14"/>
                                        </p:tgtEl>
                                      </p:cBhvr>
                                      <p:from x="10000" y="10000"/>
                                      <p:to x="200000" y="450000"/>
                                    </p:animScale>
                                    <p:animScale>
                                      <p:cBhvr>
                                        <p:cTn id="90" dur="307" accel="100000" fill="hold">
                                          <p:stCondLst>
                                            <p:cond delay="193"/>
                                          </p:stCondLst>
                                        </p:cTn>
                                        <p:tgtEl>
                                          <p:spTgt spid="14"/>
                                        </p:tgtEl>
                                      </p:cBhvr>
                                      <p:from x="200000" y="450000"/>
                                      <p:to x="100000" y="100000"/>
                                    </p:animScale>
                                    <p:set>
                                      <p:cBhvr>
                                        <p:cTn id="91" dur="193" fill="hold"/>
                                        <p:tgtEl>
                                          <p:spTgt spid="14"/>
                                        </p:tgtEl>
                                        <p:attrNameLst>
                                          <p:attrName>ppt_x</p:attrName>
                                        </p:attrNameLst>
                                      </p:cBhvr>
                                      <p:to>
                                        <p:strVal val="(0.5)"/>
                                      </p:to>
                                    </p:set>
                                    <p:anim from="(0.5)" to="(#ppt_x)" calcmode="lin" valueType="num">
                                      <p:cBhvr>
                                        <p:cTn id="92" dur="307" accel="100000" fill="hold">
                                          <p:stCondLst>
                                            <p:cond delay="193"/>
                                          </p:stCondLst>
                                        </p:cTn>
                                        <p:tgtEl>
                                          <p:spTgt spid="14"/>
                                        </p:tgtEl>
                                        <p:attrNameLst>
                                          <p:attrName>ppt_x</p:attrName>
                                        </p:attrNameLst>
                                      </p:cBhvr>
                                    </p:anim>
                                    <p:set>
                                      <p:cBhvr>
                                        <p:cTn id="93" dur="193" fill="hold"/>
                                        <p:tgtEl>
                                          <p:spTgt spid="14"/>
                                        </p:tgtEl>
                                        <p:attrNameLst>
                                          <p:attrName>ppt_y</p:attrName>
                                        </p:attrNameLst>
                                      </p:cBhvr>
                                      <p:to>
                                        <p:strVal val="(#ppt_y+0.4)"/>
                                      </p:to>
                                    </p:set>
                                    <p:anim from="(#ppt_y+0.4)" to="(#ppt_y)" calcmode="lin" valueType="num">
                                      <p:cBhvr>
                                        <p:cTn id="94" dur="307" accel="100000" fill="hold">
                                          <p:stCondLst>
                                            <p:cond delay="193"/>
                                          </p:stCondLst>
                                        </p:cTn>
                                        <p:tgtEl>
                                          <p:spTgt spid="14"/>
                                        </p:tgtEl>
                                        <p:attrNameLst>
                                          <p:attrName>ppt_y</p:attrName>
                                        </p:attrNameLst>
                                      </p:cBhvr>
                                    </p:anim>
                                  </p:childTnLst>
                                </p:cTn>
                              </p:par>
                            </p:childTnLst>
                          </p:cTn>
                        </p:par>
                        <p:par>
                          <p:cTn id="95" fill="hold">
                            <p:stCondLst>
                              <p:cond delay="3500"/>
                            </p:stCondLst>
                            <p:childTnLst>
                              <p:par>
                                <p:cTn id="96" presetID="51" presetClass="entr" presetSubtype="0"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93" decel="100000"/>
                                        <p:tgtEl>
                                          <p:spTgt spid="21"/>
                                        </p:tgtEl>
                                      </p:cBhvr>
                                    </p:animEffect>
                                    <p:animScale>
                                      <p:cBhvr>
                                        <p:cTn id="99" dur="193" decel="100000"/>
                                        <p:tgtEl>
                                          <p:spTgt spid="21"/>
                                        </p:tgtEl>
                                      </p:cBhvr>
                                      <p:from x="10000" y="10000"/>
                                      <p:to x="200000" y="450000"/>
                                    </p:animScale>
                                    <p:animScale>
                                      <p:cBhvr>
                                        <p:cTn id="100" dur="307" accel="100000" fill="hold">
                                          <p:stCondLst>
                                            <p:cond delay="193"/>
                                          </p:stCondLst>
                                        </p:cTn>
                                        <p:tgtEl>
                                          <p:spTgt spid="21"/>
                                        </p:tgtEl>
                                      </p:cBhvr>
                                      <p:from x="200000" y="450000"/>
                                      <p:to x="100000" y="100000"/>
                                    </p:animScale>
                                    <p:set>
                                      <p:cBhvr>
                                        <p:cTn id="101" dur="193" fill="hold"/>
                                        <p:tgtEl>
                                          <p:spTgt spid="21"/>
                                        </p:tgtEl>
                                        <p:attrNameLst>
                                          <p:attrName>ppt_x</p:attrName>
                                        </p:attrNameLst>
                                      </p:cBhvr>
                                      <p:to>
                                        <p:strVal val="(0.5)"/>
                                      </p:to>
                                    </p:set>
                                    <p:anim from="(0.5)" to="(#ppt_x)" calcmode="lin" valueType="num">
                                      <p:cBhvr>
                                        <p:cTn id="102" dur="307" accel="100000" fill="hold">
                                          <p:stCondLst>
                                            <p:cond delay="193"/>
                                          </p:stCondLst>
                                        </p:cTn>
                                        <p:tgtEl>
                                          <p:spTgt spid="21"/>
                                        </p:tgtEl>
                                        <p:attrNameLst>
                                          <p:attrName>ppt_x</p:attrName>
                                        </p:attrNameLst>
                                      </p:cBhvr>
                                    </p:anim>
                                    <p:set>
                                      <p:cBhvr>
                                        <p:cTn id="103" dur="193" fill="hold"/>
                                        <p:tgtEl>
                                          <p:spTgt spid="21"/>
                                        </p:tgtEl>
                                        <p:attrNameLst>
                                          <p:attrName>ppt_y</p:attrName>
                                        </p:attrNameLst>
                                      </p:cBhvr>
                                      <p:to>
                                        <p:strVal val="(#ppt_y+0.4)"/>
                                      </p:to>
                                    </p:set>
                                    <p:anim from="(#ppt_y+0.4)" to="(#ppt_y)" calcmode="lin" valueType="num">
                                      <p:cBhvr>
                                        <p:cTn id="104" dur="307" accel="100000" fill="hold">
                                          <p:stCondLst>
                                            <p:cond delay="193"/>
                                          </p:stCondLst>
                                        </p:cTn>
                                        <p:tgtEl>
                                          <p:spTgt spid="21"/>
                                        </p:tgtEl>
                                        <p:attrNameLst>
                                          <p:attrName>ppt_y</p:attrName>
                                        </p:attrNameLst>
                                      </p:cBhvr>
                                    </p:anim>
                                  </p:childTnLst>
                                </p:cTn>
                              </p:par>
                            </p:childTnLst>
                          </p:cTn>
                        </p:par>
                        <p:par>
                          <p:cTn id="105" fill="hold">
                            <p:stCondLst>
                              <p:cond delay="4000"/>
                            </p:stCondLst>
                            <p:childTnLst>
                              <p:par>
                                <p:cTn id="106" presetID="51" presetClass="entr" presetSubtype="0" fill="hold"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193" decel="100000"/>
                                        <p:tgtEl>
                                          <p:spTgt spid="25"/>
                                        </p:tgtEl>
                                      </p:cBhvr>
                                    </p:animEffect>
                                    <p:animScale>
                                      <p:cBhvr>
                                        <p:cTn id="109" dur="193" decel="100000"/>
                                        <p:tgtEl>
                                          <p:spTgt spid="25"/>
                                        </p:tgtEl>
                                      </p:cBhvr>
                                      <p:from x="10000" y="10000"/>
                                      <p:to x="200000" y="450000"/>
                                    </p:animScale>
                                    <p:animScale>
                                      <p:cBhvr>
                                        <p:cTn id="110" dur="307" accel="100000" fill="hold">
                                          <p:stCondLst>
                                            <p:cond delay="193"/>
                                          </p:stCondLst>
                                        </p:cTn>
                                        <p:tgtEl>
                                          <p:spTgt spid="25"/>
                                        </p:tgtEl>
                                      </p:cBhvr>
                                      <p:from x="200000" y="450000"/>
                                      <p:to x="100000" y="100000"/>
                                    </p:animScale>
                                    <p:set>
                                      <p:cBhvr>
                                        <p:cTn id="111" dur="193" fill="hold"/>
                                        <p:tgtEl>
                                          <p:spTgt spid="25"/>
                                        </p:tgtEl>
                                        <p:attrNameLst>
                                          <p:attrName>ppt_x</p:attrName>
                                        </p:attrNameLst>
                                      </p:cBhvr>
                                      <p:to>
                                        <p:strVal val="(0.5)"/>
                                      </p:to>
                                    </p:set>
                                    <p:anim from="(0.5)" to="(#ppt_x)" calcmode="lin" valueType="num">
                                      <p:cBhvr>
                                        <p:cTn id="112" dur="307" accel="100000" fill="hold">
                                          <p:stCondLst>
                                            <p:cond delay="193"/>
                                          </p:stCondLst>
                                        </p:cTn>
                                        <p:tgtEl>
                                          <p:spTgt spid="25"/>
                                        </p:tgtEl>
                                        <p:attrNameLst>
                                          <p:attrName>ppt_x</p:attrName>
                                        </p:attrNameLst>
                                      </p:cBhvr>
                                    </p:anim>
                                    <p:set>
                                      <p:cBhvr>
                                        <p:cTn id="113" dur="193" fill="hold"/>
                                        <p:tgtEl>
                                          <p:spTgt spid="25"/>
                                        </p:tgtEl>
                                        <p:attrNameLst>
                                          <p:attrName>ppt_y</p:attrName>
                                        </p:attrNameLst>
                                      </p:cBhvr>
                                      <p:to>
                                        <p:strVal val="(#ppt_y+0.4)"/>
                                      </p:to>
                                    </p:set>
                                    <p:anim from="(#ppt_y+0.4)" to="(#ppt_y)" calcmode="lin" valueType="num">
                                      <p:cBhvr>
                                        <p:cTn id="114" dur="307" accel="100000" fill="hold">
                                          <p:stCondLst>
                                            <p:cond delay="193"/>
                                          </p:stCondLst>
                                        </p:cTn>
                                        <p:tgtEl>
                                          <p:spTgt spid="25"/>
                                        </p:tgtEl>
                                        <p:attrNameLst>
                                          <p:attrName>ppt_y</p:attrName>
                                        </p:attrNameLst>
                                      </p:cBhvr>
                                    </p:anim>
                                  </p:childTnLst>
                                </p:cTn>
                              </p:par>
                            </p:childTnLst>
                          </p:cTn>
                        </p:par>
                        <p:par>
                          <p:cTn id="115" fill="hold">
                            <p:stCondLst>
                              <p:cond delay="4500"/>
                            </p:stCondLst>
                            <p:childTnLst>
                              <p:par>
                                <p:cTn id="116" presetID="51" presetClass="entr" presetSubtype="0"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fade">
                                      <p:cBhvr>
                                        <p:cTn id="118" dur="193" decel="100000"/>
                                        <p:tgtEl>
                                          <p:spTgt spid="26"/>
                                        </p:tgtEl>
                                      </p:cBhvr>
                                    </p:animEffect>
                                    <p:animScale>
                                      <p:cBhvr>
                                        <p:cTn id="119" dur="193" decel="100000"/>
                                        <p:tgtEl>
                                          <p:spTgt spid="26"/>
                                        </p:tgtEl>
                                      </p:cBhvr>
                                      <p:from x="10000" y="10000"/>
                                      <p:to x="200000" y="450000"/>
                                    </p:animScale>
                                    <p:animScale>
                                      <p:cBhvr>
                                        <p:cTn id="120" dur="307" accel="100000" fill="hold">
                                          <p:stCondLst>
                                            <p:cond delay="193"/>
                                          </p:stCondLst>
                                        </p:cTn>
                                        <p:tgtEl>
                                          <p:spTgt spid="26"/>
                                        </p:tgtEl>
                                      </p:cBhvr>
                                      <p:from x="200000" y="450000"/>
                                      <p:to x="100000" y="100000"/>
                                    </p:animScale>
                                    <p:set>
                                      <p:cBhvr>
                                        <p:cTn id="121" dur="193" fill="hold"/>
                                        <p:tgtEl>
                                          <p:spTgt spid="26"/>
                                        </p:tgtEl>
                                        <p:attrNameLst>
                                          <p:attrName>ppt_x</p:attrName>
                                        </p:attrNameLst>
                                      </p:cBhvr>
                                      <p:to>
                                        <p:strVal val="(0.5)"/>
                                      </p:to>
                                    </p:set>
                                    <p:anim from="(0.5)" to="(#ppt_x)" calcmode="lin" valueType="num">
                                      <p:cBhvr>
                                        <p:cTn id="122" dur="307" accel="100000" fill="hold">
                                          <p:stCondLst>
                                            <p:cond delay="193"/>
                                          </p:stCondLst>
                                        </p:cTn>
                                        <p:tgtEl>
                                          <p:spTgt spid="26"/>
                                        </p:tgtEl>
                                        <p:attrNameLst>
                                          <p:attrName>ppt_x</p:attrName>
                                        </p:attrNameLst>
                                      </p:cBhvr>
                                    </p:anim>
                                    <p:set>
                                      <p:cBhvr>
                                        <p:cTn id="123" dur="193" fill="hold"/>
                                        <p:tgtEl>
                                          <p:spTgt spid="26"/>
                                        </p:tgtEl>
                                        <p:attrNameLst>
                                          <p:attrName>ppt_y</p:attrName>
                                        </p:attrNameLst>
                                      </p:cBhvr>
                                      <p:to>
                                        <p:strVal val="(#ppt_y+0.4)"/>
                                      </p:to>
                                    </p:set>
                                    <p:anim from="(#ppt_y+0.4)" to="(#ppt_y)" calcmode="lin" valueType="num">
                                      <p:cBhvr>
                                        <p:cTn id="124" dur="307" accel="100000" fill="hold">
                                          <p:stCondLst>
                                            <p:cond delay="193"/>
                                          </p:stCondLst>
                                        </p:cTn>
                                        <p:tgtEl>
                                          <p:spTgt spid="26"/>
                                        </p:tgtEl>
                                        <p:attrNameLst>
                                          <p:attrName>ppt_y</p:attrName>
                                        </p:attrNameLst>
                                      </p:cBhvr>
                                    </p:anim>
                                  </p:childTnLst>
                                </p:cTn>
                              </p:par>
                            </p:childTnLst>
                          </p:cTn>
                        </p:par>
                        <p:par>
                          <p:cTn id="125" fill="hold">
                            <p:stCondLst>
                              <p:cond delay="5000"/>
                            </p:stCondLst>
                            <p:childTnLst>
                              <p:par>
                                <p:cTn id="126" presetID="51" presetClass="entr" presetSubtype="0" fill="hold" nodeType="afterEffect">
                                  <p:stCondLst>
                                    <p:cond delay="0"/>
                                  </p:stCondLst>
                                  <p:childTnLst>
                                    <p:set>
                                      <p:cBhvr>
                                        <p:cTn id="127" dur="1" fill="hold">
                                          <p:stCondLst>
                                            <p:cond delay="0"/>
                                          </p:stCondLst>
                                        </p:cTn>
                                        <p:tgtEl>
                                          <p:spTgt spid="29"/>
                                        </p:tgtEl>
                                        <p:attrNameLst>
                                          <p:attrName>style.visibility</p:attrName>
                                        </p:attrNameLst>
                                      </p:cBhvr>
                                      <p:to>
                                        <p:strVal val="visible"/>
                                      </p:to>
                                    </p:set>
                                    <p:animEffect transition="in" filter="fade">
                                      <p:cBhvr>
                                        <p:cTn id="128" dur="193" decel="100000"/>
                                        <p:tgtEl>
                                          <p:spTgt spid="29"/>
                                        </p:tgtEl>
                                      </p:cBhvr>
                                    </p:animEffect>
                                    <p:animScale>
                                      <p:cBhvr>
                                        <p:cTn id="129" dur="193" decel="100000"/>
                                        <p:tgtEl>
                                          <p:spTgt spid="29"/>
                                        </p:tgtEl>
                                      </p:cBhvr>
                                      <p:from x="10000" y="10000"/>
                                      <p:to x="200000" y="450000"/>
                                    </p:animScale>
                                    <p:animScale>
                                      <p:cBhvr>
                                        <p:cTn id="130" dur="307" accel="100000" fill="hold">
                                          <p:stCondLst>
                                            <p:cond delay="193"/>
                                          </p:stCondLst>
                                        </p:cTn>
                                        <p:tgtEl>
                                          <p:spTgt spid="29"/>
                                        </p:tgtEl>
                                      </p:cBhvr>
                                      <p:from x="200000" y="450000"/>
                                      <p:to x="100000" y="100000"/>
                                    </p:animScale>
                                    <p:set>
                                      <p:cBhvr>
                                        <p:cTn id="131" dur="193" fill="hold"/>
                                        <p:tgtEl>
                                          <p:spTgt spid="29"/>
                                        </p:tgtEl>
                                        <p:attrNameLst>
                                          <p:attrName>ppt_x</p:attrName>
                                        </p:attrNameLst>
                                      </p:cBhvr>
                                      <p:to>
                                        <p:strVal val="(0.5)"/>
                                      </p:to>
                                    </p:set>
                                    <p:anim from="(0.5)" to="(#ppt_x)" calcmode="lin" valueType="num">
                                      <p:cBhvr>
                                        <p:cTn id="132" dur="307" accel="100000" fill="hold">
                                          <p:stCondLst>
                                            <p:cond delay="193"/>
                                          </p:stCondLst>
                                        </p:cTn>
                                        <p:tgtEl>
                                          <p:spTgt spid="29"/>
                                        </p:tgtEl>
                                        <p:attrNameLst>
                                          <p:attrName>ppt_x</p:attrName>
                                        </p:attrNameLst>
                                      </p:cBhvr>
                                    </p:anim>
                                    <p:set>
                                      <p:cBhvr>
                                        <p:cTn id="133" dur="193" fill="hold"/>
                                        <p:tgtEl>
                                          <p:spTgt spid="29"/>
                                        </p:tgtEl>
                                        <p:attrNameLst>
                                          <p:attrName>ppt_y</p:attrName>
                                        </p:attrNameLst>
                                      </p:cBhvr>
                                      <p:to>
                                        <p:strVal val="(#ppt_y+0.4)"/>
                                      </p:to>
                                    </p:set>
                                    <p:anim from="(#ppt_y+0.4)" to="(#ppt_y)" calcmode="lin" valueType="num">
                                      <p:cBhvr>
                                        <p:cTn id="134" dur="307" accel="100000" fill="hold">
                                          <p:stCondLst>
                                            <p:cond delay="193"/>
                                          </p:stCondLst>
                                        </p:cTn>
                                        <p:tgtEl>
                                          <p:spTgt spid="29"/>
                                        </p:tgtEl>
                                        <p:attrNameLst>
                                          <p:attrName>ppt_y</p:attrName>
                                        </p:attrNameLst>
                                      </p:cBhvr>
                                    </p:anim>
                                  </p:childTnLst>
                                </p:cTn>
                              </p:par>
                            </p:childTnLst>
                          </p:cTn>
                        </p:par>
                        <p:par>
                          <p:cTn id="135" fill="hold">
                            <p:stCondLst>
                              <p:cond delay="5500"/>
                            </p:stCondLst>
                            <p:childTnLst>
                              <p:par>
                                <p:cTn id="136" presetID="51" presetClass="entr" presetSubtype="0" fill="hold" nodeType="afterEffect">
                                  <p:stCondLst>
                                    <p:cond delay="0"/>
                                  </p:stCondLst>
                                  <p:childTnLst>
                                    <p:set>
                                      <p:cBhvr>
                                        <p:cTn id="137" dur="1" fill="hold">
                                          <p:stCondLst>
                                            <p:cond delay="0"/>
                                          </p:stCondLst>
                                        </p:cTn>
                                        <p:tgtEl>
                                          <p:spTgt spid="27"/>
                                        </p:tgtEl>
                                        <p:attrNameLst>
                                          <p:attrName>style.visibility</p:attrName>
                                        </p:attrNameLst>
                                      </p:cBhvr>
                                      <p:to>
                                        <p:strVal val="visible"/>
                                      </p:to>
                                    </p:set>
                                    <p:animEffect transition="in" filter="fade">
                                      <p:cBhvr>
                                        <p:cTn id="138" dur="193" decel="100000"/>
                                        <p:tgtEl>
                                          <p:spTgt spid="27"/>
                                        </p:tgtEl>
                                      </p:cBhvr>
                                    </p:animEffect>
                                    <p:animScale>
                                      <p:cBhvr>
                                        <p:cTn id="139" dur="193" decel="100000"/>
                                        <p:tgtEl>
                                          <p:spTgt spid="27"/>
                                        </p:tgtEl>
                                      </p:cBhvr>
                                      <p:from x="10000" y="10000"/>
                                      <p:to x="200000" y="450000"/>
                                    </p:animScale>
                                    <p:animScale>
                                      <p:cBhvr>
                                        <p:cTn id="140" dur="307" accel="100000" fill="hold">
                                          <p:stCondLst>
                                            <p:cond delay="193"/>
                                          </p:stCondLst>
                                        </p:cTn>
                                        <p:tgtEl>
                                          <p:spTgt spid="27"/>
                                        </p:tgtEl>
                                      </p:cBhvr>
                                      <p:from x="200000" y="450000"/>
                                      <p:to x="100000" y="100000"/>
                                    </p:animScale>
                                    <p:set>
                                      <p:cBhvr>
                                        <p:cTn id="141" dur="193" fill="hold"/>
                                        <p:tgtEl>
                                          <p:spTgt spid="27"/>
                                        </p:tgtEl>
                                        <p:attrNameLst>
                                          <p:attrName>ppt_x</p:attrName>
                                        </p:attrNameLst>
                                      </p:cBhvr>
                                      <p:to>
                                        <p:strVal val="(0.5)"/>
                                      </p:to>
                                    </p:set>
                                    <p:anim from="(0.5)" to="(#ppt_x)" calcmode="lin" valueType="num">
                                      <p:cBhvr>
                                        <p:cTn id="142" dur="307" accel="100000" fill="hold">
                                          <p:stCondLst>
                                            <p:cond delay="193"/>
                                          </p:stCondLst>
                                        </p:cTn>
                                        <p:tgtEl>
                                          <p:spTgt spid="27"/>
                                        </p:tgtEl>
                                        <p:attrNameLst>
                                          <p:attrName>ppt_x</p:attrName>
                                        </p:attrNameLst>
                                      </p:cBhvr>
                                    </p:anim>
                                    <p:set>
                                      <p:cBhvr>
                                        <p:cTn id="143" dur="193" fill="hold"/>
                                        <p:tgtEl>
                                          <p:spTgt spid="27"/>
                                        </p:tgtEl>
                                        <p:attrNameLst>
                                          <p:attrName>ppt_y</p:attrName>
                                        </p:attrNameLst>
                                      </p:cBhvr>
                                      <p:to>
                                        <p:strVal val="(#ppt_y+0.4)"/>
                                      </p:to>
                                    </p:set>
                                    <p:anim from="(#ppt_y+0.4)" to="(#ppt_y)" calcmode="lin" valueType="num">
                                      <p:cBhvr>
                                        <p:cTn id="144" dur="307" accel="100000" fill="hold">
                                          <p:stCondLst>
                                            <p:cond delay="193"/>
                                          </p:stCondLst>
                                        </p:cTn>
                                        <p:tgtEl>
                                          <p:spTgt spid="27"/>
                                        </p:tgtEl>
                                        <p:attrNameLst>
                                          <p:attrName>ppt_y</p:attrName>
                                        </p:attrNameLst>
                                      </p:cBhvr>
                                    </p:anim>
                                  </p:childTnLst>
                                </p:cTn>
                              </p:par>
                            </p:childTnLst>
                          </p:cTn>
                        </p:par>
                        <p:par>
                          <p:cTn id="145" fill="hold">
                            <p:stCondLst>
                              <p:cond delay="6000"/>
                            </p:stCondLst>
                            <p:childTnLst>
                              <p:par>
                                <p:cTn id="146" presetID="51" presetClass="entr" presetSubtype="0" fill="hold" nodeType="afterEffect">
                                  <p:stCondLst>
                                    <p:cond delay="0"/>
                                  </p:stCondLst>
                                  <p:childTnLst>
                                    <p:set>
                                      <p:cBhvr>
                                        <p:cTn id="147" dur="1" fill="hold">
                                          <p:stCondLst>
                                            <p:cond delay="0"/>
                                          </p:stCondLst>
                                        </p:cTn>
                                        <p:tgtEl>
                                          <p:spTgt spid="28"/>
                                        </p:tgtEl>
                                        <p:attrNameLst>
                                          <p:attrName>style.visibility</p:attrName>
                                        </p:attrNameLst>
                                      </p:cBhvr>
                                      <p:to>
                                        <p:strVal val="visible"/>
                                      </p:to>
                                    </p:set>
                                    <p:animEffect transition="in" filter="fade">
                                      <p:cBhvr>
                                        <p:cTn id="148" dur="193" decel="100000"/>
                                        <p:tgtEl>
                                          <p:spTgt spid="28"/>
                                        </p:tgtEl>
                                      </p:cBhvr>
                                    </p:animEffect>
                                    <p:animScale>
                                      <p:cBhvr>
                                        <p:cTn id="149" dur="193" decel="100000"/>
                                        <p:tgtEl>
                                          <p:spTgt spid="28"/>
                                        </p:tgtEl>
                                      </p:cBhvr>
                                      <p:from x="10000" y="10000"/>
                                      <p:to x="200000" y="450000"/>
                                    </p:animScale>
                                    <p:animScale>
                                      <p:cBhvr>
                                        <p:cTn id="150" dur="307" accel="100000" fill="hold">
                                          <p:stCondLst>
                                            <p:cond delay="193"/>
                                          </p:stCondLst>
                                        </p:cTn>
                                        <p:tgtEl>
                                          <p:spTgt spid="28"/>
                                        </p:tgtEl>
                                      </p:cBhvr>
                                      <p:from x="200000" y="450000"/>
                                      <p:to x="100000" y="100000"/>
                                    </p:animScale>
                                    <p:set>
                                      <p:cBhvr>
                                        <p:cTn id="151" dur="193" fill="hold"/>
                                        <p:tgtEl>
                                          <p:spTgt spid="28"/>
                                        </p:tgtEl>
                                        <p:attrNameLst>
                                          <p:attrName>ppt_x</p:attrName>
                                        </p:attrNameLst>
                                      </p:cBhvr>
                                      <p:to>
                                        <p:strVal val="(0.5)"/>
                                      </p:to>
                                    </p:set>
                                    <p:anim from="(0.5)" to="(#ppt_x)" calcmode="lin" valueType="num">
                                      <p:cBhvr>
                                        <p:cTn id="152" dur="307" accel="100000" fill="hold">
                                          <p:stCondLst>
                                            <p:cond delay="193"/>
                                          </p:stCondLst>
                                        </p:cTn>
                                        <p:tgtEl>
                                          <p:spTgt spid="28"/>
                                        </p:tgtEl>
                                        <p:attrNameLst>
                                          <p:attrName>ppt_x</p:attrName>
                                        </p:attrNameLst>
                                      </p:cBhvr>
                                    </p:anim>
                                    <p:set>
                                      <p:cBhvr>
                                        <p:cTn id="153" dur="193" fill="hold"/>
                                        <p:tgtEl>
                                          <p:spTgt spid="28"/>
                                        </p:tgtEl>
                                        <p:attrNameLst>
                                          <p:attrName>ppt_y</p:attrName>
                                        </p:attrNameLst>
                                      </p:cBhvr>
                                      <p:to>
                                        <p:strVal val="(#ppt_y+0.4)"/>
                                      </p:to>
                                    </p:set>
                                    <p:anim from="(#ppt_y+0.4)" to="(#ppt_y)" calcmode="lin" valueType="num">
                                      <p:cBhvr>
                                        <p:cTn id="154" dur="307" accel="100000" fill="hold">
                                          <p:stCondLst>
                                            <p:cond delay="193"/>
                                          </p:stCondLst>
                                        </p:cTn>
                                        <p:tgtEl>
                                          <p:spTgt spid="28"/>
                                        </p:tgtEl>
                                        <p:attrNameLst>
                                          <p:attrName>ppt_y</p:attrName>
                                        </p:attrNameLst>
                                      </p:cBhvr>
                                    </p:anim>
                                  </p:childTnLst>
                                </p:cTn>
                              </p:par>
                            </p:childTnLst>
                          </p:cTn>
                        </p:par>
                        <p:par>
                          <p:cTn id="155" fill="hold">
                            <p:stCondLst>
                              <p:cond delay="6500"/>
                            </p:stCondLst>
                            <p:childTnLst>
                              <p:par>
                                <p:cTn id="156" presetID="51" presetClass="entr" presetSubtype="0" fill="hold" grpId="1" nodeType="afterEffect">
                                  <p:stCondLst>
                                    <p:cond delay="0"/>
                                  </p:stCondLst>
                                  <p:childTnLst>
                                    <p:set>
                                      <p:cBhvr>
                                        <p:cTn id="157" dur="1" fill="hold">
                                          <p:stCondLst>
                                            <p:cond delay="0"/>
                                          </p:stCondLst>
                                        </p:cTn>
                                        <p:tgtEl>
                                          <p:spTgt spid="23"/>
                                        </p:tgtEl>
                                        <p:attrNameLst>
                                          <p:attrName>style.visibility</p:attrName>
                                        </p:attrNameLst>
                                      </p:cBhvr>
                                      <p:to>
                                        <p:strVal val="visible"/>
                                      </p:to>
                                    </p:set>
                                    <p:animEffect transition="in" filter="fade">
                                      <p:cBhvr>
                                        <p:cTn id="158" dur="193" decel="100000"/>
                                        <p:tgtEl>
                                          <p:spTgt spid="23"/>
                                        </p:tgtEl>
                                      </p:cBhvr>
                                    </p:animEffect>
                                    <p:animScale>
                                      <p:cBhvr>
                                        <p:cTn id="159" dur="193" decel="100000"/>
                                        <p:tgtEl>
                                          <p:spTgt spid="23"/>
                                        </p:tgtEl>
                                      </p:cBhvr>
                                      <p:from x="10000" y="10000"/>
                                      <p:to x="200000" y="450000"/>
                                    </p:animScale>
                                    <p:animScale>
                                      <p:cBhvr>
                                        <p:cTn id="160" dur="307" accel="100000" fill="hold">
                                          <p:stCondLst>
                                            <p:cond delay="193"/>
                                          </p:stCondLst>
                                        </p:cTn>
                                        <p:tgtEl>
                                          <p:spTgt spid="23"/>
                                        </p:tgtEl>
                                      </p:cBhvr>
                                      <p:from x="200000" y="450000"/>
                                      <p:to x="100000" y="100000"/>
                                    </p:animScale>
                                    <p:set>
                                      <p:cBhvr>
                                        <p:cTn id="161" dur="193" fill="hold"/>
                                        <p:tgtEl>
                                          <p:spTgt spid="23"/>
                                        </p:tgtEl>
                                        <p:attrNameLst>
                                          <p:attrName>ppt_x</p:attrName>
                                        </p:attrNameLst>
                                      </p:cBhvr>
                                      <p:to>
                                        <p:strVal val="(0.5)"/>
                                      </p:to>
                                    </p:set>
                                    <p:anim from="(0.5)" to="(#ppt_x)" calcmode="lin" valueType="num">
                                      <p:cBhvr>
                                        <p:cTn id="162" dur="307" accel="100000" fill="hold">
                                          <p:stCondLst>
                                            <p:cond delay="193"/>
                                          </p:stCondLst>
                                        </p:cTn>
                                        <p:tgtEl>
                                          <p:spTgt spid="23"/>
                                        </p:tgtEl>
                                        <p:attrNameLst>
                                          <p:attrName>ppt_x</p:attrName>
                                        </p:attrNameLst>
                                      </p:cBhvr>
                                    </p:anim>
                                    <p:set>
                                      <p:cBhvr>
                                        <p:cTn id="163" dur="193" fill="hold"/>
                                        <p:tgtEl>
                                          <p:spTgt spid="23"/>
                                        </p:tgtEl>
                                        <p:attrNameLst>
                                          <p:attrName>ppt_y</p:attrName>
                                        </p:attrNameLst>
                                      </p:cBhvr>
                                      <p:to>
                                        <p:strVal val="(#ppt_y+0.4)"/>
                                      </p:to>
                                    </p:set>
                                    <p:anim from="(#ppt_y+0.4)" to="(#ppt_y)" calcmode="lin" valueType="num">
                                      <p:cBhvr>
                                        <p:cTn id="164" dur="307" accel="100000" fill="hold">
                                          <p:stCondLst>
                                            <p:cond delay="193"/>
                                          </p:stCondLst>
                                        </p:cTn>
                                        <p:tgtEl>
                                          <p:spTgt spid="23"/>
                                        </p:tgtEl>
                                        <p:attrNameLst>
                                          <p:attrName>ppt_y</p:attrName>
                                        </p:attrNameLst>
                                      </p:cBhvr>
                                    </p:anim>
                                  </p:childTnLst>
                                </p:cTn>
                              </p:par>
                            </p:childTnLst>
                          </p:cTn>
                        </p:par>
                        <p:par>
                          <p:cTn id="165" fill="hold">
                            <p:stCondLst>
                              <p:cond delay="7000"/>
                            </p:stCondLst>
                            <p:childTnLst>
                              <p:par>
                                <p:cTn id="166" presetID="51" presetClass="entr" presetSubtype="0" fill="hold" nodeType="after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fade">
                                      <p:cBhvr>
                                        <p:cTn id="168" dur="193" decel="100000"/>
                                        <p:tgtEl>
                                          <p:spTgt spid="30"/>
                                        </p:tgtEl>
                                      </p:cBhvr>
                                    </p:animEffect>
                                    <p:animScale>
                                      <p:cBhvr>
                                        <p:cTn id="169" dur="193" decel="100000"/>
                                        <p:tgtEl>
                                          <p:spTgt spid="30"/>
                                        </p:tgtEl>
                                      </p:cBhvr>
                                      <p:from x="10000" y="10000"/>
                                      <p:to x="200000" y="450000"/>
                                    </p:animScale>
                                    <p:animScale>
                                      <p:cBhvr>
                                        <p:cTn id="170" dur="307" accel="100000" fill="hold">
                                          <p:stCondLst>
                                            <p:cond delay="193"/>
                                          </p:stCondLst>
                                        </p:cTn>
                                        <p:tgtEl>
                                          <p:spTgt spid="30"/>
                                        </p:tgtEl>
                                      </p:cBhvr>
                                      <p:from x="200000" y="450000"/>
                                      <p:to x="100000" y="100000"/>
                                    </p:animScale>
                                    <p:set>
                                      <p:cBhvr>
                                        <p:cTn id="171" dur="193" fill="hold"/>
                                        <p:tgtEl>
                                          <p:spTgt spid="30"/>
                                        </p:tgtEl>
                                        <p:attrNameLst>
                                          <p:attrName>ppt_x</p:attrName>
                                        </p:attrNameLst>
                                      </p:cBhvr>
                                      <p:to>
                                        <p:strVal val="(0.5)"/>
                                      </p:to>
                                    </p:set>
                                    <p:anim from="(0.5)" to="(#ppt_x)" calcmode="lin" valueType="num">
                                      <p:cBhvr>
                                        <p:cTn id="172" dur="307" accel="100000" fill="hold">
                                          <p:stCondLst>
                                            <p:cond delay="193"/>
                                          </p:stCondLst>
                                        </p:cTn>
                                        <p:tgtEl>
                                          <p:spTgt spid="30"/>
                                        </p:tgtEl>
                                        <p:attrNameLst>
                                          <p:attrName>ppt_x</p:attrName>
                                        </p:attrNameLst>
                                      </p:cBhvr>
                                    </p:anim>
                                    <p:set>
                                      <p:cBhvr>
                                        <p:cTn id="173" dur="193" fill="hold"/>
                                        <p:tgtEl>
                                          <p:spTgt spid="30"/>
                                        </p:tgtEl>
                                        <p:attrNameLst>
                                          <p:attrName>ppt_y</p:attrName>
                                        </p:attrNameLst>
                                      </p:cBhvr>
                                      <p:to>
                                        <p:strVal val="(#ppt_y+0.4)"/>
                                      </p:to>
                                    </p:set>
                                    <p:anim from="(#ppt_y+0.4)" to="(#ppt_y)" calcmode="lin" valueType="num">
                                      <p:cBhvr>
                                        <p:cTn id="174" dur="307" accel="100000" fill="hold">
                                          <p:stCondLst>
                                            <p:cond delay="193"/>
                                          </p:stCondLst>
                                        </p:cTn>
                                        <p:tgtEl>
                                          <p:spTgt spid="30"/>
                                        </p:tgtEl>
                                        <p:attrNameLst>
                                          <p:attrName>ppt_y</p:attrName>
                                        </p:attrNameLst>
                                      </p:cBhvr>
                                    </p:anim>
                                  </p:childTnLst>
                                </p:cTn>
                              </p:par>
                            </p:childTnLst>
                          </p:cTn>
                        </p:par>
                        <p:par>
                          <p:cTn id="175" fill="hold">
                            <p:stCondLst>
                              <p:cond delay="7500"/>
                            </p:stCondLst>
                            <p:childTnLst>
                              <p:par>
                                <p:cTn id="176" presetID="51" presetClass="entr" presetSubtype="0" fill="hold" nodeType="afterEffect">
                                  <p:stCondLst>
                                    <p:cond delay="0"/>
                                  </p:stCondLst>
                                  <p:childTnLst>
                                    <p:set>
                                      <p:cBhvr>
                                        <p:cTn id="177" dur="1" fill="hold">
                                          <p:stCondLst>
                                            <p:cond delay="0"/>
                                          </p:stCondLst>
                                        </p:cTn>
                                        <p:tgtEl>
                                          <p:spTgt spid="31"/>
                                        </p:tgtEl>
                                        <p:attrNameLst>
                                          <p:attrName>style.visibility</p:attrName>
                                        </p:attrNameLst>
                                      </p:cBhvr>
                                      <p:to>
                                        <p:strVal val="visible"/>
                                      </p:to>
                                    </p:set>
                                    <p:animEffect transition="in" filter="fade">
                                      <p:cBhvr>
                                        <p:cTn id="178" dur="193" decel="100000"/>
                                        <p:tgtEl>
                                          <p:spTgt spid="31"/>
                                        </p:tgtEl>
                                      </p:cBhvr>
                                    </p:animEffect>
                                    <p:animScale>
                                      <p:cBhvr>
                                        <p:cTn id="179" dur="193" decel="100000"/>
                                        <p:tgtEl>
                                          <p:spTgt spid="31"/>
                                        </p:tgtEl>
                                      </p:cBhvr>
                                      <p:from x="10000" y="10000"/>
                                      <p:to x="200000" y="450000"/>
                                    </p:animScale>
                                    <p:animScale>
                                      <p:cBhvr>
                                        <p:cTn id="180" dur="307" accel="100000" fill="hold">
                                          <p:stCondLst>
                                            <p:cond delay="193"/>
                                          </p:stCondLst>
                                        </p:cTn>
                                        <p:tgtEl>
                                          <p:spTgt spid="31"/>
                                        </p:tgtEl>
                                      </p:cBhvr>
                                      <p:from x="200000" y="450000"/>
                                      <p:to x="100000" y="100000"/>
                                    </p:animScale>
                                    <p:set>
                                      <p:cBhvr>
                                        <p:cTn id="181" dur="193" fill="hold"/>
                                        <p:tgtEl>
                                          <p:spTgt spid="31"/>
                                        </p:tgtEl>
                                        <p:attrNameLst>
                                          <p:attrName>ppt_x</p:attrName>
                                        </p:attrNameLst>
                                      </p:cBhvr>
                                      <p:to>
                                        <p:strVal val="(0.5)"/>
                                      </p:to>
                                    </p:set>
                                    <p:anim from="(0.5)" to="(#ppt_x)" calcmode="lin" valueType="num">
                                      <p:cBhvr>
                                        <p:cTn id="182" dur="307" accel="100000" fill="hold">
                                          <p:stCondLst>
                                            <p:cond delay="193"/>
                                          </p:stCondLst>
                                        </p:cTn>
                                        <p:tgtEl>
                                          <p:spTgt spid="31"/>
                                        </p:tgtEl>
                                        <p:attrNameLst>
                                          <p:attrName>ppt_x</p:attrName>
                                        </p:attrNameLst>
                                      </p:cBhvr>
                                    </p:anim>
                                    <p:set>
                                      <p:cBhvr>
                                        <p:cTn id="183" dur="193" fill="hold"/>
                                        <p:tgtEl>
                                          <p:spTgt spid="31"/>
                                        </p:tgtEl>
                                        <p:attrNameLst>
                                          <p:attrName>ppt_y</p:attrName>
                                        </p:attrNameLst>
                                      </p:cBhvr>
                                      <p:to>
                                        <p:strVal val="(#ppt_y+0.4)"/>
                                      </p:to>
                                    </p:set>
                                    <p:anim from="(#ppt_y+0.4)" to="(#ppt_y)" calcmode="lin" valueType="num">
                                      <p:cBhvr>
                                        <p:cTn id="184" dur="307" accel="100000" fill="hold">
                                          <p:stCondLst>
                                            <p:cond delay="193"/>
                                          </p:stCondLst>
                                        </p:cTn>
                                        <p:tgtEl>
                                          <p:spTgt spid="31"/>
                                        </p:tgtEl>
                                        <p:attrNameLst>
                                          <p:attrName>ppt_y</p:attrName>
                                        </p:attrNameLst>
                                      </p:cBhvr>
                                    </p:anim>
                                  </p:childTnLst>
                                </p:cTn>
                              </p:par>
                            </p:childTnLst>
                          </p:cTn>
                        </p:par>
                        <p:par>
                          <p:cTn id="185" fill="hold">
                            <p:stCondLst>
                              <p:cond delay="8000"/>
                            </p:stCondLst>
                            <p:childTnLst>
                              <p:par>
                                <p:cTn id="186" presetID="51" presetClass="entr" presetSubtype="0" fill="hold" nodeType="afterEffect">
                                  <p:stCondLst>
                                    <p:cond delay="0"/>
                                  </p:stCondLst>
                                  <p:childTnLst>
                                    <p:set>
                                      <p:cBhvr>
                                        <p:cTn id="187" dur="1" fill="hold">
                                          <p:stCondLst>
                                            <p:cond delay="0"/>
                                          </p:stCondLst>
                                        </p:cTn>
                                        <p:tgtEl>
                                          <p:spTgt spid="32"/>
                                        </p:tgtEl>
                                        <p:attrNameLst>
                                          <p:attrName>style.visibility</p:attrName>
                                        </p:attrNameLst>
                                      </p:cBhvr>
                                      <p:to>
                                        <p:strVal val="visible"/>
                                      </p:to>
                                    </p:set>
                                    <p:animEffect transition="in" filter="fade">
                                      <p:cBhvr>
                                        <p:cTn id="188" dur="193" decel="100000"/>
                                        <p:tgtEl>
                                          <p:spTgt spid="32"/>
                                        </p:tgtEl>
                                      </p:cBhvr>
                                    </p:animEffect>
                                    <p:animScale>
                                      <p:cBhvr>
                                        <p:cTn id="189" dur="193" decel="100000"/>
                                        <p:tgtEl>
                                          <p:spTgt spid="32"/>
                                        </p:tgtEl>
                                      </p:cBhvr>
                                      <p:from x="10000" y="10000"/>
                                      <p:to x="200000" y="450000"/>
                                    </p:animScale>
                                    <p:animScale>
                                      <p:cBhvr>
                                        <p:cTn id="190" dur="307" accel="100000" fill="hold">
                                          <p:stCondLst>
                                            <p:cond delay="193"/>
                                          </p:stCondLst>
                                        </p:cTn>
                                        <p:tgtEl>
                                          <p:spTgt spid="32"/>
                                        </p:tgtEl>
                                      </p:cBhvr>
                                      <p:from x="200000" y="450000"/>
                                      <p:to x="100000" y="100000"/>
                                    </p:animScale>
                                    <p:set>
                                      <p:cBhvr>
                                        <p:cTn id="191" dur="193" fill="hold"/>
                                        <p:tgtEl>
                                          <p:spTgt spid="32"/>
                                        </p:tgtEl>
                                        <p:attrNameLst>
                                          <p:attrName>ppt_x</p:attrName>
                                        </p:attrNameLst>
                                      </p:cBhvr>
                                      <p:to>
                                        <p:strVal val="(0.5)"/>
                                      </p:to>
                                    </p:set>
                                    <p:anim from="(0.5)" to="(#ppt_x)" calcmode="lin" valueType="num">
                                      <p:cBhvr>
                                        <p:cTn id="192" dur="307" accel="100000" fill="hold">
                                          <p:stCondLst>
                                            <p:cond delay="193"/>
                                          </p:stCondLst>
                                        </p:cTn>
                                        <p:tgtEl>
                                          <p:spTgt spid="32"/>
                                        </p:tgtEl>
                                        <p:attrNameLst>
                                          <p:attrName>ppt_x</p:attrName>
                                        </p:attrNameLst>
                                      </p:cBhvr>
                                    </p:anim>
                                    <p:set>
                                      <p:cBhvr>
                                        <p:cTn id="193" dur="193" fill="hold"/>
                                        <p:tgtEl>
                                          <p:spTgt spid="32"/>
                                        </p:tgtEl>
                                        <p:attrNameLst>
                                          <p:attrName>ppt_y</p:attrName>
                                        </p:attrNameLst>
                                      </p:cBhvr>
                                      <p:to>
                                        <p:strVal val="(#ppt_y+0.4)"/>
                                      </p:to>
                                    </p:set>
                                    <p:anim from="(#ppt_y+0.4)" to="(#ppt_y)" calcmode="lin" valueType="num">
                                      <p:cBhvr>
                                        <p:cTn id="194" dur="307" accel="100000" fill="hold">
                                          <p:stCondLst>
                                            <p:cond delay="193"/>
                                          </p:stCondLst>
                                        </p:cTn>
                                        <p:tgtEl>
                                          <p:spTgt spid="32"/>
                                        </p:tgtEl>
                                        <p:attrNameLst>
                                          <p:attrName>ppt_y</p:attrName>
                                        </p:attrNameLst>
                                      </p:cBhvr>
                                    </p:anim>
                                  </p:childTnLst>
                                </p:cTn>
                              </p:par>
                            </p:childTnLst>
                          </p:cTn>
                        </p:par>
                      </p:childTnLst>
                    </p:cTn>
                  </p:par>
                  <p:par>
                    <p:cTn id="195" fill="hold">
                      <p:stCondLst>
                        <p:cond delay="indefinite"/>
                      </p:stCondLst>
                      <p:childTnLst>
                        <p:par>
                          <p:cTn id="196" fill="hold">
                            <p:stCondLst>
                              <p:cond delay="0"/>
                            </p:stCondLst>
                            <p:childTnLst>
                              <p:par>
                                <p:cTn id="197" presetID="51" presetClass="entr" presetSubtype="0" fill="hold" nodeType="clickEffect">
                                  <p:stCondLst>
                                    <p:cond delay="0"/>
                                  </p:stCondLst>
                                  <p:childTnLst>
                                    <p:set>
                                      <p:cBhvr>
                                        <p:cTn id="198" dur="1" fill="hold">
                                          <p:stCondLst>
                                            <p:cond delay="0"/>
                                          </p:stCondLst>
                                        </p:cTn>
                                        <p:tgtEl>
                                          <p:spTgt spid="20"/>
                                        </p:tgtEl>
                                        <p:attrNameLst>
                                          <p:attrName>style.visibility</p:attrName>
                                        </p:attrNameLst>
                                      </p:cBhvr>
                                      <p:to>
                                        <p:strVal val="visible"/>
                                      </p:to>
                                    </p:set>
                                    <p:animEffect transition="in" filter="fade">
                                      <p:cBhvr>
                                        <p:cTn id="199" dur="1155" decel="100000"/>
                                        <p:tgtEl>
                                          <p:spTgt spid="20"/>
                                        </p:tgtEl>
                                      </p:cBhvr>
                                    </p:animEffect>
                                    <p:animScale>
                                      <p:cBhvr>
                                        <p:cTn id="200" dur="1155" decel="100000"/>
                                        <p:tgtEl>
                                          <p:spTgt spid="20"/>
                                        </p:tgtEl>
                                      </p:cBhvr>
                                      <p:from x="10000" y="10000"/>
                                      <p:to x="200000" y="450000"/>
                                    </p:animScale>
                                    <p:animScale>
                                      <p:cBhvr>
                                        <p:cTn id="201" dur="1845" accel="100000" fill="hold">
                                          <p:stCondLst>
                                            <p:cond delay="1155"/>
                                          </p:stCondLst>
                                        </p:cTn>
                                        <p:tgtEl>
                                          <p:spTgt spid="20"/>
                                        </p:tgtEl>
                                      </p:cBhvr>
                                      <p:from x="200000" y="450000"/>
                                      <p:to x="100000" y="100000"/>
                                    </p:animScale>
                                    <p:set>
                                      <p:cBhvr>
                                        <p:cTn id="202" dur="1155" fill="hold"/>
                                        <p:tgtEl>
                                          <p:spTgt spid="20"/>
                                        </p:tgtEl>
                                        <p:attrNameLst>
                                          <p:attrName>ppt_x</p:attrName>
                                        </p:attrNameLst>
                                      </p:cBhvr>
                                      <p:to>
                                        <p:strVal val="(0.5)"/>
                                      </p:to>
                                    </p:set>
                                    <p:anim from="(0.5)" to="(#ppt_x)" calcmode="lin" valueType="num">
                                      <p:cBhvr>
                                        <p:cTn id="203" dur="1845" accel="100000" fill="hold">
                                          <p:stCondLst>
                                            <p:cond delay="1155"/>
                                          </p:stCondLst>
                                        </p:cTn>
                                        <p:tgtEl>
                                          <p:spTgt spid="20"/>
                                        </p:tgtEl>
                                        <p:attrNameLst>
                                          <p:attrName>ppt_x</p:attrName>
                                        </p:attrNameLst>
                                      </p:cBhvr>
                                    </p:anim>
                                    <p:set>
                                      <p:cBhvr>
                                        <p:cTn id="204" dur="1155" fill="hold"/>
                                        <p:tgtEl>
                                          <p:spTgt spid="20"/>
                                        </p:tgtEl>
                                        <p:attrNameLst>
                                          <p:attrName>ppt_y</p:attrName>
                                        </p:attrNameLst>
                                      </p:cBhvr>
                                      <p:to>
                                        <p:strVal val="(#ppt_y+0.4)"/>
                                      </p:to>
                                    </p:set>
                                    <p:anim from="(#ppt_y+0.4)" to="(#ppt_y)" calcmode="lin" valueType="num">
                                      <p:cBhvr>
                                        <p:cTn id="205" dur="1845" accel="100000" fill="hold">
                                          <p:stCondLst>
                                            <p:cond delay="1155"/>
                                          </p:stCondLst>
                                        </p:cTn>
                                        <p:tgtEl>
                                          <p:spTgt spid="20"/>
                                        </p:tgtEl>
                                        <p:attrNameLst>
                                          <p:attrName>ppt_y</p:attrName>
                                        </p:attrNameLst>
                                      </p:cBhvr>
                                    </p:anim>
                                  </p:childTnLst>
                                </p:cTn>
                              </p:par>
                              <p:par>
                                <p:cTn id="206" presetID="51" presetClass="entr" presetSubtype="0" fill="hold" nodeType="withEffect">
                                  <p:stCondLst>
                                    <p:cond delay="0"/>
                                  </p:stCondLst>
                                  <p:childTnLst>
                                    <p:set>
                                      <p:cBhvr>
                                        <p:cTn id="207" dur="1" fill="hold">
                                          <p:stCondLst>
                                            <p:cond delay="0"/>
                                          </p:stCondLst>
                                        </p:cTn>
                                        <p:tgtEl>
                                          <p:spTgt spid="7">
                                            <p:txEl>
                                              <p:pRg st="2" end="2"/>
                                            </p:txEl>
                                          </p:spTgt>
                                        </p:tgtEl>
                                        <p:attrNameLst>
                                          <p:attrName>style.visibility</p:attrName>
                                        </p:attrNameLst>
                                      </p:cBhvr>
                                      <p:to>
                                        <p:strVal val="visible"/>
                                      </p:to>
                                    </p:set>
                                    <p:animEffect transition="in" filter="fade">
                                      <p:cBhvr>
                                        <p:cTn id="208" dur="1155" decel="100000"/>
                                        <p:tgtEl>
                                          <p:spTgt spid="7">
                                            <p:txEl>
                                              <p:pRg st="2" end="2"/>
                                            </p:txEl>
                                          </p:spTgt>
                                        </p:tgtEl>
                                      </p:cBhvr>
                                    </p:animEffect>
                                    <p:animScale>
                                      <p:cBhvr>
                                        <p:cTn id="209" dur="1155" decel="100000"/>
                                        <p:tgtEl>
                                          <p:spTgt spid="7">
                                            <p:txEl>
                                              <p:pRg st="2" end="2"/>
                                            </p:txEl>
                                          </p:spTgt>
                                        </p:tgtEl>
                                      </p:cBhvr>
                                      <p:from x="10000" y="10000"/>
                                      <p:to x="200000" y="450000"/>
                                    </p:animScale>
                                    <p:animScale>
                                      <p:cBhvr>
                                        <p:cTn id="210" dur="1845" accel="100000" fill="hold">
                                          <p:stCondLst>
                                            <p:cond delay="1155"/>
                                          </p:stCondLst>
                                        </p:cTn>
                                        <p:tgtEl>
                                          <p:spTgt spid="7">
                                            <p:txEl>
                                              <p:pRg st="2" end="2"/>
                                            </p:txEl>
                                          </p:spTgt>
                                        </p:tgtEl>
                                      </p:cBhvr>
                                      <p:from x="200000" y="450000"/>
                                      <p:to x="100000" y="100000"/>
                                    </p:animScale>
                                    <p:set>
                                      <p:cBhvr>
                                        <p:cTn id="211" dur="1155" fill="hold"/>
                                        <p:tgtEl>
                                          <p:spTgt spid="7">
                                            <p:txEl>
                                              <p:pRg st="2" end="2"/>
                                            </p:txEl>
                                          </p:spTgt>
                                        </p:tgtEl>
                                        <p:attrNameLst>
                                          <p:attrName>ppt_x</p:attrName>
                                        </p:attrNameLst>
                                      </p:cBhvr>
                                      <p:to>
                                        <p:strVal val="(0.5)"/>
                                      </p:to>
                                    </p:set>
                                    <p:anim from="(0.5)" to="(#ppt_x)" calcmode="lin" valueType="num">
                                      <p:cBhvr>
                                        <p:cTn id="212" dur="1845" accel="100000" fill="hold">
                                          <p:stCondLst>
                                            <p:cond delay="1155"/>
                                          </p:stCondLst>
                                        </p:cTn>
                                        <p:tgtEl>
                                          <p:spTgt spid="7">
                                            <p:txEl>
                                              <p:pRg st="2" end="2"/>
                                            </p:txEl>
                                          </p:spTgt>
                                        </p:tgtEl>
                                        <p:attrNameLst>
                                          <p:attrName>ppt_x</p:attrName>
                                        </p:attrNameLst>
                                      </p:cBhvr>
                                    </p:anim>
                                    <p:set>
                                      <p:cBhvr>
                                        <p:cTn id="213" dur="1155" fill="hold"/>
                                        <p:tgtEl>
                                          <p:spTgt spid="7">
                                            <p:txEl>
                                              <p:pRg st="2" end="2"/>
                                            </p:txEl>
                                          </p:spTgt>
                                        </p:tgtEl>
                                        <p:attrNameLst>
                                          <p:attrName>ppt_y</p:attrName>
                                        </p:attrNameLst>
                                      </p:cBhvr>
                                      <p:to>
                                        <p:strVal val="(#ppt_y+0.4)"/>
                                      </p:to>
                                    </p:set>
                                    <p:anim from="(#ppt_y+0.4)" to="(#ppt_y)" calcmode="lin" valueType="num">
                                      <p:cBhvr>
                                        <p:cTn id="214" dur="1845" accel="100000" fill="hold">
                                          <p:stCondLst>
                                            <p:cond delay="1155"/>
                                          </p:stCondLst>
                                        </p:cTn>
                                        <p:tgtEl>
                                          <p:spTgt spid="7">
                                            <p:txEl>
                                              <p:pRg st="2" end="2"/>
                                            </p:txEl>
                                          </p:spTgt>
                                        </p:tgtEl>
                                        <p:attrNameLst>
                                          <p:attrName>ppt_y</p:attrName>
                                        </p:attrNameLst>
                                      </p:cBhvr>
                                    </p:anim>
                                  </p:childTnLst>
                                </p:cTn>
                              </p:par>
                              <p:par>
                                <p:cTn id="215" presetID="51" presetClass="entr" presetSubtype="0" fill="hold" nodeType="withEffect">
                                  <p:stCondLst>
                                    <p:cond delay="0"/>
                                  </p:stCondLst>
                                  <p:childTnLst>
                                    <p:set>
                                      <p:cBhvr>
                                        <p:cTn id="216" dur="1" fill="hold">
                                          <p:stCondLst>
                                            <p:cond delay="0"/>
                                          </p:stCondLst>
                                        </p:cTn>
                                        <p:tgtEl>
                                          <p:spTgt spid="7">
                                            <p:txEl>
                                              <p:pRg st="3" end="3"/>
                                            </p:txEl>
                                          </p:spTgt>
                                        </p:tgtEl>
                                        <p:attrNameLst>
                                          <p:attrName>style.visibility</p:attrName>
                                        </p:attrNameLst>
                                      </p:cBhvr>
                                      <p:to>
                                        <p:strVal val="visible"/>
                                      </p:to>
                                    </p:set>
                                    <p:animEffect transition="in" filter="fade">
                                      <p:cBhvr>
                                        <p:cTn id="217" dur="1155" decel="100000"/>
                                        <p:tgtEl>
                                          <p:spTgt spid="7">
                                            <p:txEl>
                                              <p:pRg st="3" end="3"/>
                                            </p:txEl>
                                          </p:spTgt>
                                        </p:tgtEl>
                                      </p:cBhvr>
                                    </p:animEffect>
                                    <p:animScale>
                                      <p:cBhvr>
                                        <p:cTn id="218" dur="1155" decel="100000"/>
                                        <p:tgtEl>
                                          <p:spTgt spid="7">
                                            <p:txEl>
                                              <p:pRg st="3" end="3"/>
                                            </p:txEl>
                                          </p:spTgt>
                                        </p:tgtEl>
                                      </p:cBhvr>
                                      <p:from x="10000" y="10000"/>
                                      <p:to x="200000" y="450000"/>
                                    </p:animScale>
                                    <p:animScale>
                                      <p:cBhvr>
                                        <p:cTn id="219" dur="1845" accel="100000" fill="hold">
                                          <p:stCondLst>
                                            <p:cond delay="1155"/>
                                          </p:stCondLst>
                                        </p:cTn>
                                        <p:tgtEl>
                                          <p:spTgt spid="7">
                                            <p:txEl>
                                              <p:pRg st="3" end="3"/>
                                            </p:txEl>
                                          </p:spTgt>
                                        </p:tgtEl>
                                      </p:cBhvr>
                                      <p:from x="200000" y="450000"/>
                                      <p:to x="100000" y="100000"/>
                                    </p:animScale>
                                    <p:set>
                                      <p:cBhvr>
                                        <p:cTn id="220" dur="1155" fill="hold"/>
                                        <p:tgtEl>
                                          <p:spTgt spid="7">
                                            <p:txEl>
                                              <p:pRg st="3" end="3"/>
                                            </p:txEl>
                                          </p:spTgt>
                                        </p:tgtEl>
                                        <p:attrNameLst>
                                          <p:attrName>ppt_x</p:attrName>
                                        </p:attrNameLst>
                                      </p:cBhvr>
                                      <p:to>
                                        <p:strVal val="(0.5)"/>
                                      </p:to>
                                    </p:set>
                                    <p:anim from="(0.5)" to="(#ppt_x)" calcmode="lin" valueType="num">
                                      <p:cBhvr>
                                        <p:cTn id="221" dur="1845" accel="100000" fill="hold">
                                          <p:stCondLst>
                                            <p:cond delay="1155"/>
                                          </p:stCondLst>
                                        </p:cTn>
                                        <p:tgtEl>
                                          <p:spTgt spid="7">
                                            <p:txEl>
                                              <p:pRg st="3" end="3"/>
                                            </p:txEl>
                                          </p:spTgt>
                                        </p:tgtEl>
                                        <p:attrNameLst>
                                          <p:attrName>ppt_x</p:attrName>
                                        </p:attrNameLst>
                                      </p:cBhvr>
                                    </p:anim>
                                    <p:set>
                                      <p:cBhvr>
                                        <p:cTn id="222" dur="1155" fill="hold"/>
                                        <p:tgtEl>
                                          <p:spTgt spid="7">
                                            <p:txEl>
                                              <p:pRg st="3" end="3"/>
                                            </p:txEl>
                                          </p:spTgt>
                                        </p:tgtEl>
                                        <p:attrNameLst>
                                          <p:attrName>ppt_y</p:attrName>
                                        </p:attrNameLst>
                                      </p:cBhvr>
                                      <p:to>
                                        <p:strVal val="(#ppt_y+0.4)"/>
                                      </p:to>
                                    </p:set>
                                    <p:anim from="(#ppt_y+0.4)" to="(#ppt_y)" calcmode="lin" valueType="num">
                                      <p:cBhvr>
                                        <p:cTn id="223" dur="1845" accel="100000" fill="hold">
                                          <p:stCondLst>
                                            <p:cond delay="1155"/>
                                          </p:stCondLst>
                                        </p:cTn>
                                        <p:tgtEl>
                                          <p:spTgt spid="7">
                                            <p:txEl>
                                              <p:pRg st="3" end="3"/>
                                            </p:txEl>
                                          </p:spTgt>
                                        </p:tgtEl>
                                        <p:attrNameLst>
                                          <p:attrName>ppt_y</p:attrName>
                                        </p:attrNameLst>
                                      </p:cBhvr>
                                    </p:anim>
                                  </p:childTnLst>
                                </p:cTn>
                              </p:par>
                            </p:childTnLst>
                          </p:cTn>
                        </p:par>
                      </p:childTnLst>
                    </p:cTn>
                  </p:par>
                  <p:par>
                    <p:cTn id="224" fill="hold">
                      <p:stCondLst>
                        <p:cond delay="indefinite"/>
                      </p:stCondLst>
                      <p:childTnLst>
                        <p:par>
                          <p:cTn id="225" fill="hold">
                            <p:stCondLst>
                              <p:cond delay="0"/>
                            </p:stCondLst>
                            <p:childTnLst>
                              <p:par>
                                <p:cTn id="226" presetID="53" presetClass="exit" presetSubtype="0" fill="hold" grpId="0" nodeType="clickEffect">
                                  <p:stCondLst>
                                    <p:cond delay="0"/>
                                  </p:stCondLst>
                                  <p:childTnLst>
                                    <p:anim calcmode="lin" valueType="num">
                                      <p:cBhvr>
                                        <p:cTn id="227" dur="500"/>
                                        <p:tgtEl>
                                          <p:spTgt spid="19"/>
                                        </p:tgtEl>
                                        <p:attrNameLst>
                                          <p:attrName>ppt_w</p:attrName>
                                        </p:attrNameLst>
                                      </p:cBhvr>
                                      <p:tavLst>
                                        <p:tav tm="0">
                                          <p:val>
                                            <p:strVal val="ppt_w"/>
                                          </p:val>
                                        </p:tav>
                                        <p:tav tm="100000">
                                          <p:val>
                                            <p:fltVal val="0"/>
                                          </p:val>
                                        </p:tav>
                                      </p:tavLst>
                                    </p:anim>
                                    <p:anim calcmode="lin" valueType="num">
                                      <p:cBhvr>
                                        <p:cTn id="228" dur="500"/>
                                        <p:tgtEl>
                                          <p:spTgt spid="19"/>
                                        </p:tgtEl>
                                        <p:attrNameLst>
                                          <p:attrName>ppt_h</p:attrName>
                                        </p:attrNameLst>
                                      </p:cBhvr>
                                      <p:tavLst>
                                        <p:tav tm="0">
                                          <p:val>
                                            <p:strVal val="ppt_h"/>
                                          </p:val>
                                        </p:tav>
                                        <p:tav tm="100000">
                                          <p:val>
                                            <p:fltVal val="0"/>
                                          </p:val>
                                        </p:tav>
                                      </p:tavLst>
                                    </p:anim>
                                    <p:animEffect transition="out" filter="fade">
                                      <p:cBhvr>
                                        <p:cTn id="229" dur="500"/>
                                        <p:tgtEl>
                                          <p:spTgt spid="19"/>
                                        </p:tgtEl>
                                      </p:cBhvr>
                                    </p:animEffect>
                                    <p:set>
                                      <p:cBhvr>
                                        <p:cTn id="230" dur="1" fill="hold">
                                          <p:stCondLst>
                                            <p:cond delay="499"/>
                                          </p:stCondLst>
                                        </p:cTn>
                                        <p:tgtEl>
                                          <p:spTgt spid="19"/>
                                        </p:tgtEl>
                                        <p:attrNameLst>
                                          <p:attrName>style.visibility</p:attrName>
                                        </p:attrNameLst>
                                      </p:cBhvr>
                                      <p:to>
                                        <p:strVal val="hidden"/>
                                      </p:to>
                                    </p:set>
                                  </p:childTnLst>
                                </p:cTn>
                              </p:par>
                              <p:par>
                                <p:cTn id="231" presetID="53" presetClass="exit" presetSubtype="0" fill="hold" grpId="0" nodeType="withEffect">
                                  <p:stCondLst>
                                    <p:cond delay="0"/>
                                  </p:stCondLst>
                                  <p:childTnLst>
                                    <p:anim calcmode="lin" valueType="num">
                                      <p:cBhvr>
                                        <p:cTn id="232" dur="500"/>
                                        <p:tgtEl>
                                          <p:spTgt spid="27"/>
                                        </p:tgtEl>
                                        <p:attrNameLst>
                                          <p:attrName>ppt_w</p:attrName>
                                        </p:attrNameLst>
                                      </p:cBhvr>
                                      <p:tavLst>
                                        <p:tav tm="0">
                                          <p:val>
                                            <p:strVal val="ppt_w"/>
                                          </p:val>
                                        </p:tav>
                                        <p:tav tm="100000">
                                          <p:val>
                                            <p:fltVal val="0"/>
                                          </p:val>
                                        </p:tav>
                                      </p:tavLst>
                                    </p:anim>
                                    <p:anim calcmode="lin" valueType="num">
                                      <p:cBhvr>
                                        <p:cTn id="233" dur="500"/>
                                        <p:tgtEl>
                                          <p:spTgt spid="27"/>
                                        </p:tgtEl>
                                        <p:attrNameLst>
                                          <p:attrName>ppt_h</p:attrName>
                                        </p:attrNameLst>
                                      </p:cBhvr>
                                      <p:tavLst>
                                        <p:tav tm="0">
                                          <p:val>
                                            <p:strVal val="ppt_h"/>
                                          </p:val>
                                        </p:tav>
                                        <p:tav tm="100000">
                                          <p:val>
                                            <p:fltVal val="0"/>
                                          </p:val>
                                        </p:tav>
                                      </p:tavLst>
                                    </p:anim>
                                    <p:animEffect transition="out" filter="fade">
                                      <p:cBhvr>
                                        <p:cTn id="234" dur="500"/>
                                        <p:tgtEl>
                                          <p:spTgt spid="27"/>
                                        </p:tgtEl>
                                      </p:cBhvr>
                                    </p:animEffect>
                                    <p:set>
                                      <p:cBhvr>
                                        <p:cTn id="235" dur="1" fill="hold">
                                          <p:stCondLst>
                                            <p:cond delay="499"/>
                                          </p:stCondLst>
                                        </p:cTn>
                                        <p:tgtEl>
                                          <p:spTgt spid="27"/>
                                        </p:tgtEl>
                                        <p:attrNameLst>
                                          <p:attrName>style.visibility</p:attrName>
                                        </p:attrNameLst>
                                      </p:cBhvr>
                                      <p:to>
                                        <p:strVal val="hidden"/>
                                      </p:to>
                                    </p:set>
                                  </p:childTnLst>
                                </p:cTn>
                              </p:par>
                              <p:par>
                                <p:cTn id="236" presetID="53" presetClass="exit" presetSubtype="0" fill="hold" grpId="0" nodeType="withEffect">
                                  <p:stCondLst>
                                    <p:cond delay="0"/>
                                  </p:stCondLst>
                                  <p:childTnLst>
                                    <p:anim calcmode="lin" valueType="num">
                                      <p:cBhvr>
                                        <p:cTn id="237" dur="500"/>
                                        <p:tgtEl>
                                          <p:spTgt spid="28"/>
                                        </p:tgtEl>
                                        <p:attrNameLst>
                                          <p:attrName>ppt_w</p:attrName>
                                        </p:attrNameLst>
                                      </p:cBhvr>
                                      <p:tavLst>
                                        <p:tav tm="0">
                                          <p:val>
                                            <p:strVal val="ppt_w"/>
                                          </p:val>
                                        </p:tav>
                                        <p:tav tm="100000">
                                          <p:val>
                                            <p:fltVal val="0"/>
                                          </p:val>
                                        </p:tav>
                                      </p:tavLst>
                                    </p:anim>
                                    <p:anim calcmode="lin" valueType="num">
                                      <p:cBhvr>
                                        <p:cTn id="238" dur="500"/>
                                        <p:tgtEl>
                                          <p:spTgt spid="28"/>
                                        </p:tgtEl>
                                        <p:attrNameLst>
                                          <p:attrName>ppt_h</p:attrName>
                                        </p:attrNameLst>
                                      </p:cBhvr>
                                      <p:tavLst>
                                        <p:tav tm="0">
                                          <p:val>
                                            <p:strVal val="ppt_h"/>
                                          </p:val>
                                        </p:tav>
                                        <p:tav tm="100000">
                                          <p:val>
                                            <p:fltVal val="0"/>
                                          </p:val>
                                        </p:tav>
                                      </p:tavLst>
                                    </p:anim>
                                    <p:animEffect transition="out" filter="fade">
                                      <p:cBhvr>
                                        <p:cTn id="239" dur="500"/>
                                        <p:tgtEl>
                                          <p:spTgt spid="28"/>
                                        </p:tgtEl>
                                      </p:cBhvr>
                                    </p:animEffect>
                                    <p:set>
                                      <p:cBhvr>
                                        <p:cTn id="240" dur="1" fill="hold">
                                          <p:stCondLst>
                                            <p:cond delay="499"/>
                                          </p:stCondLst>
                                        </p:cTn>
                                        <p:tgtEl>
                                          <p:spTgt spid="28"/>
                                        </p:tgtEl>
                                        <p:attrNameLst>
                                          <p:attrName>style.visibility</p:attrName>
                                        </p:attrNameLst>
                                      </p:cBhvr>
                                      <p:to>
                                        <p:strVal val="hidden"/>
                                      </p:to>
                                    </p:set>
                                  </p:childTnLst>
                                </p:cTn>
                              </p:par>
                              <p:par>
                                <p:cTn id="241" presetID="53" presetClass="exit" presetSubtype="0" fill="hold" grpId="0" nodeType="withEffect">
                                  <p:stCondLst>
                                    <p:cond delay="0"/>
                                  </p:stCondLst>
                                  <p:childTnLst>
                                    <p:anim calcmode="lin" valueType="num">
                                      <p:cBhvr>
                                        <p:cTn id="242" dur="500"/>
                                        <p:tgtEl>
                                          <p:spTgt spid="26"/>
                                        </p:tgtEl>
                                        <p:attrNameLst>
                                          <p:attrName>ppt_w</p:attrName>
                                        </p:attrNameLst>
                                      </p:cBhvr>
                                      <p:tavLst>
                                        <p:tav tm="0">
                                          <p:val>
                                            <p:strVal val="ppt_w"/>
                                          </p:val>
                                        </p:tav>
                                        <p:tav tm="100000">
                                          <p:val>
                                            <p:fltVal val="0"/>
                                          </p:val>
                                        </p:tav>
                                      </p:tavLst>
                                    </p:anim>
                                    <p:anim calcmode="lin" valueType="num">
                                      <p:cBhvr>
                                        <p:cTn id="243" dur="500"/>
                                        <p:tgtEl>
                                          <p:spTgt spid="26"/>
                                        </p:tgtEl>
                                        <p:attrNameLst>
                                          <p:attrName>ppt_h</p:attrName>
                                        </p:attrNameLst>
                                      </p:cBhvr>
                                      <p:tavLst>
                                        <p:tav tm="0">
                                          <p:val>
                                            <p:strVal val="ppt_h"/>
                                          </p:val>
                                        </p:tav>
                                        <p:tav tm="100000">
                                          <p:val>
                                            <p:fltVal val="0"/>
                                          </p:val>
                                        </p:tav>
                                      </p:tavLst>
                                    </p:anim>
                                    <p:animEffect transition="out" filter="fade">
                                      <p:cBhvr>
                                        <p:cTn id="244" dur="500"/>
                                        <p:tgtEl>
                                          <p:spTgt spid="26"/>
                                        </p:tgtEl>
                                      </p:cBhvr>
                                    </p:animEffect>
                                    <p:set>
                                      <p:cBhvr>
                                        <p:cTn id="245" dur="1" fill="hold">
                                          <p:stCondLst>
                                            <p:cond delay="499"/>
                                          </p:stCondLst>
                                        </p:cTn>
                                        <p:tgtEl>
                                          <p:spTgt spid="26"/>
                                        </p:tgtEl>
                                        <p:attrNameLst>
                                          <p:attrName>style.visibility</p:attrName>
                                        </p:attrNameLst>
                                      </p:cBhvr>
                                      <p:to>
                                        <p:strVal val="hidden"/>
                                      </p:to>
                                    </p:set>
                                  </p:childTnLst>
                                </p:cTn>
                              </p:par>
                              <p:par>
                                <p:cTn id="246" presetID="53" presetClass="exit" presetSubtype="0" fill="hold" grpId="0" nodeType="withEffect">
                                  <p:stCondLst>
                                    <p:cond delay="0"/>
                                  </p:stCondLst>
                                  <p:childTnLst>
                                    <p:anim calcmode="lin" valueType="num">
                                      <p:cBhvr>
                                        <p:cTn id="247" dur="500"/>
                                        <p:tgtEl>
                                          <p:spTgt spid="25"/>
                                        </p:tgtEl>
                                        <p:attrNameLst>
                                          <p:attrName>ppt_w</p:attrName>
                                        </p:attrNameLst>
                                      </p:cBhvr>
                                      <p:tavLst>
                                        <p:tav tm="0">
                                          <p:val>
                                            <p:strVal val="ppt_w"/>
                                          </p:val>
                                        </p:tav>
                                        <p:tav tm="100000">
                                          <p:val>
                                            <p:fltVal val="0"/>
                                          </p:val>
                                        </p:tav>
                                      </p:tavLst>
                                    </p:anim>
                                    <p:anim calcmode="lin" valueType="num">
                                      <p:cBhvr>
                                        <p:cTn id="248" dur="500"/>
                                        <p:tgtEl>
                                          <p:spTgt spid="25"/>
                                        </p:tgtEl>
                                        <p:attrNameLst>
                                          <p:attrName>ppt_h</p:attrName>
                                        </p:attrNameLst>
                                      </p:cBhvr>
                                      <p:tavLst>
                                        <p:tav tm="0">
                                          <p:val>
                                            <p:strVal val="ppt_h"/>
                                          </p:val>
                                        </p:tav>
                                        <p:tav tm="100000">
                                          <p:val>
                                            <p:fltVal val="0"/>
                                          </p:val>
                                        </p:tav>
                                      </p:tavLst>
                                    </p:anim>
                                    <p:animEffect transition="out" filter="fade">
                                      <p:cBhvr>
                                        <p:cTn id="249" dur="500"/>
                                        <p:tgtEl>
                                          <p:spTgt spid="25"/>
                                        </p:tgtEl>
                                      </p:cBhvr>
                                    </p:animEffect>
                                    <p:set>
                                      <p:cBhvr>
                                        <p:cTn id="250" dur="1" fill="hold">
                                          <p:stCondLst>
                                            <p:cond delay="499"/>
                                          </p:stCondLst>
                                        </p:cTn>
                                        <p:tgtEl>
                                          <p:spTgt spid="25"/>
                                        </p:tgtEl>
                                        <p:attrNameLst>
                                          <p:attrName>style.visibility</p:attrName>
                                        </p:attrNameLst>
                                      </p:cBhvr>
                                      <p:to>
                                        <p:strVal val="hidden"/>
                                      </p:to>
                                    </p:set>
                                  </p:childTnLst>
                                </p:cTn>
                              </p:par>
                              <p:par>
                                <p:cTn id="251" presetID="53" presetClass="exit" presetSubtype="0" fill="hold" grpId="0" nodeType="withEffect">
                                  <p:stCondLst>
                                    <p:cond delay="0"/>
                                  </p:stCondLst>
                                  <p:childTnLst>
                                    <p:anim calcmode="lin" valueType="num">
                                      <p:cBhvr>
                                        <p:cTn id="252" dur="500"/>
                                        <p:tgtEl>
                                          <p:spTgt spid="29"/>
                                        </p:tgtEl>
                                        <p:attrNameLst>
                                          <p:attrName>ppt_w</p:attrName>
                                        </p:attrNameLst>
                                      </p:cBhvr>
                                      <p:tavLst>
                                        <p:tav tm="0">
                                          <p:val>
                                            <p:strVal val="ppt_w"/>
                                          </p:val>
                                        </p:tav>
                                        <p:tav tm="100000">
                                          <p:val>
                                            <p:fltVal val="0"/>
                                          </p:val>
                                        </p:tav>
                                      </p:tavLst>
                                    </p:anim>
                                    <p:anim calcmode="lin" valueType="num">
                                      <p:cBhvr>
                                        <p:cTn id="253" dur="500"/>
                                        <p:tgtEl>
                                          <p:spTgt spid="29"/>
                                        </p:tgtEl>
                                        <p:attrNameLst>
                                          <p:attrName>ppt_h</p:attrName>
                                        </p:attrNameLst>
                                      </p:cBhvr>
                                      <p:tavLst>
                                        <p:tav tm="0">
                                          <p:val>
                                            <p:strVal val="ppt_h"/>
                                          </p:val>
                                        </p:tav>
                                        <p:tav tm="100000">
                                          <p:val>
                                            <p:fltVal val="0"/>
                                          </p:val>
                                        </p:tav>
                                      </p:tavLst>
                                    </p:anim>
                                    <p:animEffect transition="out" filter="fade">
                                      <p:cBhvr>
                                        <p:cTn id="254" dur="500"/>
                                        <p:tgtEl>
                                          <p:spTgt spid="29"/>
                                        </p:tgtEl>
                                      </p:cBhvr>
                                    </p:animEffect>
                                    <p:set>
                                      <p:cBhvr>
                                        <p:cTn id="255" dur="1" fill="hold">
                                          <p:stCondLst>
                                            <p:cond delay="499"/>
                                          </p:stCondLst>
                                        </p:cTn>
                                        <p:tgtEl>
                                          <p:spTgt spid="29"/>
                                        </p:tgtEl>
                                        <p:attrNameLst>
                                          <p:attrName>style.visibility</p:attrName>
                                        </p:attrNameLst>
                                      </p:cBhvr>
                                      <p:to>
                                        <p:strVal val="hidden"/>
                                      </p:to>
                                    </p:set>
                                  </p:childTnLst>
                                </p:cTn>
                              </p:par>
                              <p:par>
                                <p:cTn id="256" presetID="53" presetClass="exit" presetSubtype="0" fill="hold" grpId="0" nodeType="withEffect">
                                  <p:stCondLst>
                                    <p:cond delay="0"/>
                                  </p:stCondLst>
                                  <p:childTnLst>
                                    <p:anim calcmode="lin" valueType="num">
                                      <p:cBhvr>
                                        <p:cTn id="257" dur="500"/>
                                        <p:tgtEl>
                                          <p:spTgt spid="23"/>
                                        </p:tgtEl>
                                        <p:attrNameLst>
                                          <p:attrName>ppt_w</p:attrName>
                                        </p:attrNameLst>
                                      </p:cBhvr>
                                      <p:tavLst>
                                        <p:tav tm="0">
                                          <p:val>
                                            <p:strVal val="ppt_w"/>
                                          </p:val>
                                        </p:tav>
                                        <p:tav tm="100000">
                                          <p:val>
                                            <p:fltVal val="0"/>
                                          </p:val>
                                        </p:tav>
                                      </p:tavLst>
                                    </p:anim>
                                    <p:anim calcmode="lin" valueType="num">
                                      <p:cBhvr>
                                        <p:cTn id="258" dur="500"/>
                                        <p:tgtEl>
                                          <p:spTgt spid="23"/>
                                        </p:tgtEl>
                                        <p:attrNameLst>
                                          <p:attrName>ppt_h</p:attrName>
                                        </p:attrNameLst>
                                      </p:cBhvr>
                                      <p:tavLst>
                                        <p:tav tm="0">
                                          <p:val>
                                            <p:strVal val="ppt_h"/>
                                          </p:val>
                                        </p:tav>
                                        <p:tav tm="100000">
                                          <p:val>
                                            <p:fltVal val="0"/>
                                          </p:val>
                                        </p:tav>
                                      </p:tavLst>
                                    </p:anim>
                                    <p:animEffect transition="out" filter="fade">
                                      <p:cBhvr>
                                        <p:cTn id="259" dur="500"/>
                                        <p:tgtEl>
                                          <p:spTgt spid="23"/>
                                        </p:tgtEl>
                                      </p:cBhvr>
                                    </p:animEffect>
                                    <p:set>
                                      <p:cBhvr>
                                        <p:cTn id="260" dur="1" fill="hold">
                                          <p:stCondLst>
                                            <p:cond delay="499"/>
                                          </p:stCondLst>
                                        </p:cTn>
                                        <p:tgtEl>
                                          <p:spTgt spid="23"/>
                                        </p:tgtEl>
                                        <p:attrNameLst>
                                          <p:attrName>style.visibility</p:attrName>
                                        </p:attrNameLst>
                                      </p:cBhvr>
                                      <p:to>
                                        <p:strVal val="hidden"/>
                                      </p:to>
                                    </p:set>
                                  </p:childTnLst>
                                </p:cTn>
                              </p:par>
                              <p:par>
                                <p:cTn id="261" presetID="53" presetClass="exit" presetSubtype="0" fill="hold" grpId="0" nodeType="withEffect">
                                  <p:stCondLst>
                                    <p:cond delay="0"/>
                                  </p:stCondLst>
                                  <p:childTnLst>
                                    <p:anim calcmode="lin" valueType="num">
                                      <p:cBhvr>
                                        <p:cTn id="262" dur="500"/>
                                        <p:tgtEl>
                                          <p:spTgt spid="18"/>
                                        </p:tgtEl>
                                        <p:attrNameLst>
                                          <p:attrName>ppt_w</p:attrName>
                                        </p:attrNameLst>
                                      </p:cBhvr>
                                      <p:tavLst>
                                        <p:tav tm="0">
                                          <p:val>
                                            <p:strVal val="ppt_w"/>
                                          </p:val>
                                        </p:tav>
                                        <p:tav tm="100000">
                                          <p:val>
                                            <p:fltVal val="0"/>
                                          </p:val>
                                        </p:tav>
                                      </p:tavLst>
                                    </p:anim>
                                    <p:anim calcmode="lin" valueType="num">
                                      <p:cBhvr>
                                        <p:cTn id="263" dur="500"/>
                                        <p:tgtEl>
                                          <p:spTgt spid="18"/>
                                        </p:tgtEl>
                                        <p:attrNameLst>
                                          <p:attrName>ppt_h</p:attrName>
                                        </p:attrNameLst>
                                      </p:cBhvr>
                                      <p:tavLst>
                                        <p:tav tm="0">
                                          <p:val>
                                            <p:strVal val="ppt_h"/>
                                          </p:val>
                                        </p:tav>
                                        <p:tav tm="100000">
                                          <p:val>
                                            <p:fltVal val="0"/>
                                          </p:val>
                                        </p:tav>
                                      </p:tavLst>
                                    </p:anim>
                                    <p:animEffect transition="out" filter="fade">
                                      <p:cBhvr>
                                        <p:cTn id="264" dur="500"/>
                                        <p:tgtEl>
                                          <p:spTgt spid="18"/>
                                        </p:tgtEl>
                                      </p:cBhvr>
                                    </p:animEffect>
                                    <p:set>
                                      <p:cBhvr>
                                        <p:cTn id="265" dur="1" fill="hold">
                                          <p:stCondLst>
                                            <p:cond delay="499"/>
                                          </p:stCondLst>
                                        </p:cTn>
                                        <p:tgtEl>
                                          <p:spTgt spid="18"/>
                                        </p:tgtEl>
                                        <p:attrNameLst>
                                          <p:attrName>style.visibility</p:attrName>
                                        </p:attrNameLst>
                                      </p:cBhvr>
                                      <p:to>
                                        <p:strVal val="hidden"/>
                                      </p:to>
                                    </p:set>
                                  </p:childTnLst>
                                </p:cTn>
                              </p:par>
                              <p:par>
                                <p:cTn id="266" presetID="53" presetClass="exit" presetSubtype="0" fill="hold" grpId="0" nodeType="withEffect">
                                  <p:stCondLst>
                                    <p:cond delay="0"/>
                                  </p:stCondLst>
                                  <p:childTnLst>
                                    <p:anim calcmode="lin" valueType="num">
                                      <p:cBhvr>
                                        <p:cTn id="267" dur="500"/>
                                        <p:tgtEl>
                                          <p:spTgt spid="17"/>
                                        </p:tgtEl>
                                        <p:attrNameLst>
                                          <p:attrName>ppt_w</p:attrName>
                                        </p:attrNameLst>
                                      </p:cBhvr>
                                      <p:tavLst>
                                        <p:tav tm="0">
                                          <p:val>
                                            <p:strVal val="ppt_w"/>
                                          </p:val>
                                        </p:tav>
                                        <p:tav tm="100000">
                                          <p:val>
                                            <p:fltVal val="0"/>
                                          </p:val>
                                        </p:tav>
                                      </p:tavLst>
                                    </p:anim>
                                    <p:anim calcmode="lin" valueType="num">
                                      <p:cBhvr>
                                        <p:cTn id="268" dur="500"/>
                                        <p:tgtEl>
                                          <p:spTgt spid="17"/>
                                        </p:tgtEl>
                                        <p:attrNameLst>
                                          <p:attrName>ppt_h</p:attrName>
                                        </p:attrNameLst>
                                      </p:cBhvr>
                                      <p:tavLst>
                                        <p:tav tm="0">
                                          <p:val>
                                            <p:strVal val="ppt_h"/>
                                          </p:val>
                                        </p:tav>
                                        <p:tav tm="100000">
                                          <p:val>
                                            <p:fltVal val="0"/>
                                          </p:val>
                                        </p:tav>
                                      </p:tavLst>
                                    </p:anim>
                                    <p:animEffect transition="out" filter="fade">
                                      <p:cBhvr>
                                        <p:cTn id="269" dur="500"/>
                                        <p:tgtEl>
                                          <p:spTgt spid="17"/>
                                        </p:tgtEl>
                                      </p:cBhvr>
                                    </p:animEffect>
                                    <p:set>
                                      <p:cBhvr>
                                        <p:cTn id="270" dur="1" fill="hold">
                                          <p:stCondLst>
                                            <p:cond delay="499"/>
                                          </p:stCondLst>
                                        </p:cTn>
                                        <p:tgtEl>
                                          <p:spTgt spid="17"/>
                                        </p:tgtEl>
                                        <p:attrNameLst>
                                          <p:attrName>style.visibility</p:attrName>
                                        </p:attrNameLst>
                                      </p:cBhvr>
                                      <p:to>
                                        <p:strVal val="hidden"/>
                                      </p:to>
                                    </p:set>
                                  </p:childTnLst>
                                </p:cTn>
                              </p:par>
                              <p:par>
                                <p:cTn id="271" presetID="53" presetClass="exit" presetSubtype="0" fill="hold" grpId="0" nodeType="withEffect">
                                  <p:stCondLst>
                                    <p:cond delay="0"/>
                                  </p:stCondLst>
                                  <p:childTnLst>
                                    <p:anim calcmode="lin" valueType="num">
                                      <p:cBhvr>
                                        <p:cTn id="272" dur="500"/>
                                        <p:tgtEl>
                                          <p:spTgt spid="15"/>
                                        </p:tgtEl>
                                        <p:attrNameLst>
                                          <p:attrName>ppt_w</p:attrName>
                                        </p:attrNameLst>
                                      </p:cBhvr>
                                      <p:tavLst>
                                        <p:tav tm="0">
                                          <p:val>
                                            <p:strVal val="ppt_w"/>
                                          </p:val>
                                        </p:tav>
                                        <p:tav tm="100000">
                                          <p:val>
                                            <p:fltVal val="0"/>
                                          </p:val>
                                        </p:tav>
                                      </p:tavLst>
                                    </p:anim>
                                    <p:anim calcmode="lin" valueType="num">
                                      <p:cBhvr>
                                        <p:cTn id="273" dur="500"/>
                                        <p:tgtEl>
                                          <p:spTgt spid="15"/>
                                        </p:tgtEl>
                                        <p:attrNameLst>
                                          <p:attrName>ppt_h</p:attrName>
                                        </p:attrNameLst>
                                      </p:cBhvr>
                                      <p:tavLst>
                                        <p:tav tm="0">
                                          <p:val>
                                            <p:strVal val="ppt_h"/>
                                          </p:val>
                                        </p:tav>
                                        <p:tav tm="100000">
                                          <p:val>
                                            <p:fltVal val="0"/>
                                          </p:val>
                                        </p:tav>
                                      </p:tavLst>
                                    </p:anim>
                                    <p:animEffect transition="out" filter="fade">
                                      <p:cBhvr>
                                        <p:cTn id="274" dur="500"/>
                                        <p:tgtEl>
                                          <p:spTgt spid="15"/>
                                        </p:tgtEl>
                                      </p:cBhvr>
                                    </p:animEffect>
                                    <p:set>
                                      <p:cBhvr>
                                        <p:cTn id="275" dur="1" fill="hold">
                                          <p:stCondLst>
                                            <p:cond delay="499"/>
                                          </p:stCondLst>
                                        </p:cTn>
                                        <p:tgtEl>
                                          <p:spTgt spid="15"/>
                                        </p:tgtEl>
                                        <p:attrNameLst>
                                          <p:attrName>style.visibility</p:attrName>
                                        </p:attrNameLst>
                                      </p:cBhvr>
                                      <p:to>
                                        <p:strVal val="hidden"/>
                                      </p:to>
                                    </p:set>
                                  </p:childTnLst>
                                </p:cTn>
                              </p:par>
                              <p:par>
                                <p:cTn id="276" presetID="53" presetClass="exit" presetSubtype="0" fill="hold" grpId="0" nodeType="withEffect">
                                  <p:stCondLst>
                                    <p:cond delay="0"/>
                                  </p:stCondLst>
                                  <p:childTnLst>
                                    <p:anim calcmode="lin" valueType="num">
                                      <p:cBhvr>
                                        <p:cTn id="277" dur="2000"/>
                                        <p:tgtEl>
                                          <p:spTgt spid="10"/>
                                        </p:tgtEl>
                                        <p:attrNameLst>
                                          <p:attrName>ppt_w</p:attrName>
                                        </p:attrNameLst>
                                      </p:cBhvr>
                                      <p:tavLst>
                                        <p:tav tm="0">
                                          <p:val>
                                            <p:strVal val="ppt_w"/>
                                          </p:val>
                                        </p:tav>
                                        <p:tav tm="100000">
                                          <p:val>
                                            <p:fltVal val="0"/>
                                          </p:val>
                                        </p:tav>
                                      </p:tavLst>
                                    </p:anim>
                                    <p:anim calcmode="lin" valueType="num">
                                      <p:cBhvr>
                                        <p:cTn id="278" dur="2000"/>
                                        <p:tgtEl>
                                          <p:spTgt spid="10"/>
                                        </p:tgtEl>
                                        <p:attrNameLst>
                                          <p:attrName>ppt_h</p:attrName>
                                        </p:attrNameLst>
                                      </p:cBhvr>
                                      <p:tavLst>
                                        <p:tav tm="0">
                                          <p:val>
                                            <p:strVal val="ppt_h"/>
                                          </p:val>
                                        </p:tav>
                                        <p:tav tm="100000">
                                          <p:val>
                                            <p:fltVal val="0"/>
                                          </p:val>
                                        </p:tav>
                                      </p:tavLst>
                                    </p:anim>
                                    <p:animEffect transition="out" filter="fade">
                                      <p:cBhvr>
                                        <p:cTn id="279" dur="2000"/>
                                        <p:tgtEl>
                                          <p:spTgt spid="10"/>
                                        </p:tgtEl>
                                      </p:cBhvr>
                                    </p:animEffect>
                                    <p:set>
                                      <p:cBhvr>
                                        <p:cTn id="280" dur="1" fill="hold">
                                          <p:stCondLst>
                                            <p:cond delay="1999"/>
                                          </p:stCondLst>
                                        </p:cTn>
                                        <p:tgtEl>
                                          <p:spTgt spid="10"/>
                                        </p:tgtEl>
                                        <p:attrNameLst>
                                          <p:attrName>style.visibility</p:attrName>
                                        </p:attrNameLst>
                                      </p:cBhvr>
                                      <p:to>
                                        <p:strVal val="hidden"/>
                                      </p:to>
                                    </p:set>
                                  </p:childTnLst>
                                </p:cTn>
                              </p:par>
                              <p:par>
                                <p:cTn id="281" presetID="53" presetClass="exit" presetSubtype="0" fill="hold" grpId="0" nodeType="withEffect">
                                  <p:stCondLst>
                                    <p:cond delay="0"/>
                                  </p:stCondLst>
                                  <p:childTnLst>
                                    <p:anim calcmode="lin" valueType="num">
                                      <p:cBhvr>
                                        <p:cTn id="282" dur="500"/>
                                        <p:tgtEl>
                                          <p:spTgt spid="20"/>
                                        </p:tgtEl>
                                        <p:attrNameLst>
                                          <p:attrName>ppt_w</p:attrName>
                                        </p:attrNameLst>
                                      </p:cBhvr>
                                      <p:tavLst>
                                        <p:tav tm="0">
                                          <p:val>
                                            <p:strVal val="ppt_w"/>
                                          </p:val>
                                        </p:tav>
                                        <p:tav tm="100000">
                                          <p:val>
                                            <p:fltVal val="0"/>
                                          </p:val>
                                        </p:tav>
                                      </p:tavLst>
                                    </p:anim>
                                    <p:anim calcmode="lin" valueType="num">
                                      <p:cBhvr>
                                        <p:cTn id="283" dur="500"/>
                                        <p:tgtEl>
                                          <p:spTgt spid="20"/>
                                        </p:tgtEl>
                                        <p:attrNameLst>
                                          <p:attrName>ppt_h</p:attrName>
                                        </p:attrNameLst>
                                      </p:cBhvr>
                                      <p:tavLst>
                                        <p:tav tm="0">
                                          <p:val>
                                            <p:strVal val="ppt_h"/>
                                          </p:val>
                                        </p:tav>
                                        <p:tav tm="100000">
                                          <p:val>
                                            <p:fltVal val="0"/>
                                          </p:val>
                                        </p:tav>
                                      </p:tavLst>
                                    </p:anim>
                                    <p:animEffect transition="out" filter="fade">
                                      <p:cBhvr>
                                        <p:cTn id="284" dur="500"/>
                                        <p:tgtEl>
                                          <p:spTgt spid="20"/>
                                        </p:tgtEl>
                                      </p:cBhvr>
                                    </p:animEffect>
                                    <p:set>
                                      <p:cBhvr>
                                        <p:cTn id="285" dur="1" fill="hold">
                                          <p:stCondLst>
                                            <p:cond delay="499"/>
                                          </p:stCondLst>
                                        </p:cTn>
                                        <p:tgtEl>
                                          <p:spTgt spid="20"/>
                                        </p:tgtEl>
                                        <p:attrNameLst>
                                          <p:attrName>style.visibility</p:attrName>
                                        </p:attrNameLst>
                                      </p:cBhvr>
                                      <p:to>
                                        <p:strVal val="hidden"/>
                                      </p:to>
                                    </p:set>
                                  </p:childTnLst>
                                </p:cTn>
                              </p:par>
                              <p:par>
                                <p:cTn id="286" presetID="53" presetClass="exit" presetSubtype="0" fill="hold" grpId="0" nodeType="withEffect">
                                  <p:stCondLst>
                                    <p:cond delay="0"/>
                                  </p:stCondLst>
                                  <p:childTnLst>
                                    <p:anim calcmode="lin" valueType="num">
                                      <p:cBhvr>
                                        <p:cTn id="287" dur="500"/>
                                        <p:tgtEl>
                                          <p:spTgt spid="21"/>
                                        </p:tgtEl>
                                        <p:attrNameLst>
                                          <p:attrName>ppt_w</p:attrName>
                                        </p:attrNameLst>
                                      </p:cBhvr>
                                      <p:tavLst>
                                        <p:tav tm="0">
                                          <p:val>
                                            <p:strVal val="ppt_w"/>
                                          </p:val>
                                        </p:tav>
                                        <p:tav tm="100000">
                                          <p:val>
                                            <p:fltVal val="0"/>
                                          </p:val>
                                        </p:tav>
                                      </p:tavLst>
                                    </p:anim>
                                    <p:anim calcmode="lin" valueType="num">
                                      <p:cBhvr>
                                        <p:cTn id="288" dur="500"/>
                                        <p:tgtEl>
                                          <p:spTgt spid="21"/>
                                        </p:tgtEl>
                                        <p:attrNameLst>
                                          <p:attrName>ppt_h</p:attrName>
                                        </p:attrNameLst>
                                      </p:cBhvr>
                                      <p:tavLst>
                                        <p:tav tm="0">
                                          <p:val>
                                            <p:strVal val="ppt_h"/>
                                          </p:val>
                                        </p:tav>
                                        <p:tav tm="100000">
                                          <p:val>
                                            <p:fltVal val="0"/>
                                          </p:val>
                                        </p:tav>
                                      </p:tavLst>
                                    </p:anim>
                                    <p:animEffect transition="out" filter="fade">
                                      <p:cBhvr>
                                        <p:cTn id="289" dur="500"/>
                                        <p:tgtEl>
                                          <p:spTgt spid="21"/>
                                        </p:tgtEl>
                                      </p:cBhvr>
                                    </p:animEffect>
                                    <p:set>
                                      <p:cBhvr>
                                        <p:cTn id="290" dur="1" fill="hold">
                                          <p:stCondLst>
                                            <p:cond delay="499"/>
                                          </p:stCondLst>
                                        </p:cTn>
                                        <p:tgtEl>
                                          <p:spTgt spid="21"/>
                                        </p:tgtEl>
                                        <p:attrNameLst>
                                          <p:attrName>style.visibility</p:attrName>
                                        </p:attrNameLst>
                                      </p:cBhvr>
                                      <p:to>
                                        <p:strVal val="hidden"/>
                                      </p:to>
                                    </p:set>
                                  </p:childTnLst>
                                </p:cTn>
                              </p:par>
                              <p:par>
                                <p:cTn id="291" presetID="53" presetClass="exit" presetSubtype="0" fill="hold" grpId="0" nodeType="withEffect">
                                  <p:stCondLst>
                                    <p:cond delay="0"/>
                                  </p:stCondLst>
                                  <p:childTnLst>
                                    <p:anim calcmode="lin" valueType="num">
                                      <p:cBhvr>
                                        <p:cTn id="292" dur="500"/>
                                        <p:tgtEl>
                                          <p:spTgt spid="14"/>
                                        </p:tgtEl>
                                        <p:attrNameLst>
                                          <p:attrName>ppt_w</p:attrName>
                                        </p:attrNameLst>
                                      </p:cBhvr>
                                      <p:tavLst>
                                        <p:tav tm="0">
                                          <p:val>
                                            <p:strVal val="ppt_w"/>
                                          </p:val>
                                        </p:tav>
                                        <p:tav tm="100000">
                                          <p:val>
                                            <p:fltVal val="0"/>
                                          </p:val>
                                        </p:tav>
                                      </p:tavLst>
                                    </p:anim>
                                    <p:anim calcmode="lin" valueType="num">
                                      <p:cBhvr>
                                        <p:cTn id="293" dur="500"/>
                                        <p:tgtEl>
                                          <p:spTgt spid="14"/>
                                        </p:tgtEl>
                                        <p:attrNameLst>
                                          <p:attrName>ppt_h</p:attrName>
                                        </p:attrNameLst>
                                      </p:cBhvr>
                                      <p:tavLst>
                                        <p:tav tm="0">
                                          <p:val>
                                            <p:strVal val="ppt_h"/>
                                          </p:val>
                                        </p:tav>
                                        <p:tav tm="100000">
                                          <p:val>
                                            <p:fltVal val="0"/>
                                          </p:val>
                                        </p:tav>
                                      </p:tavLst>
                                    </p:anim>
                                    <p:animEffect transition="out" filter="fade">
                                      <p:cBhvr>
                                        <p:cTn id="294" dur="500"/>
                                        <p:tgtEl>
                                          <p:spTgt spid="14"/>
                                        </p:tgtEl>
                                      </p:cBhvr>
                                    </p:animEffect>
                                    <p:set>
                                      <p:cBhvr>
                                        <p:cTn id="295" dur="1" fill="hold">
                                          <p:stCondLst>
                                            <p:cond delay="499"/>
                                          </p:stCondLst>
                                        </p:cTn>
                                        <p:tgtEl>
                                          <p:spTgt spid="14"/>
                                        </p:tgtEl>
                                        <p:attrNameLst>
                                          <p:attrName>style.visibility</p:attrName>
                                        </p:attrNameLst>
                                      </p:cBhvr>
                                      <p:to>
                                        <p:strVal val="hidden"/>
                                      </p:to>
                                    </p:set>
                                  </p:childTnLst>
                                </p:cTn>
                              </p:par>
                              <p:par>
                                <p:cTn id="296" presetID="53" presetClass="exit" presetSubtype="0" fill="hold" grpId="0" nodeType="withEffect">
                                  <p:stCondLst>
                                    <p:cond delay="0"/>
                                  </p:stCondLst>
                                  <p:childTnLst>
                                    <p:anim calcmode="lin" valueType="num">
                                      <p:cBhvr>
                                        <p:cTn id="297" dur="500"/>
                                        <p:tgtEl>
                                          <p:spTgt spid="30"/>
                                        </p:tgtEl>
                                        <p:attrNameLst>
                                          <p:attrName>ppt_w</p:attrName>
                                        </p:attrNameLst>
                                      </p:cBhvr>
                                      <p:tavLst>
                                        <p:tav tm="0">
                                          <p:val>
                                            <p:strVal val="ppt_w"/>
                                          </p:val>
                                        </p:tav>
                                        <p:tav tm="100000">
                                          <p:val>
                                            <p:fltVal val="0"/>
                                          </p:val>
                                        </p:tav>
                                      </p:tavLst>
                                    </p:anim>
                                    <p:anim calcmode="lin" valueType="num">
                                      <p:cBhvr>
                                        <p:cTn id="298" dur="500"/>
                                        <p:tgtEl>
                                          <p:spTgt spid="30"/>
                                        </p:tgtEl>
                                        <p:attrNameLst>
                                          <p:attrName>ppt_h</p:attrName>
                                        </p:attrNameLst>
                                      </p:cBhvr>
                                      <p:tavLst>
                                        <p:tav tm="0">
                                          <p:val>
                                            <p:strVal val="ppt_h"/>
                                          </p:val>
                                        </p:tav>
                                        <p:tav tm="100000">
                                          <p:val>
                                            <p:fltVal val="0"/>
                                          </p:val>
                                        </p:tav>
                                      </p:tavLst>
                                    </p:anim>
                                    <p:animEffect transition="out" filter="fade">
                                      <p:cBhvr>
                                        <p:cTn id="299" dur="500"/>
                                        <p:tgtEl>
                                          <p:spTgt spid="30"/>
                                        </p:tgtEl>
                                      </p:cBhvr>
                                    </p:animEffect>
                                    <p:set>
                                      <p:cBhvr>
                                        <p:cTn id="300" dur="1" fill="hold">
                                          <p:stCondLst>
                                            <p:cond delay="499"/>
                                          </p:stCondLst>
                                        </p:cTn>
                                        <p:tgtEl>
                                          <p:spTgt spid="30"/>
                                        </p:tgtEl>
                                        <p:attrNameLst>
                                          <p:attrName>style.visibility</p:attrName>
                                        </p:attrNameLst>
                                      </p:cBhvr>
                                      <p:to>
                                        <p:strVal val="hidden"/>
                                      </p:to>
                                    </p:set>
                                  </p:childTnLst>
                                </p:cTn>
                              </p:par>
                              <p:par>
                                <p:cTn id="301" presetID="53" presetClass="exit" presetSubtype="0" fill="hold" grpId="0" nodeType="withEffect">
                                  <p:stCondLst>
                                    <p:cond delay="0"/>
                                  </p:stCondLst>
                                  <p:childTnLst>
                                    <p:anim calcmode="lin" valueType="num">
                                      <p:cBhvr>
                                        <p:cTn id="302" dur="500"/>
                                        <p:tgtEl>
                                          <p:spTgt spid="31"/>
                                        </p:tgtEl>
                                        <p:attrNameLst>
                                          <p:attrName>ppt_w</p:attrName>
                                        </p:attrNameLst>
                                      </p:cBhvr>
                                      <p:tavLst>
                                        <p:tav tm="0">
                                          <p:val>
                                            <p:strVal val="ppt_w"/>
                                          </p:val>
                                        </p:tav>
                                        <p:tav tm="100000">
                                          <p:val>
                                            <p:fltVal val="0"/>
                                          </p:val>
                                        </p:tav>
                                      </p:tavLst>
                                    </p:anim>
                                    <p:anim calcmode="lin" valueType="num">
                                      <p:cBhvr>
                                        <p:cTn id="303" dur="500"/>
                                        <p:tgtEl>
                                          <p:spTgt spid="31"/>
                                        </p:tgtEl>
                                        <p:attrNameLst>
                                          <p:attrName>ppt_h</p:attrName>
                                        </p:attrNameLst>
                                      </p:cBhvr>
                                      <p:tavLst>
                                        <p:tav tm="0">
                                          <p:val>
                                            <p:strVal val="ppt_h"/>
                                          </p:val>
                                        </p:tav>
                                        <p:tav tm="100000">
                                          <p:val>
                                            <p:fltVal val="0"/>
                                          </p:val>
                                        </p:tav>
                                      </p:tavLst>
                                    </p:anim>
                                    <p:animEffect transition="out" filter="fade">
                                      <p:cBhvr>
                                        <p:cTn id="304" dur="500"/>
                                        <p:tgtEl>
                                          <p:spTgt spid="31"/>
                                        </p:tgtEl>
                                      </p:cBhvr>
                                    </p:animEffect>
                                    <p:set>
                                      <p:cBhvr>
                                        <p:cTn id="305" dur="1" fill="hold">
                                          <p:stCondLst>
                                            <p:cond delay="499"/>
                                          </p:stCondLst>
                                        </p:cTn>
                                        <p:tgtEl>
                                          <p:spTgt spid="31"/>
                                        </p:tgtEl>
                                        <p:attrNameLst>
                                          <p:attrName>style.visibility</p:attrName>
                                        </p:attrNameLst>
                                      </p:cBhvr>
                                      <p:to>
                                        <p:strVal val="hidden"/>
                                      </p:to>
                                    </p:set>
                                  </p:childTnLst>
                                </p:cTn>
                              </p:par>
                              <p:par>
                                <p:cTn id="306" presetID="53" presetClass="exit" presetSubtype="0" fill="hold" grpId="0" nodeType="withEffect">
                                  <p:stCondLst>
                                    <p:cond delay="0"/>
                                  </p:stCondLst>
                                  <p:childTnLst>
                                    <p:anim calcmode="lin" valueType="num">
                                      <p:cBhvr>
                                        <p:cTn id="307" dur="500"/>
                                        <p:tgtEl>
                                          <p:spTgt spid="32"/>
                                        </p:tgtEl>
                                        <p:attrNameLst>
                                          <p:attrName>ppt_w</p:attrName>
                                        </p:attrNameLst>
                                      </p:cBhvr>
                                      <p:tavLst>
                                        <p:tav tm="0">
                                          <p:val>
                                            <p:strVal val="ppt_w"/>
                                          </p:val>
                                        </p:tav>
                                        <p:tav tm="100000">
                                          <p:val>
                                            <p:fltVal val="0"/>
                                          </p:val>
                                        </p:tav>
                                      </p:tavLst>
                                    </p:anim>
                                    <p:anim calcmode="lin" valueType="num">
                                      <p:cBhvr>
                                        <p:cTn id="308" dur="500"/>
                                        <p:tgtEl>
                                          <p:spTgt spid="32"/>
                                        </p:tgtEl>
                                        <p:attrNameLst>
                                          <p:attrName>ppt_h</p:attrName>
                                        </p:attrNameLst>
                                      </p:cBhvr>
                                      <p:tavLst>
                                        <p:tav tm="0">
                                          <p:val>
                                            <p:strVal val="ppt_h"/>
                                          </p:val>
                                        </p:tav>
                                        <p:tav tm="100000">
                                          <p:val>
                                            <p:fltVal val="0"/>
                                          </p:val>
                                        </p:tav>
                                      </p:tavLst>
                                    </p:anim>
                                    <p:animEffect transition="out" filter="fade">
                                      <p:cBhvr>
                                        <p:cTn id="309" dur="500"/>
                                        <p:tgtEl>
                                          <p:spTgt spid="32"/>
                                        </p:tgtEl>
                                      </p:cBhvr>
                                    </p:animEffect>
                                    <p:set>
                                      <p:cBhvr>
                                        <p:cTn id="310" dur="1" fill="hold">
                                          <p:stCondLst>
                                            <p:cond delay="499"/>
                                          </p:stCondLst>
                                        </p:cTn>
                                        <p:tgtEl>
                                          <p:spTgt spid="32"/>
                                        </p:tgtEl>
                                        <p:attrNameLst>
                                          <p:attrName>style.visibility</p:attrName>
                                        </p:attrNameLst>
                                      </p:cBhvr>
                                      <p:to>
                                        <p:strVal val="hidden"/>
                                      </p:to>
                                    </p:set>
                                  </p:childTnLst>
                                </p:cTn>
                              </p:par>
                              <p:par>
                                <p:cTn id="311" presetID="53" presetClass="exit" presetSubtype="0" fill="hold" nodeType="withEffect">
                                  <p:stCondLst>
                                    <p:cond delay="0"/>
                                  </p:stCondLst>
                                  <p:childTnLst>
                                    <p:anim calcmode="lin" valueType="num">
                                      <p:cBhvr>
                                        <p:cTn id="312" dur="500"/>
                                        <p:tgtEl>
                                          <p:spTgt spid="24"/>
                                        </p:tgtEl>
                                        <p:attrNameLst>
                                          <p:attrName>ppt_w</p:attrName>
                                        </p:attrNameLst>
                                      </p:cBhvr>
                                      <p:tavLst>
                                        <p:tav tm="0">
                                          <p:val>
                                            <p:strVal val="ppt_w"/>
                                          </p:val>
                                        </p:tav>
                                        <p:tav tm="100000">
                                          <p:val>
                                            <p:fltVal val="0"/>
                                          </p:val>
                                        </p:tav>
                                      </p:tavLst>
                                    </p:anim>
                                    <p:anim calcmode="lin" valueType="num">
                                      <p:cBhvr>
                                        <p:cTn id="313" dur="500"/>
                                        <p:tgtEl>
                                          <p:spTgt spid="24"/>
                                        </p:tgtEl>
                                        <p:attrNameLst>
                                          <p:attrName>ppt_h</p:attrName>
                                        </p:attrNameLst>
                                      </p:cBhvr>
                                      <p:tavLst>
                                        <p:tav tm="0">
                                          <p:val>
                                            <p:strVal val="ppt_h"/>
                                          </p:val>
                                        </p:tav>
                                        <p:tav tm="100000">
                                          <p:val>
                                            <p:fltVal val="0"/>
                                          </p:val>
                                        </p:tav>
                                      </p:tavLst>
                                    </p:anim>
                                    <p:animEffect transition="out" filter="fade">
                                      <p:cBhvr>
                                        <p:cTn id="314" dur="500"/>
                                        <p:tgtEl>
                                          <p:spTgt spid="24"/>
                                        </p:tgtEl>
                                      </p:cBhvr>
                                    </p:animEffect>
                                    <p:set>
                                      <p:cBhvr>
                                        <p:cTn id="315" dur="1" fill="hold">
                                          <p:stCondLst>
                                            <p:cond delay="499"/>
                                          </p:stCondLst>
                                        </p:cTn>
                                        <p:tgtEl>
                                          <p:spTgt spid="24"/>
                                        </p:tgtEl>
                                        <p:attrNameLst>
                                          <p:attrName>style.visibility</p:attrName>
                                        </p:attrNameLst>
                                      </p:cBhvr>
                                      <p:to>
                                        <p:strVal val="hidden"/>
                                      </p:to>
                                    </p:set>
                                  </p:childTnLst>
                                </p:cTn>
                              </p:par>
                              <p:par>
                                <p:cTn id="316" presetID="53" presetClass="exit" presetSubtype="0" fill="hold" grpId="0" nodeType="withEffect">
                                  <p:stCondLst>
                                    <p:cond delay="0"/>
                                  </p:stCondLst>
                                  <p:childTnLst>
                                    <p:anim calcmode="lin" valueType="num">
                                      <p:cBhvr>
                                        <p:cTn id="317" dur="500"/>
                                        <p:tgtEl>
                                          <p:spTgt spid="33"/>
                                        </p:tgtEl>
                                        <p:attrNameLst>
                                          <p:attrName>ppt_w</p:attrName>
                                        </p:attrNameLst>
                                      </p:cBhvr>
                                      <p:tavLst>
                                        <p:tav tm="0">
                                          <p:val>
                                            <p:strVal val="ppt_w"/>
                                          </p:val>
                                        </p:tav>
                                        <p:tav tm="100000">
                                          <p:val>
                                            <p:fltVal val="0"/>
                                          </p:val>
                                        </p:tav>
                                      </p:tavLst>
                                    </p:anim>
                                    <p:anim calcmode="lin" valueType="num">
                                      <p:cBhvr>
                                        <p:cTn id="318" dur="500"/>
                                        <p:tgtEl>
                                          <p:spTgt spid="33"/>
                                        </p:tgtEl>
                                        <p:attrNameLst>
                                          <p:attrName>ppt_h</p:attrName>
                                        </p:attrNameLst>
                                      </p:cBhvr>
                                      <p:tavLst>
                                        <p:tav tm="0">
                                          <p:val>
                                            <p:strVal val="ppt_h"/>
                                          </p:val>
                                        </p:tav>
                                        <p:tav tm="100000">
                                          <p:val>
                                            <p:fltVal val="0"/>
                                          </p:val>
                                        </p:tav>
                                      </p:tavLst>
                                    </p:anim>
                                    <p:animEffect transition="out" filter="fade">
                                      <p:cBhvr>
                                        <p:cTn id="319" dur="500"/>
                                        <p:tgtEl>
                                          <p:spTgt spid="33"/>
                                        </p:tgtEl>
                                      </p:cBhvr>
                                    </p:animEffect>
                                    <p:set>
                                      <p:cBhvr>
                                        <p:cTn id="320" dur="1" fill="hold">
                                          <p:stCondLst>
                                            <p:cond delay="499"/>
                                          </p:stCondLst>
                                        </p:cTn>
                                        <p:tgtEl>
                                          <p:spTgt spid="33"/>
                                        </p:tgtEl>
                                        <p:attrNameLst>
                                          <p:attrName>style.visibility</p:attrName>
                                        </p:attrNameLst>
                                      </p:cBhvr>
                                      <p:to>
                                        <p:strVal val="hidden"/>
                                      </p:to>
                                    </p:set>
                                  </p:childTnLst>
                                </p:cTn>
                              </p:par>
                              <p:par>
                                <p:cTn id="321" presetID="53" presetClass="exit" presetSubtype="0" fill="hold" grpId="0" nodeType="withEffect">
                                  <p:stCondLst>
                                    <p:cond delay="0"/>
                                  </p:stCondLst>
                                  <p:childTnLst>
                                    <p:anim calcmode="lin" valueType="num">
                                      <p:cBhvr>
                                        <p:cTn id="322" dur="500"/>
                                        <p:tgtEl>
                                          <p:spTgt spid="34"/>
                                        </p:tgtEl>
                                        <p:attrNameLst>
                                          <p:attrName>ppt_w</p:attrName>
                                        </p:attrNameLst>
                                      </p:cBhvr>
                                      <p:tavLst>
                                        <p:tav tm="0">
                                          <p:val>
                                            <p:strVal val="ppt_w"/>
                                          </p:val>
                                        </p:tav>
                                        <p:tav tm="100000">
                                          <p:val>
                                            <p:fltVal val="0"/>
                                          </p:val>
                                        </p:tav>
                                      </p:tavLst>
                                    </p:anim>
                                    <p:anim calcmode="lin" valueType="num">
                                      <p:cBhvr>
                                        <p:cTn id="323" dur="500"/>
                                        <p:tgtEl>
                                          <p:spTgt spid="34"/>
                                        </p:tgtEl>
                                        <p:attrNameLst>
                                          <p:attrName>ppt_h</p:attrName>
                                        </p:attrNameLst>
                                      </p:cBhvr>
                                      <p:tavLst>
                                        <p:tav tm="0">
                                          <p:val>
                                            <p:strVal val="ppt_h"/>
                                          </p:val>
                                        </p:tav>
                                        <p:tav tm="100000">
                                          <p:val>
                                            <p:fltVal val="0"/>
                                          </p:val>
                                        </p:tav>
                                      </p:tavLst>
                                    </p:anim>
                                    <p:animEffect transition="out" filter="fade">
                                      <p:cBhvr>
                                        <p:cTn id="324" dur="500"/>
                                        <p:tgtEl>
                                          <p:spTgt spid="34"/>
                                        </p:tgtEl>
                                      </p:cBhvr>
                                    </p:animEffect>
                                    <p:set>
                                      <p:cBhvr>
                                        <p:cTn id="325" dur="1" fill="hold">
                                          <p:stCondLst>
                                            <p:cond delay="499"/>
                                          </p:stCondLst>
                                        </p:cTn>
                                        <p:tgtEl>
                                          <p:spTgt spid="34"/>
                                        </p:tgtEl>
                                        <p:attrNameLst>
                                          <p:attrName>style.visibility</p:attrName>
                                        </p:attrNameLst>
                                      </p:cBhvr>
                                      <p:to>
                                        <p:strVal val="hidden"/>
                                      </p:to>
                                    </p:set>
                                  </p:childTnLst>
                                </p:cTn>
                              </p:par>
                              <p:par>
                                <p:cTn id="326" presetID="53" presetClass="exit" presetSubtype="0" fill="hold" nodeType="withEffect">
                                  <p:stCondLst>
                                    <p:cond delay="0"/>
                                  </p:stCondLst>
                                  <p:childTnLst>
                                    <p:anim calcmode="lin" valueType="num">
                                      <p:cBhvr>
                                        <p:cTn id="327" dur="500"/>
                                        <p:tgtEl>
                                          <p:spTgt spid="7">
                                            <p:txEl>
                                              <p:pRg st="2" end="2"/>
                                            </p:txEl>
                                          </p:spTgt>
                                        </p:tgtEl>
                                        <p:attrNameLst>
                                          <p:attrName>ppt_w</p:attrName>
                                        </p:attrNameLst>
                                      </p:cBhvr>
                                      <p:tavLst>
                                        <p:tav tm="0">
                                          <p:val>
                                            <p:strVal val="ppt_w"/>
                                          </p:val>
                                        </p:tav>
                                        <p:tav tm="100000">
                                          <p:val>
                                            <p:fltVal val="0"/>
                                          </p:val>
                                        </p:tav>
                                      </p:tavLst>
                                    </p:anim>
                                    <p:anim calcmode="lin" valueType="num">
                                      <p:cBhvr>
                                        <p:cTn id="328" dur="500"/>
                                        <p:tgtEl>
                                          <p:spTgt spid="7">
                                            <p:txEl>
                                              <p:pRg st="2" end="2"/>
                                            </p:txEl>
                                          </p:spTgt>
                                        </p:tgtEl>
                                        <p:attrNameLst>
                                          <p:attrName>ppt_h</p:attrName>
                                        </p:attrNameLst>
                                      </p:cBhvr>
                                      <p:tavLst>
                                        <p:tav tm="0">
                                          <p:val>
                                            <p:strVal val="ppt_h"/>
                                          </p:val>
                                        </p:tav>
                                        <p:tav tm="100000">
                                          <p:val>
                                            <p:fltVal val="0"/>
                                          </p:val>
                                        </p:tav>
                                      </p:tavLst>
                                    </p:anim>
                                    <p:animEffect transition="out" filter="fade">
                                      <p:cBhvr>
                                        <p:cTn id="329" dur="500"/>
                                        <p:tgtEl>
                                          <p:spTgt spid="7">
                                            <p:txEl>
                                              <p:pRg st="2" end="2"/>
                                            </p:txEl>
                                          </p:spTgt>
                                        </p:tgtEl>
                                      </p:cBhvr>
                                    </p:animEffect>
                                    <p:set>
                                      <p:cBhvr>
                                        <p:cTn id="330" dur="1" fill="hold">
                                          <p:stCondLst>
                                            <p:cond delay="499"/>
                                          </p:stCondLst>
                                        </p:cTn>
                                        <p:tgtEl>
                                          <p:spTgt spid="7">
                                            <p:txEl>
                                              <p:pRg st="2" end="2"/>
                                            </p:txEl>
                                          </p:spTgt>
                                        </p:tgtEl>
                                        <p:attrNameLst>
                                          <p:attrName>style.visibility</p:attrName>
                                        </p:attrNameLst>
                                      </p:cBhvr>
                                      <p:to>
                                        <p:strVal val="hidden"/>
                                      </p:to>
                                    </p:set>
                                  </p:childTnLst>
                                </p:cTn>
                              </p:par>
                              <p:par>
                                <p:cTn id="331" presetID="53" presetClass="exit" presetSubtype="0" fill="hold" nodeType="withEffect">
                                  <p:stCondLst>
                                    <p:cond delay="0"/>
                                  </p:stCondLst>
                                  <p:childTnLst>
                                    <p:anim calcmode="lin" valueType="num">
                                      <p:cBhvr>
                                        <p:cTn id="332" dur="500"/>
                                        <p:tgtEl>
                                          <p:spTgt spid="7">
                                            <p:txEl>
                                              <p:pRg st="3" end="3"/>
                                            </p:txEl>
                                          </p:spTgt>
                                        </p:tgtEl>
                                        <p:attrNameLst>
                                          <p:attrName>ppt_w</p:attrName>
                                        </p:attrNameLst>
                                      </p:cBhvr>
                                      <p:tavLst>
                                        <p:tav tm="0">
                                          <p:val>
                                            <p:strVal val="ppt_w"/>
                                          </p:val>
                                        </p:tav>
                                        <p:tav tm="100000">
                                          <p:val>
                                            <p:fltVal val="0"/>
                                          </p:val>
                                        </p:tav>
                                      </p:tavLst>
                                    </p:anim>
                                    <p:anim calcmode="lin" valueType="num">
                                      <p:cBhvr>
                                        <p:cTn id="333" dur="500"/>
                                        <p:tgtEl>
                                          <p:spTgt spid="7">
                                            <p:txEl>
                                              <p:pRg st="3" end="3"/>
                                            </p:txEl>
                                          </p:spTgt>
                                        </p:tgtEl>
                                        <p:attrNameLst>
                                          <p:attrName>ppt_h</p:attrName>
                                        </p:attrNameLst>
                                      </p:cBhvr>
                                      <p:tavLst>
                                        <p:tav tm="0">
                                          <p:val>
                                            <p:strVal val="ppt_h"/>
                                          </p:val>
                                        </p:tav>
                                        <p:tav tm="100000">
                                          <p:val>
                                            <p:fltVal val="0"/>
                                          </p:val>
                                        </p:tav>
                                      </p:tavLst>
                                    </p:anim>
                                    <p:animEffect transition="out" filter="fade">
                                      <p:cBhvr>
                                        <p:cTn id="334" dur="500"/>
                                        <p:tgtEl>
                                          <p:spTgt spid="7">
                                            <p:txEl>
                                              <p:pRg st="3" end="3"/>
                                            </p:txEl>
                                          </p:spTgt>
                                        </p:tgtEl>
                                      </p:cBhvr>
                                    </p:animEffect>
                                    <p:set>
                                      <p:cBhvr>
                                        <p:cTn id="335" dur="1" fill="hold">
                                          <p:stCondLst>
                                            <p:cond delay="499"/>
                                          </p:stCondLst>
                                        </p:cTn>
                                        <p:tgtEl>
                                          <p:spTgt spid="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P spid="18" grpId="0"/>
      <p:bldP spid="19" grpId="0"/>
      <p:bldP spid="20" grpId="0"/>
      <p:bldP spid="14" grpId="0"/>
      <p:bldP spid="21" grpId="0"/>
      <p:bldP spid="23" grpId="0"/>
      <p:bldP spid="23" grpId="1"/>
      <p:bldP spid="25" grpId="0"/>
      <p:bldP spid="26" grpId="0"/>
      <p:bldP spid="27" grpId="0"/>
      <p:bldP spid="28" grpId="0"/>
      <p:bldP spid="29" grpId="0"/>
      <p:bldP spid="30" grpId="0"/>
      <p:bldP spid="31"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http://www.yoshimune.ecnet.jp/hy117.gif"/>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4" name="タイトル 3"/>
          <p:cNvSpPr>
            <a:spLocks noGrp="1"/>
          </p:cNvSpPr>
          <p:nvPr>
            <p:ph type="ctrTitle"/>
          </p:nvPr>
        </p:nvSpPr>
        <p:spPr>
          <a:xfrm>
            <a:off x="571472" y="1571625"/>
            <a:ext cx="7858125" cy="1149350"/>
          </a:xfrm>
        </p:spPr>
        <p:txBody>
          <a:bodyPr/>
          <a:lstStyle/>
          <a:p>
            <a:pPr algn="l" eaLnBrk="1" fontAlgn="auto" hangingPunct="1">
              <a:spcAft>
                <a:spcPts val="0"/>
              </a:spcAft>
              <a:defRPr/>
            </a:pPr>
            <a:r>
              <a:rPr lang="ja-JP" altLang="en-US" sz="5400" b="1" dirty="0" smtClean="0">
                <a:solidFill>
                  <a:srgbClr val="C00000"/>
                </a:solidFill>
                <a:latin typeface="HG創英角ﾎﾟｯﾌﾟ体" pitchFamily="49" charset="-128"/>
                <a:ea typeface="HG創英角ﾎﾟｯﾌﾟ体" pitchFamily="49" charset="-128"/>
              </a:rPr>
              <a:t>・コンバージェンス</a:t>
            </a:r>
            <a:endParaRPr lang="ja-JP" altLang="en-US" sz="5400" b="1" dirty="0">
              <a:solidFill>
                <a:srgbClr val="C00000"/>
              </a:solidFill>
              <a:latin typeface="HG創英角ﾎﾟｯﾌﾟ体" pitchFamily="49" charset="-128"/>
              <a:ea typeface="HG創英角ﾎﾟｯﾌﾟ体" pitchFamily="49" charset="-128"/>
            </a:endParaRPr>
          </a:p>
        </p:txBody>
      </p:sp>
      <p:sp>
        <p:nvSpPr>
          <p:cNvPr id="8" name="コンテンツ プレースホルダ 7"/>
          <p:cNvSpPr>
            <a:spLocks noGrp="1"/>
          </p:cNvSpPr>
          <p:nvPr>
            <p:ph type="subTitle" idx="1"/>
          </p:nvPr>
        </p:nvSpPr>
        <p:spPr>
          <a:xfrm>
            <a:off x="0" y="2357438"/>
            <a:ext cx="9144000" cy="3143250"/>
          </a:xfrm>
        </p:spPr>
        <p:txBody>
          <a:bodyPr anchor="ctr"/>
          <a:lstStyle/>
          <a:p>
            <a:pPr lvl="1" eaLnBrk="1" hangingPunct="1">
              <a:buFont typeface="Wingdings 2" pitchFamily="18" charset="2"/>
              <a:buNone/>
            </a:pPr>
            <a:r>
              <a:rPr lang="en-US" altLang="ja-JP" sz="4000" b="1" dirty="0" smtClean="0">
                <a:solidFill>
                  <a:srgbClr val="00B050"/>
                </a:solidFill>
              </a:rPr>
              <a:t>IFRS</a:t>
            </a:r>
            <a:r>
              <a:rPr lang="ja-JP" altLang="en-US" sz="4000" b="1" dirty="0" smtClean="0">
                <a:solidFill>
                  <a:srgbClr val="00B050"/>
                </a:solidFill>
              </a:rPr>
              <a:t>と日本基準との</a:t>
            </a:r>
            <a:endParaRPr lang="en-US" altLang="ja-JP" sz="4000" b="1" dirty="0" smtClean="0">
              <a:solidFill>
                <a:srgbClr val="00B050"/>
              </a:solidFill>
            </a:endParaRPr>
          </a:p>
          <a:p>
            <a:pPr lvl="1" eaLnBrk="1" hangingPunct="1">
              <a:buFont typeface="Wingdings 2" pitchFamily="18" charset="2"/>
              <a:buNone/>
            </a:pPr>
            <a:r>
              <a:rPr lang="ja-JP" altLang="en-US" sz="4000" b="1" dirty="0" smtClean="0">
                <a:solidFill>
                  <a:srgbClr val="00B050"/>
                </a:solidFill>
              </a:rPr>
              <a:t>差異を解消し、収束させる活動のこと。</a:t>
            </a:r>
            <a:r>
              <a:rPr lang="ja-JP" altLang="en-US" dirty="0" smtClean="0">
                <a:solidFill>
                  <a:srgbClr val="00B050"/>
                </a:solidFill>
              </a:rPr>
              <a:t/>
            </a:r>
            <a:br>
              <a:rPr lang="ja-JP" altLang="en-US" dirty="0" smtClean="0">
                <a:solidFill>
                  <a:srgbClr val="00B050"/>
                </a:solidFill>
              </a:rPr>
            </a:br>
            <a:endParaRPr lang="ja-JP" altLang="en-US" dirty="0" smtClean="0">
              <a:solidFill>
                <a:srgbClr val="00B050"/>
              </a:solidFill>
            </a:endParaRPr>
          </a:p>
        </p:txBody>
      </p:sp>
      <p:sp>
        <p:nvSpPr>
          <p:cNvPr id="10" name="円形吹き出し 9"/>
          <p:cNvSpPr/>
          <p:nvPr/>
        </p:nvSpPr>
        <p:spPr>
          <a:xfrm>
            <a:off x="3786188" y="1143000"/>
            <a:ext cx="1857375" cy="1398588"/>
          </a:xfrm>
          <a:prstGeom prst="wedgeEllipseCallout">
            <a:avLst>
              <a:gd name="adj1" fmla="val 39413"/>
              <a:gd name="adj2" fmla="val 79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a:solidFill>
                  <a:schemeClr val="tx2"/>
                </a:solidFill>
                <a:latin typeface="HGP創英角ﾎﾟｯﾌﾟ体" pitchFamily="50" charset="-128"/>
                <a:ea typeface="HGP創英角ﾎﾟｯﾌﾟ体" pitchFamily="50" charset="-128"/>
              </a:rPr>
              <a:t>待て～</a:t>
            </a:r>
            <a:r>
              <a:rPr lang="ja-JP" altLang="en-US" b="1" dirty="0" err="1">
                <a:solidFill>
                  <a:schemeClr val="tx2"/>
                </a:solidFill>
                <a:latin typeface="HGP創英角ﾎﾟｯﾌﾟ体" pitchFamily="50" charset="-128"/>
                <a:ea typeface="HGP創英角ﾎﾟｯﾌﾟ体" pitchFamily="50" charset="-128"/>
              </a:rPr>
              <a:t>い</a:t>
            </a:r>
            <a:r>
              <a:rPr lang="ja-JP" altLang="en-US" b="1" dirty="0">
                <a:solidFill>
                  <a:schemeClr val="tx2"/>
                </a:solidFill>
                <a:latin typeface="HGP創英角ﾎﾟｯﾌﾟ体" pitchFamily="50" charset="-128"/>
                <a:ea typeface="HGP創英角ﾎﾟｯﾌﾟ体" pitchFamily="50" charset="-128"/>
              </a:rPr>
              <a:t>！</a:t>
            </a:r>
          </a:p>
        </p:txBody>
      </p:sp>
      <p:sp>
        <p:nvSpPr>
          <p:cNvPr id="11" name="正方形/長方形 10"/>
          <p:cNvSpPr/>
          <p:nvPr/>
        </p:nvSpPr>
        <p:spPr>
          <a:xfrm>
            <a:off x="1428745" y="6215087"/>
            <a:ext cx="2500313" cy="71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ja-JP" sz="4800" b="1" dirty="0">
                <a:solidFill>
                  <a:srgbClr val="002060"/>
                </a:solidFill>
              </a:rPr>
              <a:t>IFRS</a:t>
            </a:r>
            <a:endParaRPr lang="ja-JP" altLang="en-US" sz="4400" b="1" dirty="0">
              <a:solidFill>
                <a:srgbClr val="002060"/>
              </a:solidFill>
            </a:endParaRPr>
          </a:p>
        </p:txBody>
      </p:sp>
      <p:sp>
        <p:nvSpPr>
          <p:cNvPr id="12" name="正方形/長方形 11"/>
          <p:cNvSpPr/>
          <p:nvPr/>
        </p:nvSpPr>
        <p:spPr>
          <a:xfrm>
            <a:off x="5572149" y="6072188"/>
            <a:ext cx="2357437" cy="78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4400" b="1" dirty="0" smtClean="0">
                <a:solidFill>
                  <a:srgbClr val="002060"/>
                </a:solidFill>
                <a:latin typeface="HGPｺﾞｼｯｸE" pitchFamily="50" charset="-128"/>
                <a:ea typeface="HGPｺﾞｼｯｸE" pitchFamily="50" charset="-128"/>
              </a:rPr>
              <a:t>日本</a:t>
            </a:r>
            <a:r>
              <a:rPr lang="ja-JP" altLang="en-US" sz="4000" b="1" dirty="0" smtClean="0">
                <a:solidFill>
                  <a:srgbClr val="002060"/>
                </a:solidFill>
                <a:latin typeface="HGPｺﾞｼｯｸE" pitchFamily="50" charset="-128"/>
                <a:ea typeface="HGPｺﾞｼｯｸE" pitchFamily="50" charset="-128"/>
              </a:rPr>
              <a:t>基準</a:t>
            </a:r>
            <a:endParaRPr lang="ja-JP" altLang="en-US" sz="4000" b="1" dirty="0">
              <a:solidFill>
                <a:srgbClr val="002060"/>
              </a:solidFill>
              <a:latin typeface="HGPｺﾞｼｯｸE" pitchFamily="50" charset="-128"/>
              <a:ea typeface="HGPｺﾞｼｯｸE" pitchFamily="50" charset="-128"/>
            </a:endParaRPr>
          </a:p>
        </p:txBody>
      </p:sp>
      <p:sp>
        <p:nvSpPr>
          <p:cNvPr id="13" name="テキスト ボックス 12"/>
          <p:cNvSpPr txBox="1"/>
          <p:nvPr/>
        </p:nvSpPr>
        <p:spPr>
          <a:xfrm>
            <a:off x="642938" y="4148138"/>
            <a:ext cx="6786562" cy="923925"/>
          </a:xfrm>
          <a:prstGeom prst="rect">
            <a:avLst/>
          </a:prstGeom>
          <a:noFill/>
        </p:spPr>
        <p:txBody>
          <a:bodyPr wrap="square">
            <a:spAutoFit/>
          </a:bodyPr>
          <a:lstStyle/>
          <a:p>
            <a:pPr algn="l">
              <a:defRPr/>
            </a:pPr>
            <a:r>
              <a:rPr lang="ja-JP" altLang="en-US" sz="5400" b="1" cap="small" dirty="0">
                <a:solidFill>
                  <a:srgbClr val="C00000"/>
                </a:solidFill>
                <a:latin typeface="HG創英角ﾎﾟｯﾌﾟ体" pitchFamily="49" charset="-128"/>
                <a:ea typeface="HG創英角ﾎﾟｯﾌﾟ体" pitchFamily="49" charset="-128"/>
                <a:cs typeface="+mj-cs"/>
              </a:rPr>
              <a:t>・アドプション</a:t>
            </a:r>
          </a:p>
        </p:txBody>
      </p:sp>
    </p:spTree>
    <p:custDataLst>
      <p:tags r:id="rId1"/>
    </p:custDataLst>
  </p:cSld>
  <p:clrMapOvr>
    <a:masterClrMapping/>
  </p:clrMapOvr>
  <p:transition advTm="172008">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1" nodeType="clickEffect">
                                  <p:stCondLst>
                                    <p:cond delay="0"/>
                                  </p:stCondLst>
                                  <p:iterate type="lt">
                                    <p:tmPct val="0"/>
                                  </p:iterate>
                                  <p:childTnLst>
                                    <p:animEffect transition="out" filter="fade">
                                      <p:cBhvr>
                                        <p:cTn id="6" dur="1000"/>
                                        <p:tgtEl>
                                          <p:spTgt spid="13"/>
                                        </p:tgtEl>
                                      </p:cBhvr>
                                    </p:animEffect>
                                    <p:anim calcmode="lin" valueType="num">
                                      <p:cBhvr>
                                        <p:cTn id="7" dur="1000"/>
                                        <p:tgtEl>
                                          <p:spTgt spid="13"/>
                                        </p:tgtEl>
                                        <p:attrNameLst>
                                          <p:attrName>ppt_x</p:attrName>
                                        </p:attrNameLst>
                                      </p:cBhvr>
                                      <p:tavLst>
                                        <p:tav tm="0">
                                          <p:val>
                                            <p:strVal val="ppt_x"/>
                                          </p:val>
                                        </p:tav>
                                        <p:tav tm="100000">
                                          <p:val>
                                            <p:strVal val="ppt_x"/>
                                          </p:val>
                                        </p:tav>
                                      </p:tavLst>
                                    </p:anim>
                                    <p:anim calcmode="lin" valueType="num">
                                      <p:cBhvr>
                                        <p:cTn id="8" dur="1000"/>
                                        <p:tgtEl>
                                          <p:spTgt spid="13"/>
                                        </p:tgtEl>
                                        <p:attrNameLst>
                                          <p:attrName>ppt_y</p:attrName>
                                        </p:attrNameLst>
                                      </p:cBhvr>
                                      <p:tavLst>
                                        <p:tav tm="0">
                                          <p:val>
                                            <p:strVal val="ppt_y"/>
                                          </p:val>
                                        </p:tav>
                                        <p:tav tm="100000">
                                          <p:val>
                                            <p:strVal val="ppt_y+.1"/>
                                          </p:val>
                                        </p:tav>
                                      </p:tavLst>
                                    </p:anim>
                                    <p:set>
                                      <p:cBhvr>
                                        <p:cTn id="9" dur="1" fill="hold">
                                          <p:stCondLst>
                                            <p:cond delay="999"/>
                                          </p:stCondLst>
                                        </p:cTn>
                                        <p:tgtEl>
                                          <p:spTgt spid="13"/>
                                        </p:tgtEl>
                                        <p:attrNameLst>
                                          <p:attrName>style.visibility</p:attrName>
                                        </p:attrNameLst>
                                      </p:cBhvr>
                                      <p:to>
                                        <p:strVal val="hidden"/>
                                      </p:to>
                                    </p:set>
                                  </p:childTnLst>
                                </p:cTn>
                              </p:par>
                              <p:par>
                                <p:cTn id="10" presetID="64" presetClass="path" presetSubtype="0" accel="50000" decel="50000" fill="hold" grpId="1" nodeType="withEffect">
                                  <p:stCondLst>
                                    <p:cond delay="0"/>
                                  </p:stCondLst>
                                  <p:childTnLst>
                                    <p:animMotion origin="layout" path="M 0 -3.45051E-6 L 0 -0.1679 " pathEditMode="relative" rAng="0" ptsTypes="AA">
                                      <p:cBhvr>
                                        <p:cTn id="11" dur="1000" fill="hold"/>
                                        <p:tgtEl>
                                          <p:spTgt spid="4"/>
                                        </p:tgtEl>
                                        <p:attrNameLst>
                                          <p:attrName>ppt_x</p:attrName>
                                          <p:attrName>ppt_y</p:attrName>
                                        </p:attrNameLst>
                                      </p:cBhvr>
                                      <p:rCtr x="0" y="-84"/>
                                    </p:animMotion>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slide(fromBottom)">
                                      <p:cBhvr>
                                        <p:cTn id="16" dur="500"/>
                                        <p:tgtEl>
                                          <p:spTgt spid="8">
                                            <p:txEl>
                                              <p:pRg st="0" end="0"/>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slide(fromBottom)">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xit" presetSubtype="12" fill="hold" grpId="0" nodeType="clickEffect">
                                  <p:stCondLst>
                                    <p:cond delay="0"/>
                                  </p:stCondLst>
                                  <p:childTnLst>
                                    <p:animEffect transition="out" filter="strips(downLeft)">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8" presetClass="exit" presetSubtype="12" fill="hold" grpId="0" nodeType="withEffect">
                                  <p:stCondLst>
                                    <p:cond delay="0"/>
                                  </p:stCondLst>
                                  <p:childTnLst>
                                    <p:animEffect transition="out" filter="strips(downLeft)">
                                      <p:cBhvr>
                                        <p:cTn id="26" dur="500"/>
                                        <p:tgtEl>
                                          <p:spTgt spid="8">
                                            <p:txEl>
                                              <p:pRg st="0" end="0"/>
                                            </p:txEl>
                                          </p:spTgt>
                                        </p:tgtEl>
                                      </p:cBhvr>
                                    </p:animEffect>
                                    <p:set>
                                      <p:cBhvr>
                                        <p:cTn id="27" dur="1" fill="hold">
                                          <p:stCondLst>
                                            <p:cond delay="499"/>
                                          </p:stCondLst>
                                        </p:cTn>
                                        <p:tgtEl>
                                          <p:spTgt spid="8">
                                            <p:txEl>
                                              <p:pRg st="0" end="0"/>
                                            </p:txEl>
                                          </p:spTgt>
                                        </p:tgtEl>
                                        <p:attrNameLst>
                                          <p:attrName>style.visibility</p:attrName>
                                        </p:attrNameLst>
                                      </p:cBhvr>
                                      <p:to>
                                        <p:strVal val="hidden"/>
                                      </p:to>
                                    </p:set>
                                  </p:childTnLst>
                                </p:cTn>
                              </p:par>
                              <p:par>
                                <p:cTn id="28" presetID="18" presetClass="exit" presetSubtype="12" fill="hold" grpId="0" nodeType="withEffect">
                                  <p:stCondLst>
                                    <p:cond delay="0"/>
                                  </p:stCondLst>
                                  <p:childTnLst>
                                    <p:animEffect transition="out" filter="strips(downLeft)">
                                      <p:cBhvr>
                                        <p:cTn id="29" dur="500"/>
                                        <p:tgtEl>
                                          <p:spTgt spid="8">
                                            <p:txEl>
                                              <p:pRg st="1" end="1"/>
                                            </p:txEl>
                                          </p:spTgt>
                                        </p:tgtEl>
                                      </p:cBhvr>
                                    </p:animEffect>
                                    <p:set>
                                      <p:cBhvr>
                                        <p:cTn id="30" dur="1" fill="hold">
                                          <p:stCondLst>
                                            <p:cond delay="499"/>
                                          </p:stCondLst>
                                        </p:cTn>
                                        <p:tgtEl>
                                          <p:spTgt spid="8">
                                            <p:txEl>
                                              <p:pRg st="1" end="1"/>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iterate type="lt">
                                    <p:tmPct val="0"/>
                                  </p:iterate>
                                  <p:childTnLst>
                                    <p:set>
                                      <p:cBhvr>
                                        <p:cTn id="34" dur="1" fill="hold">
                                          <p:stCondLst>
                                            <p:cond delay="0"/>
                                          </p:stCondLst>
                                        </p:cTn>
                                        <p:tgtEl>
                                          <p:spTgt spid="9"/>
                                        </p:tgtEl>
                                        <p:attrNameLst>
                                          <p:attrName>style.visibility</p:attrName>
                                        </p:attrNameLst>
                                      </p:cBhvr>
                                      <p:to>
                                        <p:strVal val="visible"/>
                                      </p:to>
                                    </p:set>
                                    <p:animEffect transition="in" filter="fade">
                                      <p:cBhvr>
                                        <p:cTn id="35" dur="770" decel="100000"/>
                                        <p:tgtEl>
                                          <p:spTgt spid="9"/>
                                        </p:tgtEl>
                                      </p:cBhvr>
                                    </p:animEffect>
                                    <p:animScale>
                                      <p:cBhvr>
                                        <p:cTn id="36" dur="770" decel="100000"/>
                                        <p:tgtEl>
                                          <p:spTgt spid="9"/>
                                        </p:tgtEl>
                                      </p:cBhvr>
                                      <p:from x="10000" y="10000"/>
                                      <p:to x="200000" y="450000"/>
                                    </p:animScale>
                                    <p:animScale>
                                      <p:cBhvr>
                                        <p:cTn id="37" dur="1230" accel="100000" fill="hold">
                                          <p:stCondLst>
                                            <p:cond delay="770"/>
                                          </p:stCondLst>
                                        </p:cTn>
                                        <p:tgtEl>
                                          <p:spTgt spid="9"/>
                                        </p:tgtEl>
                                      </p:cBhvr>
                                      <p:from x="200000" y="450000"/>
                                      <p:to x="100000" y="100000"/>
                                    </p:animScale>
                                    <p:set>
                                      <p:cBhvr>
                                        <p:cTn id="38" dur="770" fill="hold"/>
                                        <p:tgtEl>
                                          <p:spTgt spid="9"/>
                                        </p:tgtEl>
                                        <p:attrNameLst>
                                          <p:attrName>ppt_x</p:attrName>
                                        </p:attrNameLst>
                                      </p:cBhvr>
                                      <p:to>
                                        <p:strVal val="(0.5)"/>
                                      </p:to>
                                    </p:set>
                                    <p:anim from="(0.5)" to="(#ppt_x)" calcmode="lin" valueType="num">
                                      <p:cBhvr>
                                        <p:cTn id="39" dur="1230" accel="100000" fill="hold">
                                          <p:stCondLst>
                                            <p:cond delay="770"/>
                                          </p:stCondLst>
                                        </p:cTn>
                                        <p:tgtEl>
                                          <p:spTgt spid="9"/>
                                        </p:tgtEl>
                                        <p:attrNameLst>
                                          <p:attrName>ppt_x</p:attrName>
                                        </p:attrNameLst>
                                      </p:cBhvr>
                                    </p:anim>
                                    <p:set>
                                      <p:cBhvr>
                                        <p:cTn id="40" dur="770" fill="hold"/>
                                        <p:tgtEl>
                                          <p:spTgt spid="9"/>
                                        </p:tgtEl>
                                        <p:attrNameLst>
                                          <p:attrName>ppt_y</p:attrName>
                                        </p:attrNameLst>
                                      </p:cBhvr>
                                      <p:to>
                                        <p:strVal val="(#ppt_y+0.4)"/>
                                      </p:to>
                                    </p:set>
                                    <p:anim from="(#ppt_y+0.4)" to="(#ppt_y)" calcmode="lin" valueType="num">
                                      <p:cBhvr>
                                        <p:cTn id="41" dur="1230" accel="100000" fill="hold">
                                          <p:stCondLst>
                                            <p:cond delay="770"/>
                                          </p:stCondLst>
                                        </p:cTn>
                                        <p:tgtEl>
                                          <p:spTgt spid="9"/>
                                        </p:tgtEl>
                                        <p:attrNameLst>
                                          <p:attrName>ppt_y</p:attrName>
                                        </p:attrNameLst>
                                      </p:cBhvr>
                                    </p:anim>
                                  </p:childTnLst>
                                </p:cTn>
                              </p:par>
                              <p:par>
                                <p:cTn id="42" presetID="51"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770" decel="100000"/>
                                        <p:tgtEl>
                                          <p:spTgt spid="11"/>
                                        </p:tgtEl>
                                      </p:cBhvr>
                                    </p:animEffect>
                                    <p:animScale>
                                      <p:cBhvr>
                                        <p:cTn id="45" dur="770" decel="100000"/>
                                        <p:tgtEl>
                                          <p:spTgt spid="11"/>
                                        </p:tgtEl>
                                      </p:cBhvr>
                                      <p:from x="10000" y="10000"/>
                                      <p:to x="200000" y="450000"/>
                                    </p:animScale>
                                    <p:animScale>
                                      <p:cBhvr>
                                        <p:cTn id="46" dur="1230" accel="100000" fill="hold">
                                          <p:stCondLst>
                                            <p:cond delay="770"/>
                                          </p:stCondLst>
                                        </p:cTn>
                                        <p:tgtEl>
                                          <p:spTgt spid="11"/>
                                        </p:tgtEl>
                                      </p:cBhvr>
                                      <p:from x="200000" y="450000"/>
                                      <p:to x="100000" y="100000"/>
                                    </p:animScale>
                                    <p:set>
                                      <p:cBhvr>
                                        <p:cTn id="47" dur="770" fill="hold"/>
                                        <p:tgtEl>
                                          <p:spTgt spid="11"/>
                                        </p:tgtEl>
                                        <p:attrNameLst>
                                          <p:attrName>ppt_x</p:attrName>
                                        </p:attrNameLst>
                                      </p:cBhvr>
                                      <p:to>
                                        <p:strVal val="(0.5)"/>
                                      </p:to>
                                    </p:set>
                                    <p:anim from="(0.5)" to="(#ppt_x)" calcmode="lin" valueType="num">
                                      <p:cBhvr>
                                        <p:cTn id="48" dur="1230" accel="100000" fill="hold">
                                          <p:stCondLst>
                                            <p:cond delay="770"/>
                                          </p:stCondLst>
                                        </p:cTn>
                                        <p:tgtEl>
                                          <p:spTgt spid="11"/>
                                        </p:tgtEl>
                                        <p:attrNameLst>
                                          <p:attrName>ppt_x</p:attrName>
                                        </p:attrNameLst>
                                      </p:cBhvr>
                                    </p:anim>
                                    <p:set>
                                      <p:cBhvr>
                                        <p:cTn id="49" dur="770" fill="hold"/>
                                        <p:tgtEl>
                                          <p:spTgt spid="11"/>
                                        </p:tgtEl>
                                        <p:attrNameLst>
                                          <p:attrName>ppt_y</p:attrName>
                                        </p:attrNameLst>
                                      </p:cBhvr>
                                      <p:to>
                                        <p:strVal val="(#ppt_y+0.4)"/>
                                      </p:to>
                                    </p:set>
                                    <p:anim from="(#ppt_y+0.4)" to="(#ppt_y)" calcmode="lin" valueType="num">
                                      <p:cBhvr>
                                        <p:cTn id="50" dur="1230" accel="100000" fill="hold">
                                          <p:stCondLst>
                                            <p:cond delay="770"/>
                                          </p:stCondLst>
                                        </p:cTn>
                                        <p:tgtEl>
                                          <p:spTgt spid="11"/>
                                        </p:tgtEl>
                                        <p:attrNameLst>
                                          <p:attrName>ppt_y</p:attrName>
                                        </p:attrNameLst>
                                      </p:cBhvr>
                                    </p:anim>
                                  </p:childTnLst>
                                </p:cTn>
                              </p:par>
                              <p:par>
                                <p:cTn id="51" presetID="5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770" decel="100000"/>
                                        <p:tgtEl>
                                          <p:spTgt spid="12"/>
                                        </p:tgtEl>
                                      </p:cBhvr>
                                    </p:animEffect>
                                    <p:animScale>
                                      <p:cBhvr>
                                        <p:cTn id="54" dur="770" decel="100000"/>
                                        <p:tgtEl>
                                          <p:spTgt spid="12"/>
                                        </p:tgtEl>
                                      </p:cBhvr>
                                      <p:from x="10000" y="10000"/>
                                      <p:to x="200000" y="450000"/>
                                    </p:animScale>
                                    <p:animScale>
                                      <p:cBhvr>
                                        <p:cTn id="55" dur="1230" accel="100000" fill="hold">
                                          <p:stCondLst>
                                            <p:cond delay="770"/>
                                          </p:stCondLst>
                                        </p:cTn>
                                        <p:tgtEl>
                                          <p:spTgt spid="12"/>
                                        </p:tgtEl>
                                      </p:cBhvr>
                                      <p:from x="200000" y="450000"/>
                                      <p:to x="100000" y="100000"/>
                                    </p:animScale>
                                    <p:set>
                                      <p:cBhvr>
                                        <p:cTn id="56" dur="770" fill="hold"/>
                                        <p:tgtEl>
                                          <p:spTgt spid="12"/>
                                        </p:tgtEl>
                                        <p:attrNameLst>
                                          <p:attrName>ppt_x</p:attrName>
                                        </p:attrNameLst>
                                      </p:cBhvr>
                                      <p:to>
                                        <p:strVal val="(0.5)"/>
                                      </p:to>
                                    </p:set>
                                    <p:anim from="(0.5)" to="(#ppt_x)" calcmode="lin" valueType="num">
                                      <p:cBhvr>
                                        <p:cTn id="57" dur="1230" accel="100000" fill="hold">
                                          <p:stCondLst>
                                            <p:cond delay="770"/>
                                          </p:stCondLst>
                                        </p:cTn>
                                        <p:tgtEl>
                                          <p:spTgt spid="12"/>
                                        </p:tgtEl>
                                        <p:attrNameLst>
                                          <p:attrName>ppt_x</p:attrName>
                                        </p:attrNameLst>
                                      </p:cBhvr>
                                    </p:anim>
                                    <p:set>
                                      <p:cBhvr>
                                        <p:cTn id="58" dur="770" fill="hold"/>
                                        <p:tgtEl>
                                          <p:spTgt spid="12"/>
                                        </p:tgtEl>
                                        <p:attrNameLst>
                                          <p:attrName>ppt_y</p:attrName>
                                        </p:attrNameLst>
                                      </p:cBhvr>
                                      <p:to>
                                        <p:strVal val="(#ppt_y+0.4)"/>
                                      </p:to>
                                    </p:set>
                                    <p:anim from="(#ppt_y+0.4)" to="(#ppt_y)" calcmode="lin" valueType="num">
                                      <p:cBhvr>
                                        <p:cTn id="59" dur="1230" accel="100000" fill="hold">
                                          <p:stCondLst>
                                            <p:cond delay="770"/>
                                          </p:stCondLst>
                                        </p:cTn>
                                        <p:tgtEl>
                                          <p:spTgt spid="12"/>
                                        </p:tgtEl>
                                        <p:attrNameLst>
                                          <p:attrName>ppt_y</p:attrName>
                                        </p:attrNameLst>
                                      </p:cBhvr>
                                    </p:anim>
                                  </p:childTnLst>
                                </p:cTn>
                              </p:par>
                            </p:childTnLst>
                          </p:cTn>
                        </p:par>
                      </p:childTnLst>
                    </p:cTn>
                  </p:par>
                  <p:par>
                    <p:cTn id="60" fill="hold">
                      <p:stCondLst>
                        <p:cond delay="indefinite"/>
                      </p:stCondLst>
                      <p:childTnLst>
                        <p:par>
                          <p:cTn id="61" fill="hold">
                            <p:stCondLst>
                              <p:cond delay="0"/>
                            </p:stCondLst>
                            <p:childTnLst>
                              <p:par>
                                <p:cTn id="62" presetID="35" presetClass="entr" presetSubtype="0" fill="hold" grpId="0" nodeType="clickEffect">
                                  <p:stCondLst>
                                    <p:cond delay="0"/>
                                  </p:stCondLst>
                                  <p:childTnLst>
                                    <p:set>
                                      <p:cBhvr>
                                        <p:cTn id="63" dur="1" fill="hold">
                                          <p:stCondLst>
                                            <p:cond delay="0"/>
                                          </p:stCondLst>
                                        </p:cTn>
                                        <p:tgtEl>
                                          <p:spTgt spid="10">
                                            <p:bg/>
                                          </p:spTgt>
                                        </p:tgtEl>
                                        <p:attrNameLst>
                                          <p:attrName>style.visibility</p:attrName>
                                        </p:attrNameLst>
                                      </p:cBhvr>
                                      <p:to>
                                        <p:strVal val="visible"/>
                                      </p:to>
                                    </p:set>
                                    <p:animEffect transition="in" filter="fade">
                                      <p:cBhvr>
                                        <p:cTn id="64" dur="2000"/>
                                        <p:tgtEl>
                                          <p:spTgt spid="10">
                                            <p:bg/>
                                          </p:spTgt>
                                        </p:tgtEl>
                                      </p:cBhvr>
                                    </p:animEffect>
                                    <p:anim calcmode="lin" valueType="num">
                                      <p:cBhvr>
                                        <p:cTn id="65" dur="2000" fill="hold"/>
                                        <p:tgtEl>
                                          <p:spTgt spid="10">
                                            <p:bg/>
                                          </p:spTgt>
                                        </p:tgtEl>
                                        <p:attrNameLst>
                                          <p:attrName>style.rotation</p:attrName>
                                        </p:attrNameLst>
                                      </p:cBhvr>
                                      <p:tavLst>
                                        <p:tav tm="0">
                                          <p:val>
                                            <p:fltVal val="720"/>
                                          </p:val>
                                        </p:tav>
                                        <p:tav tm="100000">
                                          <p:val>
                                            <p:fltVal val="0"/>
                                          </p:val>
                                        </p:tav>
                                      </p:tavLst>
                                    </p:anim>
                                    <p:anim calcmode="lin" valueType="num">
                                      <p:cBhvr>
                                        <p:cTn id="66" dur="2000" fill="hold"/>
                                        <p:tgtEl>
                                          <p:spTgt spid="10">
                                            <p:bg/>
                                          </p:spTgt>
                                        </p:tgtEl>
                                        <p:attrNameLst>
                                          <p:attrName>ppt_h</p:attrName>
                                        </p:attrNameLst>
                                      </p:cBhvr>
                                      <p:tavLst>
                                        <p:tav tm="0">
                                          <p:val>
                                            <p:fltVal val="0"/>
                                          </p:val>
                                        </p:tav>
                                        <p:tav tm="100000">
                                          <p:val>
                                            <p:strVal val="#ppt_h"/>
                                          </p:val>
                                        </p:tav>
                                      </p:tavLst>
                                    </p:anim>
                                    <p:anim calcmode="lin" valueType="num">
                                      <p:cBhvr>
                                        <p:cTn id="67" dur="2000" fill="hold"/>
                                        <p:tgtEl>
                                          <p:spTgt spid="10">
                                            <p:bg/>
                                          </p:spTgt>
                                        </p:tgtEl>
                                        <p:attrNameLst>
                                          <p:attrName>ppt_w</p:attrName>
                                        </p:attrNameLst>
                                      </p:cBhvr>
                                      <p:tavLst>
                                        <p:tav tm="0">
                                          <p:val>
                                            <p:fltVal val="0"/>
                                          </p:val>
                                        </p:tav>
                                        <p:tav tm="100000">
                                          <p:val>
                                            <p:strVal val="#ppt_w"/>
                                          </p:val>
                                        </p:tav>
                                      </p:tavLst>
                                    </p:anim>
                                  </p:childTnLst>
                                </p:cTn>
                              </p:par>
                              <p:par>
                                <p:cTn id="68" presetID="35" presetClass="entr" presetSubtype="0" fill="hold" grpId="0" nodeType="with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fade">
                                      <p:cBhvr>
                                        <p:cTn id="70" dur="2000"/>
                                        <p:tgtEl>
                                          <p:spTgt spid="10">
                                            <p:txEl>
                                              <p:pRg st="0" end="0"/>
                                            </p:txEl>
                                          </p:spTgt>
                                        </p:tgtEl>
                                      </p:cBhvr>
                                    </p:animEffect>
                                    <p:anim calcmode="lin" valueType="num">
                                      <p:cBhvr>
                                        <p:cTn id="71" dur="2000" fill="hold"/>
                                        <p:tgtEl>
                                          <p:spTgt spid="10">
                                            <p:txEl>
                                              <p:pRg st="0" end="0"/>
                                            </p:txEl>
                                          </p:spTgt>
                                        </p:tgtEl>
                                        <p:attrNameLst>
                                          <p:attrName>style.rotation</p:attrName>
                                        </p:attrNameLst>
                                      </p:cBhvr>
                                      <p:tavLst>
                                        <p:tav tm="0">
                                          <p:val>
                                            <p:fltVal val="720"/>
                                          </p:val>
                                        </p:tav>
                                        <p:tav tm="100000">
                                          <p:val>
                                            <p:fltVal val="0"/>
                                          </p:val>
                                        </p:tav>
                                      </p:tavLst>
                                    </p:anim>
                                    <p:anim calcmode="lin" valueType="num">
                                      <p:cBhvr>
                                        <p:cTn id="72" dur="2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73" dur="2000" fill="hold"/>
                                        <p:tgtEl>
                                          <p:spTgt spid="10">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nodeType="clickEffect">
                                  <p:stCondLst>
                                    <p:cond delay="0"/>
                                  </p:stCondLst>
                                  <p:childTnLst>
                                    <p:animScale>
                                      <p:cBhvr>
                                        <p:cTn id="77" dur="2000" fill="hold"/>
                                        <p:tgtEl>
                                          <p:spTgt spid="10">
                                            <p:txEl>
                                              <p:pRg st="0" end="0"/>
                                            </p:txEl>
                                          </p:spTgt>
                                        </p:tgtEl>
                                      </p:cBhvr>
                                      <p:by x="150000" y="150000"/>
                                    </p:animScale>
                                  </p:childTnLst>
                                </p:cTn>
                              </p:par>
                            </p:childTnLst>
                          </p:cTn>
                        </p:par>
                      </p:childTnLst>
                    </p:cTn>
                  </p:par>
                  <p:par>
                    <p:cTn id="78" fill="hold">
                      <p:stCondLst>
                        <p:cond delay="indefinite"/>
                      </p:stCondLst>
                      <p:childTnLst>
                        <p:par>
                          <p:cTn id="79" fill="hold">
                            <p:stCondLst>
                              <p:cond delay="0"/>
                            </p:stCondLst>
                            <p:childTnLst>
                              <p:par>
                                <p:cTn id="80" presetID="29" presetClass="exit" presetSubtype="0" fill="hold" nodeType="clickEffect">
                                  <p:stCondLst>
                                    <p:cond delay="0"/>
                                  </p:stCondLst>
                                  <p:iterate type="lt">
                                    <p:tmPct val="0"/>
                                  </p:iterate>
                                  <p:childTnLst>
                                    <p:anim calcmode="lin" valueType="num">
                                      <p:cBhvr>
                                        <p:cTn id="81" dur="1000"/>
                                        <p:tgtEl>
                                          <p:spTgt spid="9"/>
                                        </p:tgtEl>
                                        <p:attrNameLst>
                                          <p:attrName>ppt_x</p:attrName>
                                        </p:attrNameLst>
                                      </p:cBhvr>
                                      <p:tavLst>
                                        <p:tav tm="0">
                                          <p:val>
                                            <p:strVal val="ppt_x"/>
                                          </p:val>
                                        </p:tav>
                                        <p:tav tm="100000">
                                          <p:val>
                                            <p:strVal val="ppt_x-.2"/>
                                          </p:val>
                                        </p:tav>
                                      </p:tavLst>
                                    </p:anim>
                                    <p:anim calcmode="lin" valueType="num">
                                      <p:cBhvr>
                                        <p:cTn id="82" dur="1000"/>
                                        <p:tgtEl>
                                          <p:spTgt spid="9"/>
                                        </p:tgtEl>
                                        <p:attrNameLst>
                                          <p:attrName>ppt_y</p:attrName>
                                        </p:attrNameLst>
                                      </p:cBhvr>
                                      <p:tavLst>
                                        <p:tav tm="0">
                                          <p:val>
                                            <p:strVal val="ppt_y"/>
                                          </p:val>
                                        </p:tav>
                                        <p:tav tm="100000">
                                          <p:val>
                                            <p:strVal val="ppt_y"/>
                                          </p:val>
                                        </p:tav>
                                      </p:tavLst>
                                    </p:anim>
                                    <p:animEffect transition="out" filter="fade">
                                      <p:cBhvr>
                                        <p:cTn id="83" dur="1000"/>
                                        <p:tgtEl>
                                          <p:spTgt spid="9"/>
                                        </p:tgtEl>
                                      </p:cBhvr>
                                    </p:animEffect>
                                    <p:set>
                                      <p:cBhvr>
                                        <p:cTn id="84" dur="1" fill="hold">
                                          <p:stCondLst>
                                            <p:cond delay="999"/>
                                          </p:stCondLst>
                                        </p:cTn>
                                        <p:tgtEl>
                                          <p:spTgt spid="9"/>
                                        </p:tgtEl>
                                        <p:attrNameLst>
                                          <p:attrName>style.visibility</p:attrName>
                                        </p:attrNameLst>
                                      </p:cBhvr>
                                      <p:to>
                                        <p:strVal val="hidden"/>
                                      </p:to>
                                    </p:set>
                                  </p:childTnLst>
                                </p:cTn>
                              </p:par>
                              <p:par>
                                <p:cTn id="85" presetID="29" presetClass="exit" presetSubtype="0" fill="hold" grpId="1" nodeType="withEffect">
                                  <p:stCondLst>
                                    <p:cond delay="0"/>
                                  </p:stCondLst>
                                  <p:childTnLst>
                                    <p:anim calcmode="lin" valueType="num">
                                      <p:cBhvr>
                                        <p:cTn id="86" dur="1000"/>
                                        <p:tgtEl>
                                          <p:spTgt spid="10">
                                            <p:txEl>
                                              <p:pRg st="0" end="0"/>
                                            </p:txEl>
                                          </p:spTgt>
                                        </p:tgtEl>
                                        <p:attrNameLst>
                                          <p:attrName>ppt_x</p:attrName>
                                        </p:attrNameLst>
                                      </p:cBhvr>
                                      <p:tavLst>
                                        <p:tav tm="0">
                                          <p:val>
                                            <p:strVal val="ppt_x"/>
                                          </p:val>
                                        </p:tav>
                                        <p:tav tm="100000">
                                          <p:val>
                                            <p:strVal val="ppt_x-.2"/>
                                          </p:val>
                                        </p:tav>
                                      </p:tavLst>
                                    </p:anim>
                                    <p:anim calcmode="lin" valueType="num">
                                      <p:cBhvr>
                                        <p:cTn id="87" dur="1000"/>
                                        <p:tgtEl>
                                          <p:spTgt spid="10">
                                            <p:txEl>
                                              <p:pRg st="0" end="0"/>
                                            </p:txEl>
                                          </p:spTgt>
                                        </p:tgtEl>
                                        <p:attrNameLst>
                                          <p:attrName>ppt_y</p:attrName>
                                        </p:attrNameLst>
                                      </p:cBhvr>
                                      <p:tavLst>
                                        <p:tav tm="0">
                                          <p:val>
                                            <p:strVal val="ppt_y"/>
                                          </p:val>
                                        </p:tav>
                                        <p:tav tm="100000">
                                          <p:val>
                                            <p:strVal val="ppt_y"/>
                                          </p:val>
                                        </p:tav>
                                      </p:tavLst>
                                    </p:anim>
                                    <p:animEffect transition="out" filter="fade">
                                      <p:cBhvr>
                                        <p:cTn id="88" dur="1000"/>
                                        <p:tgtEl>
                                          <p:spTgt spid="10">
                                            <p:txEl>
                                              <p:pRg st="0" end="0"/>
                                            </p:txEl>
                                          </p:spTgt>
                                        </p:tgtEl>
                                      </p:cBhvr>
                                    </p:animEffect>
                                    <p:set>
                                      <p:cBhvr>
                                        <p:cTn id="89" dur="1" fill="hold">
                                          <p:stCondLst>
                                            <p:cond delay="999"/>
                                          </p:stCondLst>
                                        </p:cTn>
                                        <p:tgtEl>
                                          <p:spTgt spid="10">
                                            <p:txEl>
                                              <p:pRg st="0" end="0"/>
                                            </p:txEl>
                                          </p:spTgt>
                                        </p:tgtEl>
                                        <p:attrNameLst>
                                          <p:attrName>style.visibility</p:attrName>
                                        </p:attrNameLst>
                                      </p:cBhvr>
                                      <p:to>
                                        <p:strVal val="hidden"/>
                                      </p:to>
                                    </p:set>
                                  </p:childTnLst>
                                </p:cTn>
                              </p:par>
                              <p:par>
                                <p:cTn id="90" presetID="29" presetClass="exit" presetSubtype="0" fill="hold" grpId="1" nodeType="withEffect">
                                  <p:stCondLst>
                                    <p:cond delay="0"/>
                                  </p:stCondLst>
                                  <p:childTnLst>
                                    <p:anim calcmode="lin" valueType="num">
                                      <p:cBhvr>
                                        <p:cTn id="91" dur="1000"/>
                                        <p:tgtEl>
                                          <p:spTgt spid="10">
                                            <p:bg/>
                                          </p:spTgt>
                                        </p:tgtEl>
                                        <p:attrNameLst>
                                          <p:attrName>ppt_x</p:attrName>
                                        </p:attrNameLst>
                                      </p:cBhvr>
                                      <p:tavLst>
                                        <p:tav tm="0">
                                          <p:val>
                                            <p:strVal val="ppt_x"/>
                                          </p:val>
                                        </p:tav>
                                        <p:tav tm="100000">
                                          <p:val>
                                            <p:strVal val="ppt_x-.2"/>
                                          </p:val>
                                        </p:tav>
                                      </p:tavLst>
                                    </p:anim>
                                    <p:anim calcmode="lin" valueType="num">
                                      <p:cBhvr>
                                        <p:cTn id="92" dur="1000"/>
                                        <p:tgtEl>
                                          <p:spTgt spid="10">
                                            <p:bg/>
                                          </p:spTgt>
                                        </p:tgtEl>
                                        <p:attrNameLst>
                                          <p:attrName>ppt_y</p:attrName>
                                        </p:attrNameLst>
                                      </p:cBhvr>
                                      <p:tavLst>
                                        <p:tav tm="0">
                                          <p:val>
                                            <p:strVal val="ppt_y"/>
                                          </p:val>
                                        </p:tav>
                                        <p:tav tm="100000">
                                          <p:val>
                                            <p:strVal val="ppt_y"/>
                                          </p:val>
                                        </p:tav>
                                      </p:tavLst>
                                    </p:anim>
                                    <p:animEffect transition="out" filter="fade">
                                      <p:cBhvr>
                                        <p:cTn id="93" dur="1000"/>
                                        <p:tgtEl>
                                          <p:spTgt spid="10">
                                            <p:bg/>
                                          </p:spTgt>
                                        </p:tgtEl>
                                      </p:cBhvr>
                                    </p:animEffect>
                                    <p:set>
                                      <p:cBhvr>
                                        <p:cTn id="94" dur="1" fill="hold">
                                          <p:stCondLst>
                                            <p:cond delay="999"/>
                                          </p:stCondLst>
                                        </p:cTn>
                                        <p:tgtEl>
                                          <p:spTgt spid="10">
                                            <p:bg/>
                                          </p:spTgt>
                                        </p:tgtEl>
                                        <p:attrNameLst>
                                          <p:attrName>style.visibility</p:attrName>
                                        </p:attrNameLst>
                                      </p:cBhvr>
                                      <p:to>
                                        <p:strVal val="hidden"/>
                                      </p:to>
                                    </p:set>
                                  </p:childTnLst>
                                </p:cTn>
                              </p:par>
                              <p:par>
                                <p:cTn id="95" presetID="29" presetClass="exit" presetSubtype="0" fill="hold" grpId="1" nodeType="withEffect">
                                  <p:stCondLst>
                                    <p:cond delay="0"/>
                                  </p:stCondLst>
                                  <p:childTnLst>
                                    <p:anim calcmode="lin" valueType="num">
                                      <p:cBhvr>
                                        <p:cTn id="96" dur="1000"/>
                                        <p:tgtEl>
                                          <p:spTgt spid="11"/>
                                        </p:tgtEl>
                                        <p:attrNameLst>
                                          <p:attrName>ppt_x</p:attrName>
                                        </p:attrNameLst>
                                      </p:cBhvr>
                                      <p:tavLst>
                                        <p:tav tm="0">
                                          <p:val>
                                            <p:strVal val="ppt_x"/>
                                          </p:val>
                                        </p:tav>
                                        <p:tav tm="100000">
                                          <p:val>
                                            <p:strVal val="ppt_x-.2"/>
                                          </p:val>
                                        </p:tav>
                                      </p:tavLst>
                                    </p:anim>
                                    <p:anim calcmode="lin" valueType="num">
                                      <p:cBhvr>
                                        <p:cTn id="97" dur="1000"/>
                                        <p:tgtEl>
                                          <p:spTgt spid="11"/>
                                        </p:tgtEl>
                                        <p:attrNameLst>
                                          <p:attrName>ppt_y</p:attrName>
                                        </p:attrNameLst>
                                      </p:cBhvr>
                                      <p:tavLst>
                                        <p:tav tm="0">
                                          <p:val>
                                            <p:strVal val="ppt_y"/>
                                          </p:val>
                                        </p:tav>
                                        <p:tav tm="100000">
                                          <p:val>
                                            <p:strVal val="ppt_y"/>
                                          </p:val>
                                        </p:tav>
                                      </p:tavLst>
                                    </p:anim>
                                    <p:animEffect transition="out" filter="fade">
                                      <p:cBhvr>
                                        <p:cTn id="98" dur="1000"/>
                                        <p:tgtEl>
                                          <p:spTgt spid="11"/>
                                        </p:tgtEl>
                                      </p:cBhvr>
                                    </p:animEffect>
                                    <p:set>
                                      <p:cBhvr>
                                        <p:cTn id="99" dur="1" fill="hold">
                                          <p:stCondLst>
                                            <p:cond delay="999"/>
                                          </p:stCondLst>
                                        </p:cTn>
                                        <p:tgtEl>
                                          <p:spTgt spid="11"/>
                                        </p:tgtEl>
                                        <p:attrNameLst>
                                          <p:attrName>style.visibility</p:attrName>
                                        </p:attrNameLst>
                                      </p:cBhvr>
                                      <p:to>
                                        <p:strVal val="hidden"/>
                                      </p:to>
                                    </p:set>
                                  </p:childTnLst>
                                </p:cTn>
                              </p:par>
                              <p:par>
                                <p:cTn id="100" presetID="29" presetClass="exit" presetSubtype="0" fill="hold" grpId="1" nodeType="withEffect">
                                  <p:stCondLst>
                                    <p:cond delay="0"/>
                                  </p:stCondLst>
                                  <p:childTnLst>
                                    <p:anim calcmode="lin" valueType="num">
                                      <p:cBhvr>
                                        <p:cTn id="101" dur="1000"/>
                                        <p:tgtEl>
                                          <p:spTgt spid="12"/>
                                        </p:tgtEl>
                                        <p:attrNameLst>
                                          <p:attrName>ppt_x</p:attrName>
                                        </p:attrNameLst>
                                      </p:cBhvr>
                                      <p:tavLst>
                                        <p:tav tm="0">
                                          <p:val>
                                            <p:strVal val="ppt_x"/>
                                          </p:val>
                                        </p:tav>
                                        <p:tav tm="100000">
                                          <p:val>
                                            <p:strVal val="ppt_x-.2"/>
                                          </p:val>
                                        </p:tav>
                                      </p:tavLst>
                                    </p:anim>
                                    <p:anim calcmode="lin" valueType="num">
                                      <p:cBhvr>
                                        <p:cTn id="102" dur="1000"/>
                                        <p:tgtEl>
                                          <p:spTgt spid="12"/>
                                        </p:tgtEl>
                                        <p:attrNameLst>
                                          <p:attrName>ppt_y</p:attrName>
                                        </p:attrNameLst>
                                      </p:cBhvr>
                                      <p:tavLst>
                                        <p:tav tm="0">
                                          <p:val>
                                            <p:strVal val="ppt_y"/>
                                          </p:val>
                                        </p:tav>
                                        <p:tav tm="100000">
                                          <p:val>
                                            <p:strVal val="ppt_y"/>
                                          </p:val>
                                        </p:tav>
                                      </p:tavLst>
                                    </p:anim>
                                    <p:animEffect transition="out" filter="fade">
                                      <p:cBhvr>
                                        <p:cTn id="103" dur="1000"/>
                                        <p:tgtEl>
                                          <p:spTgt spid="12"/>
                                        </p:tgtEl>
                                      </p:cBhvr>
                                    </p:animEffect>
                                    <p:set>
                                      <p:cBhvr>
                                        <p:cTn id="104" dur="1" fill="hold">
                                          <p:stCondLst>
                                            <p:cond delay="999"/>
                                          </p:stCondLst>
                                        </p:cTn>
                                        <p:tgtEl>
                                          <p:spTgt spid="1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0" nodeType="clickEffect">
                                  <p:stCondLst>
                                    <p:cond delay="0"/>
                                  </p:stCondLst>
                                  <p:iterate type="lt">
                                    <p:tmPct val="0"/>
                                  </p:iterate>
                                  <p:childTnLst>
                                    <p:anim calcmode="lin" valueType="num">
                                      <p:cBhvr additive="base">
                                        <p:cTn id="108" dur="500"/>
                                        <p:tgtEl>
                                          <p:spTgt spid="13"/>
                                        </p:tgtEl>
                                        <p:attrNameLst>
                                          <p:attrName>ppt_x</p:attrName>
                                        </p:attrNameLst>
                                      </p:cBhvr>
                                      <p:tavLst>
                                        <p:tav tm="0">
                                          <p:val>
                                            <p:strVal val="ppt_x"/>
                                          </p:val>
                                        </p:tav>
                                        <p:tav tm="100000">
                                          <p:val>
                                            <p:strVal val="ppt_x"/>
                                          </p:val>
                                        </p:tav>
                                      </p:tavLst>
                                    </p:anim>
                                    <p:anim calcmode="lin" valueType="num">
                                      <p:cBhvr additive="base">
                                        <p:cTn id="109" dur="500"/>
                                        <p:tgtEl>
                                          <p:spTgt spid="13"/>
                                        </p:tgtEl>
                                        <p:attrNameLst>
                                          <p:attrName>ppt_y</p:attrName>
                                        </p:attrNameLst>
                                      </p:cBhvr>
                                      <p:tavLst>
                                        <p:tav tm="0">
                                          <p:val>
                                            <p:strVal val="ppt_y"/>
                                          </p:val>
                                        </p:tav>
                                        <p:tav tm="100000">
                                          <p:val>
                                            <p:strVal val="1+ppt_h/2"/>
                                          </p:val>
                                        </p:tav>
                                      </p:tavLst>
                                    </p:anim>
                                    <p:set>
                                      <p:cBhvr>
                                        <p:cTn id="1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build="p"/>
      <p:bldP spid="10" grpId="0" build="allAtOnce" animBg="1"/>
      <p:bldP spid="10" grpId="1" build="allAtOnce" animBg="1"/>
      <p:bldP spid="11" grpId="0"/>
      <p:bldP spid="11" grpId="1"/>
      <p:bldP spid="12" grpId="0"/>
      <p:bldP spid="12"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bwMode="auto">
          <a:xfrm>
            <a:off x="428625" y="142875"/>
            <a:ext cx="7467600" cy="857250"/>
          </a:xfrm>
        </p:spPr>
        <p:txBody>
          <a:bodyPr wrap="square" lIns="91440" tIns="45720" rIns="91440" bIns="45720" numCol="1" anchorCtr="0" compatLnSpc="1">
            <a:prstTxWarp prst="textNoShape">
              <a:avLst/>
            </a:prstTxWarp>
            <a:normAutofit fontScale="90000"/>
          </a:bodyPr>
          <a:lstStyle/>
          <a:p>
            <a:pPr algn="l" eaLnBrk="1" hangingPunct="1">
              <a:defRPr/>
            </a:pPr>
            <a:r>
              <a:rPr lang="ja-JP" altLang="en-US" sz="5400" b="1" cap="none" dirty="0" smtClean="0">
                <a:solidFill>
                  <a:srgbClr val="C00000"/>
                </a:solidFill>
                <a:latin typeface="HG創英角ﾎﾟｯﾌﾟ体" pitchFamily="49" charset="-128"/>
                <a:ea typeface="HG創英角ﾎﾟｯﾌﾟ体" pitchFamily="49" charset="-128"/>
              </a:rPr>
              <a:t>・アドプション</a:t>
            </a:r>
            <a:endParaRPr lang="ja-JP" altLang="en-US" sz="4800" cap="none" dirty="0" smtClean="0">
              <a:ea typeface="ＭＳ Ｐゴシック" pitchFamily="50" charset="-128"/>
            </a:endParaRPr>
          </a:p>
        </p:txBody>
      </p:sp>
      <p:sp>
        <p:nvSpPr>
          <p:cNvPr id="3" name="コンテンツ プレースホルダ 2"/>
          <p:cNvSpPr>
            <a:spLocks noGrp="1"/>
          </p:cNvSpPr>
          <p:nvPr>
            <p:ph type="subTitle" idx="1"/>
          </p:nvPr>
        </p:nvSpPr>
        <p:spPr>
          <a:xfrm>
            <a:off x="857224" y="2714620"/>
            <a:ext cx="7286646" cy="2214563"/>
          </a:xfrm>
        </p:spPr>
        <p:txBody>
          <a:bodyPr anchor="ctr"/>
          <a:lstStyle/>
          <a:p>
            <a:pPr algn="ctr" eaLnBrk="1" hangingPunct="1">
              <a:buFont typeface="Wingdings" pitchFamily="2" charset="2"/>
              <a:buNone/>
            </a:pPr>
            <a:r>
              <a:rPr lang="en-US" altLang="ja-JP" sz="5400" b="1" dirty="0" smtClean="0">
                <a:solidFill>
                  <a:srgbClr val="00B050"/>
                </a:solidFill>
              </a:rPr>
              <a:t>IFRS</a:t>
            </a:r>
            <a:r>
              <a:rPr lang="ja-JP" altLang="en-US" sz="5400" b="1" dirty="0" smtClean="0">
                <a:solidFill>
                  <a:srgbClr val="00B050"/>
                </a:solidFill>
              </a:rPr>
              <a:t>を自国の会計基準として受け入れること。</a:t>
            </a:r>
          </a:p>
          <a:p>
            <a:pPr eaLnBrk="1" hangingPunct="1"/>
            <a:endParaRPr lang="ja-JP" altLang="en-US" dirty="0" smtClean="0"/>
          </a:p>
        </p:txBody>
      </p:sp>
      <p:grpSp>
        <p:nvGrpSpPr>
          <p:cNvPr id="4" name="グループ化 10"/>
          <p:cNvGrpSpPr>
            <a:grpSpLocks/>
          </p:cNvGrpSpPr>
          <p:nvPr/>
        </p:nvGrpSpPr>
        <p:grpSpPr bwMode="auto">
          <a:xfrm>
            <a:off x="285720" y="857232"/>
            <a:ext cx="8715375" cy="4071956"/>
            <a:chOff x="0" y="928670"/>
            <a:chExt cx="8715404" cy="5929330"/>
          </a:xfrm>
        </p:grpSpPr>
        <p:pic>
          <p:nvPicPr>
            <p:cNvPr id="14345" name="Picture 2" descr="osu p gif"/>
            <p:cNvPicPr>
              <a:picLocks noChangeAspect="1" noChangeArrowheads="1"/>
            </p:cNvPicPr>
            <p:nvPr/>
          </p:nvPicPr>
          <p:blipFill>
            <a:blip r:embed="rId4" cstate="print"/>
            <a:srcRect/>
            <a:stretch>
              <a:fillRect/>
            </a:stretch>
          </p:blipFill>
          <p:spPr bwMode="auto">
            <a:xfrm>
              <a:off x="0" y="1142985"/>
              <a:ext cx="8715404" cy="5715015"/>
            </a:xfrm>
            <a:prstGeom prst="rect">
              <a:avLst/>
            </a:prstGeom>
            <a:noFill/>
            <a:ln w="9525">
              <a:noFill/>
              <a:miter lim="800000"/>
              <a:headEnd/>
              <a:tailEnd/>
            </a:ln>
          </p:spPr>
        </p:pic>
        <p:grpSp>
          <p:nvGrpSpPr>
            <p:cNvPr id="5" name="グループ化 8"/>
            <p:cNvGrpSpPr>
              <a:grpSpLocks/>
            </p:cNvGrpSpPr>
            <p:nvPr/>
          </p:nvGrpSpPr>
          <p:grpSpPr bwMode="auto">
            <a:xfrm>
              <a:off x="1214414" y="928670"/>
              <a:ext cx="6500858" cy="1393387"/>
              <a:chOff x="1214414" y="928670"/>
              <a:chExt cx="6500858" cy="1393387"/>
            </a:xfrm>
          </p:grpSpPr>
          <p:sp>
            <p:nvSpPr>
              <p:cNvPr id="14347" name="テキスト ボックス 6"/>
              <p:cNvSpPr txBox="1">
                <a:spLocks noChangeArrowheads="1"/>
              </p:cNvSpPr>
              <p:nvPr/>
            </p:nvSpPr>
            <p:spPr bwMode="auto">
              <a:xfrm>
                <a:off x="5643570" y="928670"/>
                <a:ext cx="2071702" cy="1393387"/>
              </a:xfrm>
              <a:prstGeom prst="rect">
                <a:avLst/>
              </a:prstGeom>
              <a:noFill/>
              <a:ln w="9525">
                <a:noFill/>
                <a:miter lim="800000"/>
                <a:headEnd/>
                <a:tailEnd/>
              </a:ln>
            </p:spPr>
            <p:txBody>
              <a:bodyPr>
                <a:spAutoFit/>
              </a:bodyPr>
              <a:lstStyle/>
              <a:p>
                <a:r>
                  <a:rPr lang="en-US" altLang="ja-JP" sz="5400" b="1" dirty="0">
                    <a:solidFill>
                      <a:srgbClr val="00B050"/>
                    </a:solidFill>
                  </a:rPr>
                  <a:t>IFRS</a:t>
                </a:r>
                <a:endParaRPr lang="ja-JP" altLang="en-US" sz="4800" b="1" dirty="0">
                  <a:solidFill>
                    <a:srgbClr val="00B050"/>
                  </a:solidFill>
                </a:endParaRPr>
              </a:p>
            </p:txBody>
          </p:sp>
          <p:sp>
            <p:nvSpPr>
              <p:cNvPr id="14348" name="テキスト ボックス 7"/>
              <p:cNvSpPr txBox="1">
                <a:spLocks noChangeArrowheads="1"/>
              </p:cNvSpPr>
              <p:nvPr/>
            </p:nvSpPr>
            <p:spPr bwMode="auto">
              <a:xfrm>
                <a:off x="1214414" y="928670"/>
                <a:ext cx="2286028" cy="1068263"/>
              </a:xfrm>
              <a:prstGeom prst="rect">
                <a:avLst/>
              </a:prstGeom>
              <a:noFill/>
              <a:ln w="9525">
                <a:noFill/>
                <a:miter lim="800000"/>
                <a:headEnd/>
                <a:tailEnd/>
              </a:ln>
            </p:spPr>
            <p:txBody>
              <a:bodyPr wrap="square">
                <a:spAutoFit/>
              </a:bodyPr>
              <a:lstStyle/>
              <a:p>
                <a:r>
                  <a:rPr lang="ja-JP" altLang="en-US" sz="4000" b="1" dirty="0">
                    <a:solidFill>
                      <a:srgbClr val="00B050"/>
                    </a:solidFill>
                  </a:rPr>
                  <a:t>日本基準</a:t>
                </a:r>
              </a:p>
            </p:txBody>
          </p:sp>
        </p:grpSp>
      </p:grpSp>
      <p:grpSp>
        <p:nvGrpSpPr>
          <p:cNvPr id="6" name="グループ化 13"/>
          <p:cNvGrpSpPr>
            <a:grpSpLocks/>
          </p:cNvGrpSpPr>
          <p:nvPr/>
        </p:nvGrpSpPr>
        <p:grpSpPr bwMode="auto">
          <a:xfrm>
            <a:off x="214282" y="928670"/>
            <a:ext cx="8745538" cy="4000516"/>
            <a:chOff x="0" y="1000108"/>
            <a:chExt cx="8745139" cy="5857892"/>
          </a:xfrm>
        </p:grpSpPr>
        <p:pic>
          <p:nvPicPr>
            <p:cNvPr id="14342" name="Picture 4"/>
            <p:cNvPicPr>
              <a:picLocks noChangeAspect="1" noChangeArrowheads="1"/>
            </p:cNvPicPr>
            <p:nvPr/>
          </p:nvPicPr>
          <p:blipFill>
            <a:blip r:embed="rId5" cstate="print"/>
            <a:srcRect/>
            <a:stretch>
              <a:fillRect/>
            </a:stretch>
          </p:blipFill>
          <p:spPr bwMode="auto">
            <a:xfrm>
              <a:off x="0" y="1000108"/>
              <a:ext cx="8745139" cy="5857892"/>
            </a:xfrm>
            <a:prstGeom prst="rect">
              <a:avLst/>
            </a:prstGeom>
            <a:noFill/>
            <a:ln w="9525" algn="ctr">
              <a:noFill/>
              <a:miter lim="800000"/>
              <a:headEnd/>
              <a:tailEnd/>
            </a:ln>
          </p:spPr>
        </p:pic>
        <p:sp>
          <p:nvSpPr>
            <p:cNvPr id="14343" name="テキスト ボックス 11"/>
            <p:cNvSpPr txBox="1">
              <a:spLocks noChangeArrowheads="1"/>
            </p:cNvSpPr>
            <p:nvPr/>
          </p:nvSpPr>
          <p:spPr bwMode="auto">
            <a:xfrm>
              <a:off x="1071538" y="1000108"/>
              <a:ext cx="2357454" cy="3028529"/>
            </a:xfrm>
            <a:prstGeom prst="rect">
              <a:avLst/>
            </a:prstGeom>
            <a:noFill/>
            <a:ln w="9525">
              <a:noFill/>
              <a:miter lim="800000"/>
              <a:headEnd/>
              <a:tailEnd/>
            </a:ln>
          </p:spPr>
          <p:txBody>
            <a:bodyPr>
              <a:spAutoFit/>
            </a:bodyPr>
            <a:lstStyle/>
            <a:p>
              <a:r>
                <a:rPr lang="en-US" altLang="ja-JP" sz="5400" b="1" dirty="0">
                  <a:solidFill>
                    <a:srgbClr val="00B050"/>
                  </a:solidFill>
                </a:rPr>
                <a:t>IFRS</a:t>
              </a:r>
              <a:endParaRPr lang="ja-JP" altLang="en-US" sz="5400" b="1" dirty="0">
                <a:solidFill>
                  <a:srgbClr val="00B050"/>
                </a:solidFill>
              </a:endParaRPr>
            </a:p>
          </p:txBody>
        </p:sp>
        <p:sp>
          <p:nvSpPr>
            <p:cNvPr id="14344" name="テキスト ボックス 12"/>
            <p:cNvSpPr txBox="1">
              <a:spLocks noChangeArrowheads="1"/>
            </p:cNvSpPr>
            <p:nvPr/>
          </p:nvSpPr>
          <p:spPr bwMode="auto">
            <a:xfrm>
              <a:off x="5572132" y="1071547"/>
              <a:ext cx="2357454" cy="3028529"/>
            </a:xfrm>
            <a:prstGeom prst="rect">
              <a:avLst/>
            </a:prstGeom>
            <a:noFill/>
            <a:ln w="9525">
              <a:noFill/>
              <a:miter lim="800000"/>
              <a:headEnd/>
              <a:tailEnd/>
            </a:ln>
          </p:spPr>
          <p:txBody>
            <a:bodyPr>
              <a:spAutoFit/>
            </a:bodyPr>
            <a:lstStyle/>
            <a:p>
              <a:r>
                <a:rPr lang="en-US" altLang="ja-JP" sz="5400" b="1" dirty="0">
                  <a:solidFill>
                    <a:srgbClr val="00B050"/>
                  </a:solidFill>
                </a:rPr>
                <a:t>IFRS</a:t>
              </a:r>
              <a:endParaRPr lang="ja-JP" altLang="en-US" sz="5400" b="1" dirty="0">
                <a:solidFill>
                  <a:srgbClr val="00B050"/>
                </a:solidFill>
              </a:endParaRPr>
            </a:p>
          </p:txBody>
        </p:sp>
      </p:grpSp>
    </p:spTree>
    <p:custDataLst>
      <p:tags r:id="rId1"/>
    </p:custDataLst>
  </p:cSld>
  <p:clrMapOvr>
    <a:masterClrMapping/>
  </p:clrMapOvr>
  <p:transition advTm="4222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42" presetClass="path" presetSubtype="0" accel="50000" decel="50000" fill="hold" grpId="1" nodeType="withEffect">
                                  <p:stCondLst>
                                    <p:cond delay="0"/>
                                  </p:stCondLst>
                                  <p:childTnLst>
                                    <p:animMotion origin="layout" path="M 0.00174 0.00647 L -3.88889E-6 0.3358 " pathEditMode="relative" rAng="0" ptsTypes="AA">
                                      <p:cBhvr>
                                        <p:cTn id="21" dur="1000" fill="hold"/>
                                        <p:tgtEl>
                                          <p:spTgt spid="3">
                                            <p:txEl>
                                              <p:pRg st="0" end="0"/>
                                            </p:txEl>
                                          </p:spTgt>
                                        </p:tgtEl>
                                        <p:attrNameLst>
                                          <p:attrName>ppt_x</p:attrName>
                                          <p:attrName>ppt_y</p:attrName>
                                        </p:attrNameLst>
                                      </p:cBhvr>
                                      <p:rCtr x="-1" y="165"/>
                                    </p:animMotion>
                                  </p:childTnLst>
                                </p:cTn>
                              </p:par>
                            </p:childTnLst>
                          </p:cTn>
                        </p:par>
                      </p:childTnLst>
                    </p:cTn>
                  </p:par>
                  <p:par>
                    <p:cTn id="22" fill="hold">
                      <p:stCondLst>
                        <p:cond delay="indefinite"/>
                      </p:stCondLst>
                      <p:childTnLst>
                        <p:par>
                          <p:cTn id="23" fill="hold">
                            <p:stCondLst>
                              <p:cond delay="0"/>
                            </p:stCondLst>
                            <p:childTnLst>
                              <p:par>
                                <p:cTn id="24" presetID="19" presetClass="exit" presetSubtype="10" fill="hold" nodeType="clickEffect">
                                  <p:stCondLst>
                                    <p:cond delay="0"/>
                                  </p:stCondLst>
                                  <p:childTnLst>
                                    <p:anim calcmode="lin" valueType="num">
                                      <p:cBhvr>
                                        <p:cTn id="25" dur="1000"/>
                                        <p:tgtEl>
                                          <p:spTgt spid="4"/>
                                        </p:tgtEl>
                                        <p:attrNameLst>
                                          <p:attrName>ppt_h</p:attrName>
                                        </p:attrNameLst>
                                      </p:cBhvr>
                                      <p:tavLst>
                                        <p:tav tm="0">
                                          <p:val>
                                            <p:strVal val="ppt_h"/>
                                          </p:val>
                                        </p:tav>
                                        <p:tav tm="100000">
                                          <p:val>
                                            <p:strVal val="ppt_h"/>
                                          </p:val>
                                        </p:tav>
                                      </p:tavLst>
                                    </p:anim>
                                    <p:anim calcmode="lin" valueType="num">
                                      <p:cBhvr>
                                        <p:cTn id="26" dur="1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7" dur="1" fill="hold">
                                          <p:stCondLst>
                                            <p:cond delay="999"/>
                                          </p:stCondLst>
                                        </p:cTn>
                                        <p:tgtEl>
                                          <p:spTgt spid="4"/>
                                        </p:tgtEl>
                                        <p:attrNameLst>
                                          <p:attrName>style.visibility</p:attrName>
                                        </p:attrNameLst>
                                      </p:cBhvr>
                                      <p:to>
                                        <p:strVal val="hidden"/>
                                      </p:to>
                                    </p:set>
                                  </p:childTnLst>
                                </p:cTn>
                              </p:par>
                            </p:childTnLst>
                          </p:cTn>
                        </p:par>
                        <p:par>
                          <p:cTn id="28" fill="hold">
                            <p:stCondLst>
                              <p:cond delay="1000"/>
                            </p:stCondLst>
                            <p:childTnLst>
                              <p:par>
                                <p:cTn id="29" presetID="19" presetClass="entr" presetSubtype="1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fmla="#ppt_w*sin(2.5*pi*$)">
                                          <p:val>
                                            <p:fltVal val="0"/>
                                          </p:val>
                                        </p:tav>
                                        <p:tav tm="100000">
                                          <p:val>
                                            <p:fltVal val="1"/>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type="subTitle" idx="1"/>
          </p:nvPr>
        </p:nvSpPr>
        <p:spPr>
          <a:xfrm>
            <a:off x="285720" y="1600200"/>
            <a:ext cx="8715436" cy="4873625"/>
          </a:xfrm>
          <a:solidFill>
            <a:schemeClr val="accent4">
              <a:lumMod val="20000"/>
              <a:lumOff val="80000"/>
            </a:schemeClr>
          </a:solidFill>
        </p:spPr>
        <p:txBody>
          <a:bodyPr anchor="ctr">
            <a:normAutofit/>
          </a:bodyPr>
          <a:lstStyle/>
          <a:p>
            <a:pPr algn="just" eaLnBrk="1" hangingPunct="1">
              <a:buFont typeface="Wingdings" pitchFamily="2" charset="2"/>
              <a:buNone/>
              <a:defRPr/>
            </a:pPr>
            <a:r>
              <a:rPr lang="ja-JP" altLang="en-US" sz="4000" b="1" dirty="0" smtClean="0">
                <a:solidFill>
                  <a:srgbClr val="002060"/>
                </a:solidFill>
                <a:ea typeface="ＭＳ Ｐゴシック" pitchFamily="50" charset="-128"/>
              </a:rPr>
              <a:t>　</a:t>
            </a:r>
            <a:r>
              <a:rPr lang="ja-JP" altLang="en-US" sz="3600" b="1" dirty="0" smtClean="0">
                <a:solidFill>
                  <a:srgbClr val="002060"/>
                </a:solidFill>
                <a:ea typeface="ＭＳ Ｐゴシック" pitchFamily="50" charset="-128"/>
              </a:rPr>
              <a:t>このような</a:t>
            </a:r>
            <a:r>
              <a:rPr lang="en-US" altLang="ja-JP" sz="3600" b="1" dirty="0" smtClean="0">
                <a:solidFill>
                  <a:srgbClr val="002060"/>
                </a:solidFill>
                <a:ea typeface="ＭＳ Ｐゴシック" pitchFamily="50" charset="-128"/>
              </a:rPr>
              <a:t>IFRS</a:t>
            </a:r>
            <a:r>
              <a:rPr lang="ja-JP" altLang="en-US" sz="3600" b="1" dirty="0" smtClean="0">
                <a:solidFill>
                  <a:srgbClr val="002060"/>
                </a:solidFill>
                <a:ea typeface="ＭＳ Ｐゴシック" pitchFamily="50" charset="-128"/>
              </a:rPr>
              <a:t>の台頭によって、どのように日本の会計が変化し、それに対してどのような税務の対応が必要になってくるのかを考察・提案することが私たちの研究の目的です。</a:t>
            </a:r>
            <a:endParaRPr lang="ja-JP" altLang="ja-JP" sz="3600" b="1" dirty="0" smtClean="0">
              <a:solidFill>
                <a:srgbClr val="002060"/>
              </a:solidFill>
              <a:ea typeface="ＭＳ Ｐゴシック" pitchFamily="50" charset="-128"/>
            </a:endParaRPr>
          </a:p>
          <a:p>
            <a:pPr eaLnBrk="1" hangingPunct="1">
              <a:buFont typeface="Wingdings" pitchFamily="2" charset="2"/>
              <a:buNone/>
              <a:defRPr/>
            </a:pPr>
            <a:endParaRPr lang="ja-JP" altLang="en-US" sz="2800" dirty="0" smtClean="0">
              <a:ea typeface="ＭＳ Ｐゴシック" pitchFamily="50" charset="-128"/>
            </a:endParaRPr>
          </a:p>
        </p:txBody>
      </p:sp>
      <p:pic>
        <p:nvPicPr>
          <p:cNvPr id="15363" name="Picture 4" descr="C:\Users\07bc129j\AppData\Local\Microsoft\Internet Explorer\Temporary Internet Files\Content.IE5\0HU2SE6N\MCj02540960000[1].wmf"/>
          <p:cNvPicPr>
            <a:picLocks noChangeAspect="1" noChangeArrowheads="1"/>
          </p:cNvPicPr>
          <p:nvPr/>
        </p:nvPicPr>
        <p:blipFill>
          <a:blip r:embed="rId3" cstate="print"/>
          <a:srcRect/>
          <a:stretch>
            <a:fillRect/>
          </a:stretch>
        </p:blipFill>
        <p:spPr bwMode="auto">
          <a:xfrm rot="-741303">
            <a:off x="268288" y="5181600"/>
            <a:ext cx="1779587" cy="1571625"/>
          </a:xfrm>
          <a:prstGeom prst="rect">
            <a:avLst/>
          </a:prstGeom>
          <a:noFill/>
          <a:ln w="9525">
            <a:noFill/>
            <a:miter lim="800000"/>
            <a:headEnd/>
            <a:tailEnd/>
          </a:ln>
        </p:spPr>
      </p:pic>
      <p:sp>
        <p:nvSpPr>
          <p:cNvPr id="9" name="上リボン 8"/>
          <p:cNvSpPr/>
          <p:nvPr/>
        </p:nvSpPr>
        <p:spPr>
          <a:xfrm>
            <a:off x="0" y="285728"/>
            <a:ext cx="9144000" cy="1357322"/>
          </a:xfrm>
          <a:prstGeom prst="ribbon2">
            <a:avLst/>
          </a:prstGeom>
          <a:solidFill>
            <a:srgbClr val="FF0000"/>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ja-JP" altLang="en-US" sz="5400" b="1" dirty="0">
                <a:solidFill>
                  <a:srgbClr val="002060"/>
                </a:solidFill>
              </a:rPr>
              <a:t>研究目的</a:t>
            </a:r>
            <a:endParaRPr lang="ja-JP" altLang="en-US" sz="5400" dirty="0">
              <a:solidFill>
                <a:srgbClr val="002060"/>
              </a:solidFill>
            </a:endParaRPr>
          </a:p>
        </p:txBody>
      </p:sp>
    </p:spTree>
  </p:cSld>
  <p:clrMapOvr>
    <a:masterClrMapping/>
  </p:clrMapOvr>
  <p:transition advTm="1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右矢印 9"/>
          <p:cNvSpPr>
            <a:spLocks noChangeArrowheads="1"/>
          </p:cNvSpPr>
          <p:nvPr/>
        </p:nvSpPr>
        <p:spPr bwMode="auto">
          <a:xfrm>
            <a:off x="357188" y="2357438"/>
            <a:ext cx="2928937" cy="2786062"/>
          </a:xfrm>
          <a:prstGeom prst="rightArrow">
            <a:avLst>
              <a:gd name="adj1" fmla="val 50000"/>
              <a:gd name="adj2" fmla="val 49999"/>
            </a:avLst>
          </a:prstGeom>
          <a:solidFill>
            <a:srgbClr val="FF0000"/>
          </a:solidFill>
          <a:ln w="9525" algn="ctr">
            <a:solidFill>
              <a:schemeClr val="accent1"/>
            </a:solidFill>
            <a:round/>
            <a:headEnd/>
            <a:tailEnd/>
          </a:ln>
        </p:spPr>
        <p:txBody>
          <a:bodyPr wrap="none" anchor="ctr"/>
          <a:lstStyle/>
          <a:p>
            <a:r>
              <a:rPr lang="en-US" altLang="ja-JP" sz="2600" dirty="0" smtClean="0">
                <a:latin typeface="HGP創英角ﾎﾟｯﾌﾟ体" pitchFamily="50" charset="-128"/>
                <a:ea typeface="HGP創英角ﾎﾟｯﾌﾟ体" pitchFamily="50" charset="-128"/>
              </a:rPr>
              <a:t>IFRS</a:t>
            </a:r>
            <a:r>
              <a:rPr lang="ja-JP" altLang="en-US" sz="2600" dirty="0">
                <a:latin typeface="HGP創英角ﾎﾟｯﾌﾟ体" pitchFamily="50" charset="-128"/>
                <a:ea typeface="HGP創英角ﾎﾟｯﾌﾟ体" pitchFamily="50" charset="-128"/>
              </a:rPr>
              <a:t>襲来の影響</a:t>
            </a:r>
            <a:endParaRPr lang="en-US" altLang="ja-JP" sz="2600" dirty="0">
              <a:latin typeface="HGP創英角ﾎﾟｯﾌﾟ体" pitchFamily="50" charset="-128"/>
              <a:ea typeface="HGP創英角ﾎﾟｯﾌﾟ体" pitchFamily="50" charset="-128"/>
            </a:endParaRPr>
          </a:p>
        </p:txBody>
      </p:sp>
      <p:sp>
        <p:nvSpPr>
          <p:cNvPr id="6" name="円/楕円 5"/>
          <p:cNvSpPr>
            <a:spLocks noChangeArrowheads="1"/>
          </p:cNvSpPr>
          <p:nvPr/>
        </p:nvSpPr>
        <p:spPr bwMode="auto">
          <a:xfrm>
            <a:off x="3429000" y="1928813"/>
            <a:ext cx="1643063" cy="3500437"/>
          </a:xfrm>
          <a:prstGeom prst="ellipse">
            <a:avLst/>
          </a:prstGeom>
          <a:solidFill>
            <a:srgbClr val="00B0F0"/>
          </a:solidFill>
          <a:ln w="9525" algn="ctr">
            <a:solidFill>
              <a:schemeClr val="tx1"/>
            </a:solidFill>
            <a:round/>
            <a:headEnd/>
            <a:tailEnd/>
          </a:ln>
        </p:spPr>
        <p:txBody>
          <a:bodyPr wrap="none" anchor="ctr"/>
          <a:lstStyle/>
          <a:p>
            <a:endParaRPr lang="ja-JP" altLang="en-US" sz="4400"/>
          </a:p>
        </p:txBody>
      </p:sp>
      <p:sp>
        <p:nvSpPr>
          <p:cNvPr id="7" name="円/楕円 6"/>
          <p:cNvSpPr>
            <a:spLocks noChangeArrowheads="1"/>
          </p:cNvSpPr>
          <p:nvPr/>
        </p:nvSpPr>
        <p:spPr bwMode="auto">
          <a:xfrm>
            <a:off x="7000875" y="1857375"/>
            <a:ext cx="1571625" cy="3571875"/>
          </a:xfrm>
          <a:prstGeom prst="ellipse">
            <a:avLst/>
          </a:prstGeom>
          <a:solidFill>
            <a:srgbClr val="99FF66"/>
          </a:solidFill>
          <a:ln w="9525" algn="ctr">
            <a:solidFill>
              <a:schemeClr val="tx1"/>
            </a:solidFill>
            <a:round/>
            <a:headEnd/>
            <a:tailEnd/>
          </a:ln>
        </p:spPr>
        <p:txBody>
          <a:bodyPr wrap="none" anchor="ctr"/>
          <a:lstStyle/>
          <a:p>
            <a:endParaRPr lang="ja-JP" altLang="en-US" sz="4400"/>
          </a:p>
        </p:txBody>
      </p:sp>
      <p:sp>
        <p:nvSpPr>
          <p:cNvPr id="11" name="右矢印 10"/>
          <p:cNvSpPr>
            <a:spLocks noChangeArrowheads="1"/>
          </p:cNvSpPr>
          <p:nvPr/>
        </p:nvSpPr>
        <p:spPr bwMode="auto">
          <a:xfrm>
            <a:off x="5286375" y="3571875"/>
            <a:ext cx="1643063" cy="714375"/>
          </a:xfrm>
          <a:prstGeom prst="rightArrow">
            <a:avLst>
              <a:gd name="adj1" fmla="val 50000"/>
              <a:gd name="adj2" fmla="val 50004"/>
            </a:avLst>
          </a:prstGeom>
          <a:solidFill>
            <a:srgbClr val="FF0000"/>
          </a:solidFill>
          <a:ln w="9525" algn="ctr">
            <a:solidFill>
              <a:schemeClr val="tx1"/>
            </a:solidFill>
            <a:round/>
            <a:headEnd/>
            <a:tailEnd/>
          </a:ln>
        </p:spPr>
        <p:txBody>
          <a:bodyPr wrap="none" anchor="ctr"/>
          <a:lstStyle/>
          <a:p>
            <a:endParaRPr lang="ja-JP" altLang="en-US"/>
          </a:p>
        </p:txBody>
      </p:sp>
      <p:sp>
        <p:nvSpPr>
          <p:cNvPr id="13" name="角丸四角形吹き出し 12"/>
          <p:cNvSpPr>
            <a:spLocks noChangeArrowheads="1"/>
          </p:cNvSpPr>
          <p:nvPr/>
        </p:nvSpPr>
        <p:spPr bwMode="auto">
          <a:xfrm>
            <a:off x="4286250" y="4857750"/>
            <a:ext cx="4071938" cy="1785938"/>
          </a:xfrm>
          <a:prstGeom prst="wedgeRoundRectCallout">
            <a:avLst>
              <a:gd name="adj1" fmla="val -2921"/>
              <a:gd name="adj2" fmla="val -104773"/>
              <a:gd name="adj3" fmla="val 16667"/>
            </a:avLst>
          </a:prstGeom>
          <a:solidFill>
            <a:srgbClr val="FFFF00"/>
          </a:solidFill>
          <a:ln w="9525" algn="ctr">
            <a:solidFill>
              <a:schemeClr val="tx1"/>
            </a:solidFill>
            <a:round/>
            <a:headEnd/>
            <a:tailEnd/>
          </a:ln>
        </p:spPr>
        <p:txBody>
          <a:bodyPr wrap="none" anchor="ctr"/>
          <a:lstStyle/>
          <a:p>
            <a:pPr algn="l"/>
            <a:r>
              <a:rPr lang="ja-JP" altLang="en-US" sz="2400" dirty="0">
                <a:latin typeface="HGP創英角ﾎﾟｯﾌﾟ体" pitchFamily="50" charset="-128"/>
                <a:ea typeface="HGP創英角ﾎﾟｯﾌﾟ体" pitchFamily="50" charset="-128"/>
              </a:rPr>
              <a:t>会計領域</a:t>
            </a:r>
            <a:r>
              <a:rPr lang="ja-JP" altLang="en-US" dirty="0">
                <a:latin typeface="HGP創英角ﾎﾟｯﾌﾟ体" pitchFamily="50" charset="-128"/>
                <a:ea typeface="HGP創英角ﾎﾟｯﾌﾟ体" pitchFamily="50" charset="-128"/>
              </a:rPr>
              <a:t>での対応次第で、</a:t>
            </a:r>
            <a:endParaRPr lang="en-US" altLang="ja-JP" dirty="0">
              <a:latin typeface="HGP創英角ﾎﾟｯﾌﾟ体" pitchFamily="50" charset="-128"/>
              <a:ea typeface="HGP創英角ﾎﾟｯﾌﾟ体" pitchFamily="50" charset="-128"/>
            </a:endParaRPr>
          </a:p>
          <a:p>
            <a:pPr algn="l"/>
            <a:r>
              <a:rPr lang="ja-JP" altLang="en-US" sz="3200" dirty="0">
                <a:latin typeface="HGP創英角ﾎﾟｯﾌﾟ体" pitchFamily="50" charset="-128"/>
                <a:ea typeface="HGP創英角ﾎﾟｯﾌﾟ体" pitchFamily="50" charset="-128"/>
              </a:rPr>
              <a:t>税領域</a:t>
            </a:r>
            <a:r>
              <a:rPr lang="ja-JP" altLang="en-US" dirty="0">
                <a:latin typeface="HGP創英角ﾎﾟｯﾌﾟ体" pitchFamily="50" charset="-128"/>
                <a:ea typeface="HGP創英角ﾎﾟｯﾌﾟ体" pitchFamily="50" charset="-128"/>
              </a:rPr>
              <a:t>に及ぶ影響の大きさが</a:t>
            </a:r>
            <a:endParaRPr lang="en-US" altLang="ja-JP" dirty="0">
              <a:latin typeface="HGP創英角ﾎﾟｯﾌﾟ体" pitchFamily="50" charset="-128"/>
              <a:ea typeface="HGP創英角ﾎﾟｯﾌﾟ体" pitchFamily="50" charset="-128"/>
            </a:endParaRPr>
          </a:p>
          <a:p>
            <a:pPr algn="l"/>
            <a:endParaRPr lang="en-US" altLang="ja-JP" sz="900" dirty="0">
              <a:latin typeface="HGP創英角ﾎﾟｯﾌﾟ体" pitchFamily="50" charset="-128"/>
              <a:ea typeface="HGP創英角ﾎﾟｯﾌﾟ体" pitchFamily="50" charset="-128"/>
            </a:endParaRPr>
          </a:p>
          <a:p>
            <a:pPr algn="l"/>
            <a:r>
              <a:rPr lang="ja-JP" altLang="en-US" dirty="0">
                <a:latin typeface="HGP創英角ﾎﾟｯﾌﾟ体" pitchFamily="50" charset="-128"/>
                <a:ea typeface="HGP創英角ﾎﾟｯﾌﾟ体" pitchFamily="50" charset="-128"/>
              </a:rPr>
              <a:t>変わってくるから！！</a:t>
            </a:r>
          </a:p>
        </p:txBody>
      </p:sp>
      <p:sp>
        <p:nvSpPr>
          <p:cNvPr id="8199" name="テキスト ボックス 13"/>
          <p:cNvSpPr txBox="1">
            <a:spLocks noChangeArrowheads="1"/>
          </p:cNvSpPr>
          <p:nvPr/>
        </p:nvSpPr>
        <p:spPr bwMode="auto">
          <a:xfrm>
            <a:off x="-180975" y="260350"/>
            <a:ext cx="9072563" cy="584775"/>
          </a:xfrm>
          <a:prstGeom prst="rect">
            <a:avLst/>
          </a:prstGeom>
          <a:noFill/>
          <a:ln w="9525">
            <a:noFill/>
            <a:miter lim="800000"/>
            <a:headEnd/>
            <a:tailEnd/>
          </a:ln>
        </p:spPr>
        <p:txBody>
          <a:bodyPr>
            <a:spAutoFit/>
          </a:bodyPr>
          <a:lstStyle/>
          <a:p>
            <a:r>
              <a:rPr lang="ja-JP" altLang="en-US" sz="3200" dirty="0" smtClean="0"/>
              <a:t>　　</a:t>
            </a:r>
            <a:r>
              <a:rPr lang="ja-JP" altLang="en-US" sz="3200" dirty="0" smtClean="0">
                <a:latin typeface="HGP創英角ﾎﾟｯﾌﾟ体" pitchFamily="50" charset="-128"/>
                <a:ea typeface="HGP創英角ﾎﾟｯﾌﾟ体" pitchFamily="50" charset="-128"/>
              </a:rPr>
              <a:t>・</a:t>
            </a:r>
            <a:r>
              <a:rPr lang="en-US" altLang="ja-JP" sz="3200" dirty="0">
                <a:latin typeface="HGP創英角ﾎﾟｯﾌﾟ体" pitchFamily="50" charset="-128"/>
                <a:ea typeface="HGP創英角ﾎﾟｯﾌﾟ体" pitchFamily="50" charset="-128"/>
              </a:rPr>
              <a:t>IFRS</a:t>
            </a:r>
            <a:r>
              <a:rPr lang="ja-JP" altLang="en-US" sz="3200" dirty="0">
                <a:latin typeface="HGP創英角ﾎﾟｯﾌﾟ体" pitchFamily="50" charset="-128"/>
                <a:ea typeface="HGP創英角ﾎﾟｯﾌﾟ体" pitchFamily="50" charset="-128"/>
              </a:rPr>
              <a:t>襲来による会計領域と税領域への影響</a:t>
            </a:r>
          </a:p>
        </p:txBody>
      </p:sp>
      <p:pic>
        <p:nvPicPr>
          <p:cNvPr id="2" name="Picture 10" descr="C:\Users\鈴木健介\AppData\Local\Microsoft\Windows\Temporary Internet Files\Content.IE5\NRUPO160\MCj02983550000[1].wmf"/>
          <p:cNvPicPr>
            <a:picLocks noChangeAspect="1" noChangeArrowheads="1"/>
          </p:cNvPicPr>
          <p:nvPr/>
        </p:nvPicPr>
        <p:blipFill>
          <a:blip r:embed="rId3" cstate="print"/>
          <a:srcRect/>
          <a:stretch>
            <a:fillRect/>
          </a:stretch>
        </p:blipFill>
        <p:spPr bwMode="auto">
          <a:xfrm>
            <a:off x="1285875" y="2714625"/>
            <a:ext cx="2112963" cy="3500438"/>
          </a:xfrm>
          <a:prstGeom prst="rect">
            <a:avLst/>
          </a:prstGeom>
          <a:noFill/>
          <a:ln w="9525">
            <a:noFill/>
            <a:miter lim="800000"/>
            <a:headEnd/>
            <a:tailEnd/>
          </a:ln>
        </p:spPr>
      </p:pic>
      <p:sp>
        <p:nvSpPr>
          <p:cNvPr id="3" name="角丸四角形吹き出し 10"/>
          <p:cNvSpPr>
            <a:spLocks noChangeArrowheads="1"/>
          </p:cNvSpPr>
          <p:nvPr/>
        </p:nvSpPr>
        <p:spPr bwMode="auto">
          <a:xfrm>
            <a:off x="3643306" y="1000108"/>
            <a:ext cx="4643438" cy="2714625"/>
          </a:xfrm>
          <a:prstGeom prst="wedgeRoundRectCallout">
            <a:avLst>
              <a:gd name="adj1" fmla="val -52769"/>
              <a:gd name="adj2" fmla="val 61037"/>
              <a:gd name="adj3" fmla="val 16667"/>
            </a:avLst>
          </a:prstGeom>
          <a:solidFill>
            <a:srgbClr val="99FF66"/>
          </a:solidFill>
          <a:ln w="9525" algn="ctr">
            <a:solidFill>
              <a:schemeClr val="tx1"/>
            </a:solidFill>
            <a:round/>
            <a:headEnd/>
            <a:tailEnd/>
          </a:ln>
        </p:spPr>
        <p:txBody>
          <a:bodyPr wrap="none" anchor="ctr"/>
          <a:lstStyle/>
          <a:p>
            <a:r>
              <a:rPr lang="ja-JP" altLang="en-US" sz="3200" dirty="0">
                <a:latin typeface="HGP創英角ﾎﾟｯﾌﾟ体" pitchFamily="50" charset="-128"/>
                <a:ea typeface="HGP創英角ﾎﾟｯﾌﾟ体" pitchFamily="50" charset="-128"/>
              </a:rPr>
              <a:t>まずは</a:t>
            </a:r>
            <a:r>
              <a:rPr lang="ja-JP" altLang="en-US" sz="4000" dirty="0">
                <a:latin typeface="HGP創英角ﾎﾟｯﾌﾟ体" pitchFamily="50" charset="-128"/>
                <a:ea typeface="HGP創英角ﾎﾟｯﾌﾟ体" pitchFamily="50" charset="-128"/>
              </a:rPr>
              <a:t>会計領域</a:t>
            </a:r>
            <a:endParaRPr lang="en-US" altLang="ja-JP" sz="4000" dirty="0">
              <a:latin typeface="HGP創英角ﾎﾟｯﾌﾟ体" pitchFamily="50" charset="-128"/>
              <a:ea typeface="HGP創英角ﾎﾟｯﾌﾟ体" pitchFamily="50" charset="-128"/>
            </a:endParaRPr>
          </a:p>
          <a:p>
            <a:endParaRPr lang="en-US" altLang="ja-JP" sz="800" dirty="0">
              <a:latin typeface="HGP創英角ﾎﾟｯﾌﾟ体" pitchFamily="50" charset="-128"/>
              <a:ea typeface="HGP創英角ﾎﾟｯﾌﾟ体" pitchFamily="50" charset="-128"/>
            </a:endParaRPr>
          </a:p>
          <a:p>
            <a:r>
              <a:rPr lang="ja-JP" altLang="en-US" sz="3200" dirty="0">
                <a:latin typeface="HGP創英角ﾎﾟｯﾌﾟ体" pitchFamily="50" charset="-128"/>
                <a:ea typeface="HGP創英角ﾎﾟｯﾌﾟ体" pitchFamily="50" charset="-128"/>
              </a:rPr>
              <a:t>から考えていくよ！！</a:t>
            </a:r>
          </a:p>
        </p:txBody>
      </p:sp>
      <p:sp>
        <p:nvSpPr>
          <p:cNvPr id="4112" name="Text Box 16"/>
          <p:cNvSpPr txBox="1">
            <a:spLocks noChangeArrowheads="1"/>
          </p:cNvSpPr>
          <p:nvPr/>
        </p:nvSpPr>
        <p:spPr bwMode="auto">
          <a:xfrm>
            <a:off x="3529390" y="2554288"/>
            <a:ext cx="1569660" cy="2447925"/>
          </a:xfrm>
          <a:prstGeom prst="rect">
            <a:avLst/>
          </a:prstGeom>
          <a:noFill/>
          <a:ln w="9525" algn="ctr">
            <a:noFill/>
            <a:miter lim="800000"/>
            <a:headEnd/>
            <a:tailEnd/>
          </a:ln>
        </p:spPr>
        <p:txBody>
          <a:bodyPr vert="eaVert">
            <a:spAutoFit/>
          </a:bodyPr>
          <a:lstStyle/>
          <a:p>
            <a:pPr>
              <a:spcBef>
                <a:spcPct val="50000"/>
              </a:spcBef>
            </a:pPr>
            <a:r>
              <a:rPr lang="ja-JP" altLang="en-US" sz="3600" dirty="0">
                <a:latin typeface="HGP創英角ﾎﾟｯﾌﾟ体" pitchFamily="50" charset="-128"/>
                <a:ea typeface="HGP創英角ﾎﾟｯﾌﾟ体" pitchFamily="50" charset="-128"/>
              </a:rPr>
              <a:t>会計上の</a:t>
            </a:r>
          </a:p>
          <a:p>
            <a:pPr>
              <a:spcBef>
                <a:spcPct val="50000"/>
              </a:spcBef>
            </a:pPr>
            <a:r>
              <a:rPr lang="ja-JP" altLang="en-US" sz="3600" dirty="0">
                <a:latin typeface="HGP創英角ﾎﾟｯﾌﾟ体" pitchFamily="50" charset="-128"/>
                <a:ea typeface="HGP創英角ﾎﾟｯﾌﾟ体" pitchFamily="50" charset="-128"/>
              </a:rPr>
              <a:t>当期純利益</a:t>
            </a:r>
          </a:p>
        </p:txBody>
      </p:sp>
      <p:sp>
        <p:nvSpPr>
          <p:cNvPr id="4113" name="Text Box 17"/>
          <p:cNvSpPr txBox="1">
            <a:spLocks noChangeArrowheads="1"/>
          </p:cNvSpPr>
          <p:nvPr/>
        </p:nvSpPr>
        <p:spPr bwMode="auto">
          <a:xfrm>
            <a:off x="7372589" y="2492375"/>
            <a:ext cx="861774" cy="2449513"/>
          </a:xfrm>
          <a:prstGeom prst="rect">
            <a:avLst/>
          </a:prstGeom>
          <a:noFill/>
          <a:ln w="9525" algn="ctr">
            <a:noFill/>
            <a:miter lim="800000"/>
            <a:headEnd/>
            <a:tailEnd/>
          </a:ln>
        </p:spPr>
        <p:txBody>
          <a:bodyPr vert="eaVert">
            <a:spAutoFit/>
          </a:bodyPr>
          <a:lstStyle/>
          <a:p>
            <a:pPr>
              <a:spcBef>
                <a:spcPct val="50000"/>
              </a:spcBef>
            </a:pPr>
            <a:r>
              <a:rPr lang="ja-JP" altLang="en-US" sz="4400" dirty="0">
                <a:latin typeface="HGP創英角ﾎﾟｯﾌﾟ体" pitchFamily="50" charset="-128"/>
                <a:ea typeface="HGP創英角ﾎﾟｯﾌﾟ体" pitchFamily="50" charset="-128"/>
              </a:rPr>
              <a:t>課税所得</a:t>
            </a:r>
          </a:p>
        </p:txBody>
      </p:sp>
      <p:sp>
        <p:nvSpPr>
          <p:cNvPr id="4114" name="Text Box 18"/>
          <p:cNvSpPr txBox="1">
            <a:spLocks noChangeArrowheads="1"/>
          </p:cNvSpPr>
          <p:nvPr/>
        </p:nvSpPr>
        <p:spPr bwMode="auto">
          <a:xfrm>
            <a:off x="3929058" y="2357430"/>
            <a:ext cx="830997" cy="2736850"/>
          </a:xfrm>
          <a:prstGeom prst="rect">
            <a:avLst/>
          </a:prstGeom>
          <a:noFill/>
          <a:ln w="9525" algn="ctr">
            <a:noFill/>
            <a:miter lim="800000"/>
            <a:headEnd/>
            <a:tailEnd/>
          </a:ln>
        </p:spPr>
        <p:txBody>
          <a:bodyPr vert="eaVert">
            <a:spAutoFit/>
          </a:bodyPr>
          <a:lstStyle/>
          <a:p>
            <a:pPr>
              <a:spcBef>
                <a:spcPct val="50000"/>
              </a:spcBef>
            </a:pPr>
            <a:r>
              <a:rPr lang="ja-JP" altLang="en-US" sz="4200" dirty="0">
                <a:latin typeface="HGP創英角ﾎﾟｯﾌﾟ体" pitchFamily="50" charset="-128"/>
                <a:ea typeface="HGP創英角ﾎﾟｯﾌﾟ体" pitchFamily="50" charset="-128"/>
              </a:rPr>
              <a:t>会計領域</a:t>
            </a:r>
          </a:p>
        </p:txBody>
      </p:sp>
      <p:sp>
        <p:nvSpPr>
          <p:cNvPr id="4115" name="Text Box 19"/>
          <p:cNvSpPr txBox="1">
            <a:spLocks noChangeArrowheads="1"/>
          </p:cNvSpPr>
          <p:nvPr/>
        </p:nvSpPr>
        <p:spPr bwMode="auto">
          <a:xfrm>
            <a:off x="7358082" y="2571744"/>
            <a:ext cx="861774" cy="2305050"/>
          </a:xfrm>
          <a:prstGeom prst="rect">
            <a:avLst/>
          </a:prstGeom>
          <a:noFill/>
          <a:ln w="9525" algn="ctr">
            <a:noFill/>
            <a:miter lim="800000"/>
            <a:headEnd/>
            <a:tailEnd/>
          </a:ln>
        </p:spPr>
        <p:txBody>
          <a:bodyPr vert="eaVert">
            <a:spAutoFit/>
          </a:bodyPr>
          <a:lstStyle/>
          <a:p>
            <a:pPr>
              <a:spcBef>
                <a:spcPct val="50000"/>
              </a:spcBef>
            </a:pPr>
            <a:r>
              <a:rPr lang="ja-JP" altLang="en-US" sz="4400" dirty="0">
                <a:latin typeface="HGP創英角ﾎﾟｯﾌﾟ体" pitchFamily="50" charset="-128"/>
                <a:ea typeface="HGP創英角ﾎﾟｯﾌﾟ体" pitchFamily="50" charset="-128"/>
              </a:rPr>
              <a:t>税領域</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0"/>
                                  </p:iterate>
                                  <p:childTnLst>
                                    <p:set>
                                      <p:cBhvr>
                                        <p:cTn id="14" dur="1" fill="hold">
                                          <p:stCondLst>
                                            <p:cond delay="0"/>
                                          </p:stCondLst>
                                        </p:cTn>
                                        <p:tgtEl>
                                          <p:spTgt spid="4112"/>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0"/>
                                  </p:iterate>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iterate type="lt">
                                    <p:tmAbs val="0"/>
                                  </p:iterate>
                                  <p:childTnLst>
                                    <p:set>
                                      <p:cBhvr>
                                        <p:cTn id="18" dur="1" fill="hold">
                                          <p:stCondLst>
                                            <p:cond delay="0"/>
                                          </p:stCondLst>
                                        </p:cTn>
                                        <p:tgtEl>
                                          <p:spTgt spid="41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xit" presetSubtype="0" fill="hold" grpId="1" nodeType="clickEffect">
                                  <p:stCondLst>
                                    <p:cond delay="0"/>
                                  </p:stCondLst>
                                  <p:iterate type="lt">
                                    <p:tmPct val="0"/>
                                  </p:iterate>
                                  <p:childTnLst>
                                    <p:anim calcmode="lin" valueType="num">
                                      <p:cBhvr>
                                        <p:cTn id="22" dur="500"/>
                                        <p:tgtEl>
                                          <p:spTgt spid="4112"/>
                                        </p:tgtEl>
                                        <p:attrNameLst>
                                          <p:attrName>ppt_w</p:attrName>
                                        </p:attrNameLst>
                                      </p:cBhvr>
                                      <p:tavLst>
                                        <p:tav tm="0">
                                          <p:val>
                                            <p:strVal val="ppt_w"/>
                                          </p:val>
                                        </p:tav>
                                        <p:tav tm="100000">
                                          <p:val>
                                            <p:fltVal val="0"/>
                                          </p:val>
                                        </p:tav>
                                      </p:tavLst>
                                    </p:anim>
                                    <p:anim calcmode="lin" valueType="num">
                                      <p:cBhvr>
                                        <p:cTn id="23" dur="500"/>
                                        <p:tgtEl>
                                          <p:spTgt spid="4112"/>
                                        </p:tgtEl>
                                        <p:attrNameLst>
                                          <p:attrName>ppt_h</p:attrName>
                                        </p:attrNameLst>
                                      </p:cBhvr>
                                      <p:tavLst>
                                        <p:tav tm="0">
                                          <p:val>
                                            <p:strVal val="ppt_h"/>
                                          </p:val>
                                        </p:tav>
                                        <p:tav tm="100000">
                                          <p:val>
                                            <p:fltVal val="0"/>
                                          </p:val>
                                        </p:tav>
                                      </p:tavLst>
                                    </p:anim>
                                    <p:animEffect transition="out" filter="fade">
                                      <p:cBhvr>
                                        <p:cTn id="24" dur="500"/>
                                        <p:tgtEl>
                                          <p:spTgt spid="4112"/>
                                        </p:tgtEl>
                                      </p:cBhvr>
                                    </p:animEffect>
                                    <p:set>
                                      <p:cBhvr>
                                        <p:cTn id="25" dur="1" fill="hold">
                                          <p:stCondLst>
                                            <p:cond delay="499"/>
                                          </p:stCondLst>
                                        </p:cTn>
                                        <p:tgtEl>
                                          <p:spTgt spid="4112"/>
                                        </p:tgtEl>
                                        <p:attrNameLst>
                                          <p:attrName>style.visibility</p:attrName>
                                        </p:attrNameLst>
                                      </p:cBhvr>
                                      <p:to>
                                        <p:strVal val="hidden"/>
                                      </p:to>
                                    </p:set>
                                  </p:childTnLst>
                                </p:cTn>
                              </p:par>
                              <p:par>
                                <p:cTn id="26" presetID="53" presetClass="exit" presetSubtype="0" fill="hold" grpId="1" nodeType="withEffect">
                                  <p:stCondLst>
                                    <p:cond delay="0"/>
                                  </p:stCondLst>
                                  <p:iterate type="lt">
                                    <p:tmPct val="0"/>
                                  </p:iterate>
                                  <p:childTnLst>
                                    <p:anim calcmode="lin" valueType="num">
                                      <p:cBhvr>
                                        <p:cTn id="27" dur="500"/>
                                        <p:tgtEl>
                                          <p:spTgt spid="4113"/>
                                        </p:tgtEl>
                                        <p:attrNameLst>
                                          <p:attrName>ppt_w</p:attrName>
                                        </p:attrNameLst>
                                      </p:cBhvr>
                                      <p:tavLst>
                                        <p:tav tm="0">
                                          <p:val>
                                            <p:strVal val="ppt_w"/>
                                          </p:val>
                                        </p:tav>
                                        <p:tav tm="100000">
                                          <p:val>
                                            <p:fltVal val="0"/>
                                          </p:val>
                                        </p:tav>
                                      </p:tavLst>
                                    </p:anim>
                                    <p:anim calcmode="lin" valueType="num">
                                      <p:cBhvr>
                                        <p:cTn id="28" dur="500"/>
                                        <p:tgtEl>
                                          <p:spTgt spid="4113"/>
                                        </p:tgtEl>
                                        <p:attrNameLst>
                                          <p:attrName>ppt_h</p:attrName>
                                        </p:attrNameLst>
                                      </p:cBhvr>
                                      <p:tavLst>
                                        <p:tav tm="0">
                                          <p:val>
                                            <p:strVal val="ppt_h"/>
                                          </p:val>
                                        </p:tav>
                                        <p:tav tm="100000">
                                          <p:val>
                                            <p:fltVal val="0"/>
                                          </p:val>
                                        </p:tav>
                                      </p:tavLst>
                                    </p:anim>
                                    <p:animEffect transition="out" filter="fade">
                                      <p:cBhvr>
                                        <p:cTn id="29" dur="500"/>
                                        <p:tgtEl>
                                          <p:spTgt spid="4113"/>
                                        </p:tgtEl>
                                      </p:cBhvr>
                                    </p:animEffect>
                                    <p:set>
                                      <p:cBhvr>
                                        <p:cTn id="30" dur="1" fill="hold">
                                          <p:stCondLst>
                                            <p:cond delay="499"/>
                                          </p:stCondLst>
                                        </p:cTn>
                                        <p:tgtEl>
                                          <p:spTgt spid="4113"/>
                                        </p:tgtEl>
                                        <p:attrNameLst>
                                          <p:attrName>style.visibility</p:attrName>
                                        </p:attrNameLst>
                                      </p:cBhvr>
                                      <p:to>
                                        <p:strVal val="hidden"/>
                                      </p:to>
                                    </p:set>
                                  </p:childTnLst>
                                </p:cTn>
                              </p:par>
                              <p:par>
                                <p:cTn id="31" presetID="53" presetClass="entr" presetSubtype="0" fill="hold" grpId="0" nodeType="withEffect">
                                  <p:stCondLst>
                                    <p:cond delay="0"/>
                                  </p:stCondLst>
                                  <p:childTnLst>
                                    <p:set>
                                      <p:cBhvr>
                                        <p:cTn id="32" dur="1" fill="hold">
                                          <p:stCondLst>
                                            <p:cond delay="0"/>
                                          </p:stCondLst>
                                        </p:cTn>
                                        <p:tgtEl>
                                          <p:spTgt spid="4114"/>
                                        </p:tgtEl>
                                        <p:attrNameLst>
                                          <p:attrName>style.visibility</p:attrName>
                                        </p:attrNameLst>
                                      </p:cBhvr>
                                      <p:to>
                                        <p:strVal val="visible"/>
                                      </p:to>
                                    </p:set>
                                    <p:anim calcmode="lin" valueType="num">
                                      <p:cBhvr>
                                        <p:cTn id="33" dur="500" fill="hold"/>
                                        <p:tgtEl>
                                          <p:spTgt spid="4114"/>
                                        </p:tgtEl>
                                        <p:attrNameLst>
                                          <p:attrName>ppt_w</p:attrName>
                                        </p:attrNameLst>
                                      </p:cBhvr>
                                      <p:tavLst>
                                        <p:tav tm="0">
                                          <p:val>
                                            <p:fltVal val="0"/>
                                          </p:val>
                                        </p:tav>
                                        <p:tav tm="100000">
                                          <p:val>
                                            <p:strVal val="#ppt_w"/>
                                          </p:val>
                                        </p:tav>
                                      </p:tavLst>
                                    </p:anim>
                                    <p:anim calcmode="lin" valueType="num">
                                      <p:cBhvr>
                                        <p:cTn id="34" dur="500" fill="hold"/>
                                        <p:tgtEl>
                                          <p:spTgt spid="4114"/>
                                        </p:tgtEl>
                                        <p:attrNameLst>
                                          <p:attrName>ppt_h</p:attrName>
                                        </p:attrNameLst>
                                      </p:cBhvr>
                                      <p:tavLst>
                                        <p:tav tm="0">
                                          <p:val>
                                            <p:fltVal val="0"/>
                                          </p:val>
                                        </p:tav>
                                        <p:tav tm="100000">
                                          <p:val>
                                            <p:strVal val="#ppt_h"/>
                                          </p:val>
                                        </p:tav>
                                      </p:tavLst>
                                    </p:anim>
                                    <p:animEffect transition="in" filter="fade">
                                      <p:cBhvr>
                                        <p:cTn id="35" dur="500"/>
                                        <p:tgtEl>
                                          <p:spTgt spid="4114"/>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4115"/>
                                        </p:tgtEl>
                                        <p:attrNameLst>
                                          <p:attrName>style.visibility</p:attrName>
                                        </p:attrNameLst>
                                      </p:cBhvr>
                                      <p:to>
                                        <p:strVal val="visible"/>
                                      </p:to>
                                    </p:set>
                                    <p:anim calcmode="lin" valueType="num">
                                      <p:cBhvr>
                                        <p:cTn id="38" dur="500" fill="hold"/>
                                        <p:tgtEl>
                                          <p:spTgt spid="4115"/>
                                        </p:tgtEl>
                                        <p:attrNameLst>
                                          <p:attrName>ppt_w</p:attrName>
                                        </p:attrNameLst>
                                      </p:cBhvr>
                                      <p:tavLst>
                                        <p:tav tm="0">
                                          <p:val>
                                            <p:fltVal val="0"/>
                                          </p:val>
                                        </p:tav>
                                        <p:tav tm="100000">
                                          <p:val>
                                            <p:strVal val="#ppt_w"/>
                                          </p:val>
                                        </p:tav>
                                      </p:tavLst>
                                    </p:anim>
                                    <p:anim calcmode="lin" valueType="num">
                                      <p:cBhvr>
                                        <p:cTn id="39" dur="500" fill="hold"/>
                                        <p:tgtEl>
                                          <p:spTgt spid="4115"/>
                                        </p:tgtEl>
                                        <p:attrNameLst>
                                          <p:attrName>ppt_h</p:attrName>
                                        </p:attrNameLst>
                                      </p:cBhvr>
                                      <p:tavLst>
                                        <p:tav tm="0">
                                          <p:val>
                                            <p:fltVal val="0"/>
                                          </p:val>
                                        </p:tav>
                                        <p:tav tm="100000">
                                          <p:val>
                                            <p:strVal val="#ppt_h"/>
                                          </p:val>
                                        </p:tav>
                                      </p:tavLst>
                                    </p:anim>
                                    <p:animEffect transition="in" filter="fade">
                                      <p:cBhvr>
                                        <p:cTn id="40" dur="500"/>
                                        <p:tgtEl>
                                          <p:spTgt spid="4115"/>
                                        </p:tgtEl>
                                      </p:cBhvr>
                                    </p:animEffect>
                                  </p:childTnLst>
                                </p:cTn>
                              </p:par>
                            </p:childTnLst>
                          </p:cTn>
                        </p:par>
                      </p:childTnLst>
                    </p:cTn>
                  </p:par>
                  <p:par>
                    <p:cTn id="41" fill="hold">
                      <p:stCondLst>
                        <p:cond delay="indefinite"/>
                      </p:stCondLst>
                      <p:childTnLst>
                        <p:par>
                          <p:cTn id="42" fill="hold">
                            <p:stCondLst>
                              <p:cond delay="0"/>
                            </p:stCondLst>
                            <p:childTnLst>
                              <p:par>
                                <p:cTn id="43" presetID="54" presetClass="entr" presetSubtype="0" accel="10000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strVal val="#ppt_w*0.05"/>
                                          </p:val>
                                        </p:tav>
                                        <p:tav tm="100000">
                                          <p:val>
                                            <p:strVal val="#ppt_w"/>
                                          </p:val>
                                        </p:tav>
                                      </p:tavLst>
                                    </p:anim>
                                    <p:anim calcmode="lin" valueType="num">
                                      <p:cBhvr>
                                        <p:cTn id="46" dur="500" fill="hold"/>
                                        <p:tgtEl>
                                          <p:spTgt spid="10"/>
                                        </p:tgtEl>
                                        <p:attrNameLst>
                                          <p:attrName>ppt_h</p:attrName>
                                        </p:attrNameLst>
                                      </p:cBhvr>
                                      <p:tavLst>
                                        <p:tav tm="0">
                                          <p:val>
                                            <p:strVal val="#ppt_h"/>
                                          </p:val>
                                        </p:tav>
                                        <p:tav tm="100000">
                                          <p:val>
                                            <p:strVal val="#ppt_h"/>
                                          </p:val>
                                        </p:tav>
                                      </p:tavLst>
                                    </p:anim>
                                    <p:anim calcmode="lin" valueType="num">
                                      <p:cBhvr>
                                        <p:cTn id="47" dur="500" fill="hold"/>
                                        <p:tgtEl>
                                          <p:spTgt spid="10"/>
                                        </p:tgtEl>
                                        <p:attrNameLst>
                                          <p:attrName>ppt_x</p:attrName>
                                        </p:attrNameLst>
                                      </p:cBhvr>
                                      <p:tavLst>
                                        <p:tav tm="0">
                                          <p:val>
                                            <p:strVal val="#ppt_x-.2"/>
                                          </p:val>
                                        </p:tav>
                                        <p:tav tm="100000">
                                          <p:val>
                                            <p:strVal val="#ppt_x"/>
                                          </p:val>
                                        </p:tav>
                                      </p:tavLst>
                                    </p:anim>
                                    <p:anim calcmode="lin" valueType="num">
                                      <p:cBhvr>
                                        <p:cTn id="48" dur="500" fill="hold"/>
                                        <p:tgtEl>
                                          <p:spTgt spid="10"/>
                                        </p:tgtEl>
                                        <p:attrNameLst>
                                          <p:attrName>ppt_y</p:attrName>
                                        </p:attrNameLst>
                                      </p:cBhvr>
                                      <p:tavLst>
                                        <p:tav tm="0">
                                          <p:val>
                                            <p:strVal val="#ppt_y"/>
                                          </p:val>
                                        </p:tav>
                                        <p:tav tm="100000">
                                          <p:val>
                                            <p:strVal val="#ppt_y"/>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ppt_x</p:attrName>
                                        </p:attrNameLst>
                                      </p:cBhvr>
                                      <p:tavLst>
                                        <p:tav tm="0">
                                          <p:val>
                                            <p:strVal val="#ppt_x-.2"/>
                                          </p:val>
                                        </p:tav>
                                        <p:tav tm="100000">
                                          <p:val>
                                            <p:strVal val="#ppt_x"/>
                                          </p:val>
                                        </p:tav>
                                      </p:tavLst>
                                    </p:anim>
                                    <p:anim calcmode="lin" valueType="num">
                                      <p:cBhvr>
                                        <p:cTn id="5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1"/>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11" grpId="0" animBg="1"/>
      <p:bldP spid="13" grpId="0" animBg="1"/>
      <p:bldP spid="3" grpId="0" animBg="1"/>
      <p:bldP spid="4112" grpId="0"/>
      <p:bldP spid="4112" grpId="1"/>
      <p:bldP spid="4113" grpId="0"/>
      <p:bldP spid="4113" grpId="1"/>
      <p:bldP spid="4114" grpId="0"/>
      <p:bldP spid="41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0.7"/>
</p:tagLst>
</file>

<file path=ppt/tags/tag10.xml><?xml version="1.0" encoding="utf-8"?>
<p:tagLst xmlns:a="http://schemas.openxmlformats.org/drawingml/2006/main" xmlns:r="http://schemas.openxmlformats.org/officeDocument/2006/relationships" xmlns:p="http://schemas.openxmlformats.org/presentationml/2006/main">
  <p:tag name="TIMING" val="|49.9|4.4|5|13.7|6.5|24.3"/>
</p:tagLst>
</file>

<file path=ppt/tags/tag11.xml><?xml version="1.0" encoding="utf-8"?>
<p:tagLst xmlns:a="http://schemas.openxmlformats.org/drawingml/2006/main" xmlns:r="http://schemas.openxmlformats.org/officeDocument/2006/relationships" xmlns:p="http://schemas.openxmlformats.org/presentationml/2006/main">
  <p:tag name="TIMING" val="|184.3|3.8|18.4|18.2|17|4.3|10.6"/>
</p:tagLst>
</file>

<file path=ppt/tags/tag12.xml><?xml version="1.0" encoding="utf-8"?>
<p:tagLst xmlns:a="http://schemas.openxmlformats.org/drawingml/2006/main" xmlns:r="http://schemas.openxmlformats.org/officeDocument/2006/relationships" xmlns:p="http://schemas.openxmlformats.org/presentationml/2006/main">
  <p:tag name="TIMING" val="|2.3"/>
</p:tagLst>
</file>

<file path=ppt/tags/tag13.xml><?xml version="1.0" encoding="utf-8"?>
<p:tagLst xmlns:a="http://schemas.openxmlformats.org/drawingml/2006/main" xmlns:r="http://schemas.openxmlformats.org/officeDocument/2006/relationships" xmlns:p="http://schemas.openxmlformats.org/presentationml/2006/main">
  <p:tag name="TIMING" val="|4.2"/>
</p:tagLst>
</file>

<file path=ppt/tags/tag14.xml><?xml version="1.0" encoding="utf-8"?>
<p:tagLst xmlns:a="http://schemas.openxmlformats.org/drawingml/2006/main" xmlns:r="http://schemas.openxmlformats.org/officeDocument/2006/relationships" xmlns:p="http://schemas.openxmlformats.org/presentationml/2006/main">
  <p:tag name="TIMING" val="|52.2|1.9|2.8|4.2|3.8|5.2|4.3"/>
</p:tagLst>
</file>

<file path=ppt/tags/tag15.xml><?xml version="1.0" encoding="utf-8"?>
<p:tagLst xmlns:a="http://schemas.openxmlformats.org/drawingml/2006/main" xmlns:r="http://schemas.openxmlformats.org/officeDocument/2006/relationships" xmlns:p="http://schemas.openxmlformats.org/presentationml/2006/main">
  <p:tag name="TIMING" val="|2.8|2.5|2.5|4.5|1|2.6|5.2"/>
</p:tagLst>
</file>

<file path=ppt/tags/tag16.xml><?xml version="1.0" encoding="utf-8"?>
<p:tagLst xmlns:a="http://schemas.openxmlformats.org/drawingml/2006/main" xmlns:r="http://schemas.openxmlformats.org/officeDocument/2006/relationships" xmlns:p="http://schemas.openxmlformats.org/presentationml/2006/main">
  <p:tag name="TIMING" val="|4.4|22.3|2.6|16.6|7.1|1.5"/>
</p:tagLst>
</file>

<file path=ppt/tags/tag17.xml><?xml version="1.0" encoding="utf-8"?>
<p:tagLst xmlns:a="http://schemas.openxmlformats.org/drawingml/2006/main" xmlns:r="http://schemas.openxmlformats.org/officeDocument/2006/relationships" xmlns:p="http://schemas.openxmlformats.org/presentationml/2006/main">
  <p:tag name="TIMING" val="|7.2|6.5|5.2|12.2"/>
</p:tagLst>
</file>

<file path=ppt/tags/tag18.xml><?xml version="1.0" encoding="utf-8"?>
<p:tagLst xmlns:a="http://schemas.openxmlformats.org/drawingml/2006/main" xmlns:r="http://schemas.openxmlformats.org/officeDocument/2006/relationships" xmlns:p="http://schemas.openxmlformats.org/presentationml/2006/main">
  <p:tag name="TIMING" val="|6.2|14.6|10.1|5.4|5.9|18.5|4.2|19.1|3.3|5.5|5.5|9.1"/>
</p:tagLst>
</file>

<file path=ppt/tags/tag19.xml><?xml version="1.0" encoding="utf-8"?>
<p:tagLst xmlns:a="http://schemas.openxmlformats.org/drawingml/2006/main" xmlns:r="http://schemas.openxmlformats.org/officeDocument/2006/relationships" xmlns:p="http://schemas.openxmlformats.org/presentationml/2006/main">
  <p:tag name="TIMING" val="|6.6|3.9|2.6|5.7|5.5|1.2|2.6|14.3|7.6|3.3"/>
</p:tagLst>
</file>

<file path=ppt/tags/tag2.xml><?xml version="1.0" encoding="utf-8"?>
<p:tagLst xmlns:a="http://schemas.openxmlformats.org/drawingml/2006/main" xmlns:r="http://schemas.openxmlformats.org/officeDocument/2006/relationships" xmlns:p="http://schemas.openxmlformats.org/presentationml/2006/main">
  <p:tag name="TIMING" val="|0.3|0.4|1.8|0.6|1.3|0.3"/>
</p:tagLst>
</file>

<file path=ppt/tags/tag20.xml><?xml version="1.0" encoding="utf-8"?>
<p:tagLst xmlns:a="http://schemas.openxmlformats.org/drawingml/2006/main" xmlns:r="http://schemas.openxmlformats.org/officeDocument/2006/relationships" xmlns:p="http://schemas.openxmlformats.org/presentationml/2006/main">
  <p:tag name="TIMING" val="|0.7|2.6|7|0.7|5.3|12.3|14.3|6.8|3.4|9.1|2.8"/>
</p:tagLst>
</file>

<file path=ppt/tags/tag21.xml><?xml version="1.0" encoding="utf-8"?>
<p:tagLst xmlns:a="http://schemas.openxmlformats.org/drawingml/2006/main" xmlns:r="http://schemas.openxmlformats.org/officeDocument/2006/relationships" xmlns:p="http://schemas.openxmlformats.org/presentationml/2006/main">
  <p:tag name="TIMING" val="|4.8|3.7|7.4|6.1|8.9|7.7|2.1|7.2|3.3"/>
</p:tagLst>
</file>

<file path=ppt/tags/tag22.xml><?xml version="1.0" encoding="utf-8"?>
<p:tagLst xmlns:a="http://schemas.openxmlformats.org/drawingml/2006/main" xmlns:r="http://schemas.openxmlformats.org/officeDocument/2006/relationships" xmlns:p="http://schemas.openxmlformats.org/presentationml/2006/main">
  <p:tag name="TIMING" val="|3.2|5.8|6.8|7.9|9.5|12|4.4"/>
</p:tagLst>
</file>

<file path=ppt/tags/tag3.xml><?xml version="1.0" encoding="utf-8"?>
<p:tagLst xmlns:a="http://schemas.openxmlformats.org/drawingml/2006/main" xmlns:r="http://schemas.openxmlformats.org/officeDocument/2006/relationships" xmlns:p="http://schemas.openxmlformats.org/presentationml/2006/main">
  <p:tag name="TIMING" val="|0|0.4|0.6|0.7|0.8"/>
</p:tagLst>
</file>

<file path=ppt/tags/tag4.xml><?xml version="1.0" encoding="utf-8"?>
<p:tagLst xmlns:a="http://schemas.openxmlformats.org/drawingml/2006/main" xmlns:r="http://schemas.openxmlformats.org/officeDocument/2006/relationships" xmlns:p="http://schemas.openxmlformats.org/presentationml/2006/main">
  <p:tag name="TIMING" val="|0|0.4|0|0|0|0|0|0|0"/>
</p:tagLst>
</file>

<file path=ppt/tags/tag5.xml><?xml version="1.0" encoding="utf-8"?>
<p:tagLst xmlns:a="http://schemas.openxmlformats.org/drawingml/2006/main" xmlns:r="http://schemas.openxmlformats.org/officeDocument/2006/relationships" xmlns:p="http://schemas.openxmlformats.org/presentationml/2006/main">
  <p:tag name="TIMING" val="|0|0|0|0|0"/>
</p:tagLst>
</file>

<file path=ppt/tags/tag6.xml><?xml version="1.0" encoding="utf-8"?>
<p:tagLst xmlns:a="http://schemas.openxmlformats.org/drawingml/2006/main" xmlns:r="http://schemas.openxmlformats.org/officeDocument/2006/relationships" xmlns:p="http://schemas.openxmlformats.org/presentationml/2006/main">
  <p:tag name="TIMING" val="|66.9|0.3|55.6|1|12.5|6.4|3.4"/>
</p:tagLst>
</file>

<file path=ppt/tags/tag7.xml><?xml version="1.0" encoding="utf-8"?>
<p:tagLst xmlns:a="http://schemas.openxmlformats.org/drawingml/2006/main" xmlns:r="http://schemas.openxmlformats.org/officeDocument/2006/relationships" xmlns:p="http://schemas.openxmlformats.org/presentationml/2006/main">
  <p:tag name="TIMING" val="|0.1|0.5|0|0|0|0"/>
</p:tagLst>
</file>

<file path=ppt/tags/tag8.xml><?xml version="1.0" encoding="utf-8"?>
<p:tagLst xmlns:a="http://schemas.openxmlformats.org/drawingml/2006/main" xmlns:r="http://schemas.openxmlformats.org/officeDocument/2006/relationships" xmlns:p="http://schemas.openxmlformats.org/presentationml/2006/main">
  <p:tag name="TIMING" val="|0|0"/>
</p:tagLst>
</file>

<file path=ppt/tags/tag9.xml><?xml version="1.0" encoding="utf-8"?>
<p:tagLst xmlns:a="http://schemas.openxmlformats.org/drawingml/2006/main" xmlns:r="http://schemas.openxmlformats.org/officeDocument/2006/relationships" xmlns:p="http://schemas.openxmlformats.org/presentationml/2006/main">
  <p:tag name="TIMING" val="|0|0|0|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スパイス">
  <a:themeElements>
    <a:clrScheme name="スパイス">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360</TotalTime>
  <Words>1493</Words>
  <Application>Microsoft Office PowerPoint</Application>
  <PresentationFormat>画面に合わせる (4:3)</PresentationFormat>
  <Paragraphs>418</Paragraphs>
  <Slides>27</Slides>
  <Notes>13</Notes>
  <HiddenSlides>1</HiddenSlides>
  <MMClips>0</MMClips>
  <ScaleCrop>false</ScaleCrop>
  <HeadingPairs>
    <vt:vector size="4" baseType="variant">
      <vt:variant>
        <vt:lpstr>テーマ</vt:lpstr>
      </vt:variant>
      <vt:variant>
        <vt:i4>3</vt:i4>
      </vt:variant>
      <vt:variant>
        <vt:lpstr>スライド タイトル</vt:lpstr>
      </vt:variant>
      <vt:variant>
        <vt:i4>27</vt:i4>
      </vt:variant>
    </vt:vector>
  </HeadingPairs>
  <TitlesOfParts>
    <vt:vector size="30" baseType="lpstr">
      <vt:lpstr>スパイス</vt:lpstr>
      <vt:lpstr>Office テーマ</vt:lpstr>
      <vt:lpstr>1_スパイス</vt:lpstr>
      <vt:lpstr>　    坂本ゼミ 　　　　</vt:lpstr>
      <vt:lpstr>スライド 2</vt:lpstr>
      <vt:lpstr>☆ＩＦＲＳとは？</vt:lpstr>
      <vt:lpstr>スライド 4</vt:lpstr>
      <vt:lpstr>スライド 5</vt:lpstr>
      <vt:lpstr>・コンバージェンス</vt:lpstr>
      <vt:lpstr>・アドプション</vt:lpstr>
      <vt:lpstr>スライド 8</vt:lpstr>
      <vt:lpstr>スライド 9</vt:lpstr>
      <vt:lpstr>スライド 10</vt:lpstr>
      <vt:lpstr>スライド 11</vt:lpstr>
      <vt:lpstr>・金融庁が連結先行を提唱する理由</vt:lpstr>
      <vt:lpstr>・会計基準の適用区分</vt:lpstr>
      <vt:lpstr>連結先行</vt:lpstr>
      <vt:lpstr>２０１２年までにIFRS強制適用</vt:lpstr>
      <vt:lpstr>問題点</vt:lpstr>
      <vt:lpstr>会計領域のまとめ</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坂本ゼミ</dc:title>
  <dc:creator>Go</dc:creator>
  <cp:lastModifiedBy>メティアセンター</cp:lastModifiedBy>
  <cp:revision>32</cp:revision>
  <dcterms:created xsi:type="dcterms:W3CDTF">2009-11-23T06:09:27Z</dcterms:created>
  <dcterms:modified xsi:type="dcterms:W3CDTF">2009-11-24T05:27:44Z</dcterms:modified>
</cp:coreProperties>
</file>