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6"/>
  </p:notesMasterIdLst>
  <p:handoutMasterIdLst>
    <p:handoutMasterId r:id="rId47"/>
  </p:handoutMasterIdLst>
  <p:sldIdLst>
    <p:sldId id="275" r:id="rId2"/>
    <p:sldId id="264" r:id="rId3"/>
    <p:sldId id="265" r:id="rId4"/>
    <p:sldId id="279" r:id="rId5"/>
    <p:sldId id="274" r:id="rId6"/>
    <p:sldId id="267" r:id="rId7"/>
    <p:sldId id="272" r:id="rId8"/>
    <p:sldId id="278" r:id="rId9"/>
    <p:sldId id="277" r:id="rId10"/>
    <p:sldId id="259" r:id="rId11"/>
    <p:sldId id="276" r:id="rId12"/>
    <p:sldId id="263" r:id="rId13"/>
    <p:sldId id="262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CC66FF"/>
    <a:srgbClr val="FFFF66"/>
    <a:srgbClr val="FF9999"/>
    <a:srgbClr val="CC000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7" autoAdjust="0"/>
    <p:restoredTop sz="94660"/>
  </p:normalViewPr>
  <p:slideViewPr>
    <p:cSldViewPr>
      <p:cViewPr>
        <p:scale>
          <a:sx n="90" d="100"/>
          <a:sy n="90" d="100"/>
        </p:scale>
        <p:origin x="15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_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ja-JP" sz="3600" dirty="0">
                <a:latin typeface="HGP創英角ﾎﾟｯﾌﾟ体" pitchFamily="50" charset="-128"/>
                <a:ea typeface="HGP創英角ﾎﾟｯﾌﾟ体" pitchFamily="50" charset="-128"/>
              </a:rPr>
              <a:t>日本経済新聞より統計</a:t>
            </a:r>
          </a:p>
        </c:rich>
      </c:tx>
      <c:layout>
        <c:manualLayout>
          <c:xMode val="edge"/>
          <c:yMode val="edge"/>
          <c:x val="0.28498965994154629"/>
          <c:y val="6.8072297522497494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399334894548023"/>
          <c:y val="0.24166869716496148"/>
          <c:w val="0.77142519685039368"/>
          <c:h val="0.5476646161417322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日本経済新聞より統計</c:v>
                </c:pt>
              </c:strCache>
            </c:strRef>
          </c:tx>
          <c:invertIfNegative val="0"/>
          <c:dPt>
            <c:idx val="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8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9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2400">
                      <a:solidFill>
                        <a:schemeClr val="tx2"/>
                      </a:solidFill>
                      <a:latin typeface="HGP創英角ﾎﾟｯﾌﾟ体" pitchFamily="50" charset="-128"/>
                      <a:ea typeface="HGP創英角ﾎﾟｯﾌﾟ体" pitchFamily="50" charset="-128"/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2400">
                      <a:solidFill>
                        <a:schemeClr val="tx2"/>
                      </a:solidFill>
                      <a:latin typeface="HGP創英角ﾎﾟｯﾌﾟ体" pitchFamily="50" charset="-128"/>
                      <a:ea typeface="HGP創英角ﾎﾟｯﾌﾟ体" pitchFamily="50" charset="-128"/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2400">
                      <a:solidFill>
                        <a:schemeClr val="tx2"/>
                      </a:solidFill>
                      <a:latin typeface="HGP創英角ﾎﾟｯﾌﾟ体" pitchFamily="50" charset="-128"/>
                      <a:ea typeface="HGP創英角ﾎﾟｯﾌﾟ体" pitchFamily="50" charset="-128"/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sz="2400">
                      <a:solidFill>
                        <a:schemeClr val="tx2"/>
                      </a:solidFill>
                      <a:latin typeface="HGP創英角ﾎﾟｯﾌﾟ体" pitchFamily="50" charset="-128"/>
                      <a:ea typeface="HGP創英角ﾎﾟｯﾌﾟ体" pitchFamily="50" charset="-128"/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pPr>
                      <a:defRPr sz="2400">
                        <a:solidFill>
                          <a:schemeClr val="tx2"/>
                        </a:solidFill>
                        <a:latin typeface="HGP創英角ﾎﾟｯﾌﾟ体" pitchFamily="50" charset="-128"/>
                        <a:ea typeface="HGP創英角ﾎﾟｯﾌﾟ体" pitchFamily="50" charset="-128"/>
                      </a:defRPr>
                    </a:pPr>
                    <a:r>
                      <a:rPr lang="en-US" altLang="en-US" sz="2400" dirty="0">
                        <a:solidFill>
                          <a:schemeClr val="tx2"/>
                        </a:solidFill>
                        <a:latin typeface="HGP創英角ﾎﾟｯﾌﾟ体" pitchFamily="50" charset="-128"/>
                        <a:ea typeface="HGP創英角ﾎﾟｯﾌﾟ体" pitchFamily="50" charset="-128"/>
                      </a:rPr>
                      <a:t>138</a:t>
                    </a:r>
                    <a:endParaRPr lang="en-US" altLang="en-US" dirty="0">
                      <a:solidFill>
                        <a:schemeClr val="tx2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/>
              <c:txPr>
                <a:bodyPr/>
                <a:lstStyle/>
                <a:p>
                  <a:pPr>
                    <a:defRPr sz="2400">
                      <a:solidFill>
                        <a:schemeClr val="tx2"/>
                      </a:solidFill>
                      <a:latin typeface="HGP創英角ﾎﾟｯﾌﾟ体" pitchFamily="50" charset="-128"/>
                      <a:ea typeface="HGP創英角ﾎﾟｯﾌﾟ体" pitchFamily="50" charset="-128"/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/>
              <c:txPr>
                <a:bodyPr/>
                <a:lstStyle/>
                <a:p>
                  <a:pPr>
                    <a:defRPr sz="2400">
                      <a:solidFill>
                        <a:srgbClr val="FF5050"/>
                      </a:solidFill>
                      <a:latin typeface="HGP創英角ﾎﾟｯﾌﾟ体" pitchFamily="50" charset="-128"/>
                      <a:ea typeface="HGP創英角ﾎﾟｯﾌﾟ体" pitchFamily="50" charset="-128"/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pPr>
                      <a:defRPr sz="2400">
                        <a:solidFill>
                          <a:srgbClr val="FF5050"/>
                        </a:solidFill>
                        <a:latin typeface="HGP創英角ﾎﾟｯﾌﾟ体" pitchFamily="50" charset="-128"/>
                        <a:ea typeface="HGP創英角ﾎﾟｯﾌﾟ体" pitchFamily="50" charset="-128"/>
                      </a:defRPr>
                    </a:pPr>
                    <a:r>
                      <a:rPr lang="en-US" sz="2400">
                        <a:solidFill>
                          <a:srgbClr val="FF5050"/>
                        </a:solidFill>
                        <a:latin typeface="HGP創英角ﾎﾟｯﾌﾟ体" pitchFamily="50" charset="-128"/>
                        <a:ea typeface="HGP創英角ﾎﾟｯﾌﾟ体" pitchFamily="50" charset="-128"/>
                      </a:rPr>
                      <a:t>1173</a:t>
                    </a:r>
                    <a:endParaRPr lang="en-US">
                      <a:solidFill>
                        <a:srgbClr val="FF505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spPr/>
              <c:txPr>
                <a:bodyPr/>
                <a:lstStyle/>
                <a:p>
                  <a:pPr>
                    <a:defRPr sz="2400">
                      <a:solidFill>
                        <a:srgbClr val="FF5050"/>
                      </a:solidFill>
                      <a:latin typeface="HGP創英角ﾎﾟｯﾌﾟ体" pitchFamily="50" charset="-128"/>
                      <a:ea typeface="HGP創英角ﾎﾟｯﾌﾟ体" pitchFamily="50" charset="-128"/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spPr/>
              <c:txPr>
                <a:bodyPr/>
                <a:lstStyle/>
                <a:p>
                  <a:pPr>
                    <a:defRPr sz="2400">
                      <a:solidFill>
                        <a:srgbClr val="FF5050"/>
                      </a:solidFill>
                      <a:latin typeface="HGP創英角ﾎﾟｯﾌﾟ体" pitchFamily="50" charset="-128"/>
                      <a:ea typeface="HGP創英角ﾎﾟｯﾌﾟ体" pitchFamily="50" charset="-128"/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rgbClr val="FF0000"/>
                    </a:solidFill>
                    <a:latin typeface="HGP創英角ﾎﾟｯﾌﾟ体" pitchFamily="50" charset="-128"/>
                    <a:ea typeface="HGP創英角ﾎﾟｯﾌﾟ体" pitchFamily="50" charset="-128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150</c:v>
                </c:pt>
                <c:pt idx="1">
                  <c:v>205</c:v>
                </c:pt>
                <c:pt idx="2">
                  <c:v>138</c:v>
                </c:pt>
                <c:pt idx="3">
                  <c:v>119</c:v>
                </c:pt>
                <c:pt idx="4">
                  <c:v>138</c:v>
                </c:pt>
                <c:pt idx="5">
                  <c:v>262</c:v>
                </c:pt>
                <c:pt idx="6">
                  <c:v>644</c:v>
                </c:pt>
                <c:pt idx="7">
                  <c:v>1173</c:v>
                </c:pt>
                <c:pt idx="8">
                  <c:v>819</c:v>
                </c:pt>
                <c:pt idx="9">
                  <c:v>523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0260224"/>
        <c:axId val="114950528"/>
        <c:axId val="0"/>
      </c:bar3DChart>
      <c:catAx>
        <c:axId val="502602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HGP創英角ﾎﾟｯﾌﾟ体" pitchFamily="50" charset="-128"/>
                    <a:ea typeface="HGP創英角ﾎﾟｯﾌﾟ体" pitchFamily="50" charset="-128"/>
                  </a:defRPr>
                </a:pPr>
                <a:r>
                  <a:rPr lang="en-US">
                    <a:latin typeface="HGP創英角ﾎﾟｯﾌﾟ体" pitchFamily="50" charset="-128"/>
                    <a:ea typeface="HGP創英角ﾎﾟｯﾌﾟ体" pitchFamily="50" charset="-128"/>
                  </a:rPr>
                  <a:t>〈</a:t>
                </a:r>
                <a:r>
                  <a:rPr lang="ja-JP">
                    <a:latin typeface="HGP創英角ﾎﾟｯﾌﾟ体" pitchFamily="50" charset="-128"/>
                    <a:ea typeface="HGP創英角ﾎﾟｯﾌﾟ体" pitchFamily="50" charset="-128"/>
                  </a:rPr>
                  <a:t>年度</a:t>
                </a:r>
                <a:r>
                  <a:rPr lang="en-US">
                    <a:latin typeface="HGP創英角ﾎﾟｯﾌﾟ体" pitchFamily="50" charset="-128"/>
                    <a:ea typeface="HGP創英角ﾎﾟｯﾌﾟ体" pitchFamily="50" charset="-128"/>
                  </a:rPr>
                  <a:t>〉</a:t>
                </a:r>
                <a:endParaRPr lang="ja-JP">
                  <a:latin typeface="HGP創英角ﾎﾟｯﾌﾟ体" pitchFamily="50" charset="-128"/>
                  <a:ea typeface="HGP創英角ﾎﾟｯﾌﾟ体" pitchFamily="50" charset="-128"/>
                </a:endParaRPr>
              </a:p>
            </c:rich>
          </c:tx>
          <c:layout>
            <c:manualLayout>
              <c:xMode val="edge"/>
              <c:yMode val="edge"/>
              <c:x val="0.88106964493009088"/>
              <c:y val="0.7866752179050812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4950528"/>
        <c:crosses val="autoZero"/>
        <c:auto val="1"/>
        <c:lblAlgn val="ctr"/>
        <c:lblOffset val="100"/>
        <c:noMultiLvlLbl val="0"/>
      </c:catAx>
      <c:valAx>
        <c:axId val="114950528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>
                    <a:latin typeface="HGP創英角ﾎﾟｯﾌﾟ体" pitchFamily="50" charset="-128"/>
                    <a:ea typeface="HGP創英角ﾎﾟｯﾌﾟ体" pitchFamily="50" charset="-128"/>
                  </a:defRPr>
                </a:pPr>
                <a:r>
                  <a:rPr lang="en-US">
                    <a:latin typeface="HGP創英角ﾎﾟｯﾌﾟ体" pitchFamily="50" charset="-128"/>
                    <a:ea typeface="HGP創英角ﾎﾟｯﾌﾟ体" pitchFamily="50" charset="-128"/>
                  </a:rPr>
                  <a:t>〈</a:t>
                </a:r>
                <a:r>
                  <a:rPr lang="ja-JP">
                    <a:latin typeface="HGP創英角ﾎﾟｯﾌﾟ体" pitchFamily="50" charset="-128"/>
                    <a:ea typeface="HGP創英角ﾎﾟｯﾌﾟ体" pitchFamily="50" charset="-128"/>
                  </a:rPr>
                  <a:t>件数</a:t>
                </a:r>
                <a:r>
                  <a:rPr lang="en-US">
                    <a:latin typeface="HGP創英角ﾎﾟｯﾌﾟ体" pitchFamily="50" charset="-128"/>
                    <a:ea typeface="HGP創英角ﾎﾟｯﾌﾟ体" pitchFamily="50" charset="-128"/>
                  </a:rPr>
                  <a:t>〉</a:t>
                </a:r>
                <a:endParaRPr lang="ja-JP">
                  <a:latin typeface="HGP創英角ﾎﾟｯﾌﾟ体" pitchFamily="50" charset="-128"/>
                  <a:ea typeface="HGP創英角ﾎﾟｯﾌﾟ体" pitchFamily="50" charset="-128"/>
                </a:endParaRPr>
              </a:p>
            </c:rich>
          </c:tx>
          <c:layout>
            <c:manualLayout>
              <c:xMode val="edge"/>
              <c:yMode val="edge"/>
              <c:x val="4.8382419451207082E-2"/>
              <c:y val="0.1623823678682166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02602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0.2293</cdr:x>
      <cdr:y>0.84091</cdr:y>
    </cdr:from>
    <cdr:to>
      <cdr:x>0.33954</cdr:x>
      <cdr:y>0.91631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096953" y="5328592"/>
          <a:ext cx="1008112" cy="4777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ja-JP" altLang="en-US" sz="1100" dirty="0"/>
        </a:p>
      </cdr:txBody>
    </cdr:sp>
  </cdr:relSizeAnchor>
  <cdr:relSizeAnchor xmlns:cdr="http://schemas.openxmlformats.org/drawingml/2006/chartDrawing">
    <cdr:from>
      <cdr:x>0.18206</cdr:x>
      <cdr:y>0.875</cdr:y>
    </cdr:from>
    <cdr:to>
      <cdr:x>0.48127</cdr:x>
      <cdr:y>1</cdr:y>
    </cdr:to>
    <cdr:sp macro="" textlink="">
      <cdr:nvSpPr>
        <cdr:cNvPr id="3" name="テキスト ボックス 2"/>
        <cdr:cNvSpPr txBox="1"/>
      </cdr:nvSpPr>
      <cdr:spPr>
        <a:xfrm xmlns:a="http://schemas.openxmlformats.org/drawingml/2006/main">
          <a:off x="1664905" y="5544616"/>
          <a:ext cx="2736304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ja-JP" alt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kumimoji="1" lang="en-US" altLang="ja-JP" smtClean="0"/>
              <a:t>2012/10/8</a:t>
            </a:r>
            <a:r>
              <a:rPr kumimoji="1" lang="ja-JP" altLang="en-US" smtClean="0"/>
              <a:t>　一斑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F9D6B-CDD5-44E9-B917-D7BDC439981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562856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kumimoji="1" lang="en-US" altLang="ja-JP" smtClean="0"/>
              <a:t>2012/10/8</a:t>
            </a:r>
            <a:r>
              <a:rPr kumimoji="1" lang="ja-JP" altLang="en-US" smtClean="0"/>
              <a:t>　一斑</a:t>
            </a:r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D3181-4D8D-47AA-8E96-0F86ED61BF5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37669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D3181-4D8D-47AA-8E96-0F86ED61BF54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kumimoji="1" lang="en-US" altLang="ja-JP" smtClean="0"/>
              <a:t>2012/10/8</a:t>
            </a:r>
            <a:r>
              <a:rPr kumimoji="1" lang="ja-JP" altLang="en-US" smtClean="0"/>
              <a:t>　一斑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64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kumimoji="1" lang="en-US" altLang="ja-JP" smtClean="0"/>
              <a:t>2012/11/14</a:t>
            </a:r>
            <a:r>
              <a:rPr kumimoji="1" lang="ja-JP" altLang="en-US" smtClean="0"/>
              <a:t>　</a:t>
            </a:r>
            <a:r>
              <a:rPr kumimoji="1" lang="en-US" altLang="ja-JP" smtClean="0"/>
              <a:t>3</a:t>
            </a:r>
            <a:r>
              <a:rPr kumimoji="1" lang="ja-JP" altLang="en-US" smtClean="0"/>
              <a:t>班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64200-BAAA-4792-A931-CDBF669BB4D5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8576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kumimoji="1" lang="en-US" altLang="ja-JP" smtClean="0"/>
              <a:t>2012/11/14</a:t>
            </a:r>
            <a:r>
              <a:rPr kumimoji="1" lang="ja-JP" altLang="en-US" smtClean="0"/>
              <a:t>　</a:t>
            </a:r>
            <a:r>
              <a:rPr kumimoji="1" lang="en-US" altLang="ja-JP" smtClean="0"/>
              <a:t>3</a:t>
            </a:r>
            <a:r>
              <a:rPr kumimoji="1" lang="ja-JP" altLang="en-US" smtClean="0"/>
              <a:t>班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64200-BAAA-4792-A931-CDBF669BB4D5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5082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kumimoji="1" lang="en-US" altLang="ja-JP" smtClean="0"/>
              <a:t>2012/10/8</a:t>
            </a:r>
            <a:r>
              <a:rPr kumimoji="1" lang="ja-JP" altLang="en-US" smtClean="0"/>
              <a:t>　</a:t>
            </a:r>
            <a:r>
              <a:rPr kumimoji="1" lang="en-US" altLang="ja-JP" smtClean="0"/>
              <a:t>4</a:t>
            </a:r>
            <a:r>
              <a:rPr kumimoji="1" lang="ja-JP" altLang="en-US" smtClean="0"/>
              <a:t>班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4B2B6F-6DC6-49F9-A723-BD171778F67A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2883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2F01F-D14D-452E-B642-A38BE993CF79}" type="slidenum">
              <a:rPr lang="ja-JP" altLang="en-US" smtClean="0">
                <a:solidFill>
                  <a:prstClr val="black"/>
                </a:solidFill>
              </a:rPr>
              <a:pPr/>
              <a:t>39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87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3DCDCA6-C9C0-481B-BE2E-20FE30F9C137}" type="datetime1">
              <a:rPr kumimoji="1" lang="ja-JP" altLang="en-US" smtClean="0"/>
              <a:t>2012/11/19</a:t>
            </a:fld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8933CD-D83E-4FE1-8057-34F968FB8021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9905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933CD-D83E-4FE1-8057-34F968FB8021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DFCCB7E-71C1-4117-88C0-014B8FCCC14D}" type="datetime1">
              <a:rPr kumimoji="1" lang="ja-JP" altLang="en-US" smtClean="0"/>
              <a:t>2012/11/19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5374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64200-BAAA-4792-A931-CDBF669BB4D5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kumimoji="1" lang="en-US" altLang="ja-JP" smtClean="0"/>
              <a:t>2012/11/14</a:t>
            </a:r>
            <a:r>
              <a:rPr kumimoji="1" lang="ja-JP" altLang="en-US" smtClean="0"/>
              <a:t>　</a:t>
            </a:r>
            <a:r>
              <a:rPr kumimoji="1" lang="en-US" altLang="ja-JP" smtClean="0"/>
              <a:t>3</a:t>
            </a:r>
            <a:r>
              <a:rPr kumimoji="1" lang="ja-JP" altLang="en-US" smtClean="0"/>
              <a:t>班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5683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kumimoji="1" lang="en-US" altLang="ja-JP" smtClean="0"/>
              <a:t>2012/11/14</a:t>
            </a:r>
            <a:r>
              <a:rPr kumimoji="1" lang="ja-JP" altLang="en-US" smtClean="0"/>
              <a:t>　</a:t>
            </a:r>
            <a:r>
              <a:rPr kumimoji="1" lang="en-US" altLang="ja-JP" smtClean="0"/>
              <a:t>3</a:t>
            </a:r>
            <a:r>
              <a:rPr kumimoji="1" lang="ja-JP" altLang="en-US" smtClean="0"/>
              <a:t>班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64200-BAAA-4792-A931-CDBF669BB4D5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5222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kumimoji="1" lang="en-US" altLang="ja-JP" smtClean="0"/>
              <a:t>2012/11/14</a:t>
            </a:r>
            <a:r>
              <a:rPr kumimoji="1" lang="ja-JP" altLang="en-US" smtClean="0"/>
              <a:t>　</a:t>
            </a:r>
            <a:r>
              <a:rPr kumimoji="1" lang="en-US" altLang="ja-JP" smtClean="0"/>
              <a:t>3</a:t>
            </a:r>
            <a:r>
              <a:rPr kumimoji="1" lang="ja-JP" altLang="en-US" smtClean="0"/>
              <a:t>班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64200-BAAA-4792-A931-CDBF669BB4D5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15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kumimoji="1" lang="en-US" altLang="ja-JP" smtClean="0"/>
              <a:t>2012/11/14</a:t>
            </a:r>
            <a:r>
              <a:rPr kumimoji="1" lang="ja-JP" altLang="en-US" smtClean="0"/>
              <a:t>　</a:t>
            </a:r>
            <a:r>
              <a:rPr kumimoji="1" lang="en-US" altLang="ja-JP" smtClean="0"/>
              <a:t>3</a:t>
            </a:r>
            <a:r>
              <a:rPr kumimoji="1" lang="ja-JP" altLang="en-US" smtClean="0"/>
              <a:t>班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64200-BAAA-4792-A931-CDBF669BB4D5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178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64200-BAAA-4792-A931-CDBF669BB4D5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kumimoji="1" lang="en-US" altLang="ja-JP" smtClean="0"/>
              <a:t>2012/11/14</a:t>
            </a:r>
            <a:r>
              <a:rPr kumimoji="1" lang="ja-JP" altLang="en-US" smtClean="0"/>
              <a:t>　</a:t>
            </a:r>
            <a:r>
              <a:rPr kumimoji="1" lang="en-US" altLang="ja-JP" smtClean="0"/>
              <a:t>3</a:t>
            </a:r>
            <a:r>
              <a:rPr kumimoji="1" lang="ja-JP" altLang="en-US" smtClean="0"/>
              <a:t>班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799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kumimoji="1" lang="en-US" altLang="ja-JP" smtClean="0"/>
              <a:t>2012/11/14</a:t>
            </a:r>
            <a:r>
              <a:rPr kumimoji="1" lang="ja-JP" altLang="en-US" smtClean="0"/>
              <a:t>　</a:t>
            </a:r>
            <a:r>
              <a:rPr kumimoji="1" lang="en-US" altLang="ja-JP" smtClean="0"/>
              <a:t>3</a:t>
            </a:r>
            <a:r>
              <a:rPr kumimoji="1" lang="ja-JP" altLang="en-US" smtClean="0"/>
              <a:t>班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964200-BAAA-4792-A931-CDBF669BB4D5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3137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FA50C-9D07-4D47-8052-9F025C777EFA}" type="datetime1">
              <a:rPr kumimoji="1" lang="ja-JP" altLang="en-US" smtClean="0"/>
              <a:pPr/>
              <a:t>2012/11/19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C127-D20C-41B5-8D12-CF7661135A0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2507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7D21-2EF2-4D92-888A-7393532C756A}" type="datetime1">
              <a:rPr kumimoji="1" lang="ja-JP" altLang="en-US" smtClean="0"/>
              <a:pPr/>
              <a:t>2012/11/19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C127-D20C-41B5-8D12-CF7661135A0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1435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011D9-EEE4-42E8-B6BA-7EC6258C6E00}" type="datetime1">
              <a:rPr kumimoji="1" lang="ja-JP" altLang="en-US" smtClean="0"/>
              <a:pPr/>
              <a:t>2012/11/19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C127-D20C-41B5-8D12-CF7661135A0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9031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6EB1-6AEF-4E6A-B579-11449573F75B}" type="datetime1">
              <a:rPr kumimoji="1" lang="ja-JP" altLang="en-US" smtClean="0"/>
              <a:pPr/>
              <a:t>2012/11/19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C127-D20C-41B5-8D12-CF7661135A0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9074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550F-12E7-4D35-9AFD-EF33D4359548}" type="datetime1">
              <a:rPr kumimoji="1" lang="ja-JP" altLang="en-US" smtClean="0"/>
              <a:pPr/>
              <a:t>2012/11/19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C127-D20C-41B5-8D12-CF7661135A0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655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5F08B-E013-42F4-868C-B6B9C262CDF0}" type="datetime1">
              <a:rPr kumimoji="1" lang="ja-JP" altLang="en-US" smtClean="0"/>
              <a:pPr/>
              <a:t>2012/11/19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C127-D20C-41B5-8D12-CF7661135A0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648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0CFE-4429-4B42-9DFE-2F0759F7361B}" type="datetime1">
              <a:rPr kumimoji="1" lang="ja-JP" altLang="en-US" smtClean="0"/>
              <a:pPr/>
              <a:t>2012/11/19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C127-D20C-41B5-8D12-CF7661135A0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607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75A4-EB7E-48C1-B540-F66E20F89805}" type="datetime1">
              <a:rPr kumimoji="1" lang="ja-JP" altLang="en-US" smtClean="0"/>
              <a:pPr/>
              <a:t>2012/11/19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C127-D20C-41B5-8D12-CF7661135A0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975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303C-3AB5-4AEE-A0B1-BDD6EC1BFCBF}" type="datetime1">
              <a:rPr kumimoji="1" lang="ja-JP" altLang="en-US" smtClean="0"/>
              <a:pPr/>
              <a:t>2012/11/19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C127-D20C-41B5-8D12-CF7661135A0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0976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358A-E8BD-4E5E-8BA5-C9E898D81070}" type="datetime1">
              <a:rPr kumimoji="1" lang="ja-JP" altLang="en-US" smtClean="0"/>
              <a:pPr/>
              <a:t>2012/11/19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C127-D20C-41B5-8D12-CF7661135A0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5631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665CF-C4FC-4179-9D2B-439D57DBE4F3}" type="datetime1">
              <a:rPr kumimoji="1" lang="ja-JP" altLang="en-US" smtClean="0"/>
              <a:pPr/>
              <a:t>2012/11/19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C127-D20C-41B5-8D12-CF7661135A0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6276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51FFB-E84D-4DF5-A755-0B5EB6CF97F3}" type="datetime1">
              <a:rPr kumimoji="1" lang="ja-JP" altLang="en-US" smtClean="0"/>
              <a:pPr/>
              <a:t>2012/11/19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8C127-D20C-41B5-8D12-CF7661135A0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997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wmf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wmf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83.jpeg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03.w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C127-D20C-41B5-8D12-CF7661135A06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 rot="21072511">
            <a:off x="665735" y="2147651"/>
            <a:ext cx="79942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SAKAMOTO</a:t>
            </a:r>
            <a:endParaRPr kumimoji="1" lang="ja-JP" altLang="en-US" sz="8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 rot="21085544">
            <a:off x="878461" y="1693410"/>
            <a:ext cx="3136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Welcome to</a:t>
            </a:r>
            <a:endParaRPr kumimoji="1" lang="ja-JP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 rot="21071254">
            <a:off x="3752638" y="3366905"/>
            <a:ext cx="491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SEMINAR</a:t>
            </a:r>
            <a:endParaRPr kumimoji="1" lang="ja-JP" altLang="en-US" sz="6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1520" y="5781605"/>
            <a:ext cx="6120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kumimoji="1" lang="en-US" altLang="ja-JP" sz="6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START  </a:t>
            </a:r>
            <a:r>
              <a:rPr kumimoji="1" lang="en-US" altLang="ja-JP" sz="66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16:40</a:t>
            </a:r>
            <a:endParaRPr kumimoji="1" lang="ja-JP" altLang="en-US" sz="66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44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https://database.yomiuri.co.jp/rekishikan/yomiuriNewsArticleThumnail.action?objectId=wwusJdUVXktEkMxmZutEiQ1Isr7pcPP7KYI9X6kNPeo%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2" b="13792"/>
          <a:stretch>
            <a:fillRect/>
          </a:stretch>
        </p:blipFill>
        <p:spPr bwMode="auto">
          <a:xfrm>
            <a:off x="581409" y="1800900"/>
            <a:ext cx="4067000" cy="409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1619672" y="1988840"/>
            <a:ext cx="1080120" cy="388843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C127-D20C-41B5-8D12-CF7661135A06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-180528" y="46574"/>
            <a:ext cx="907325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1" lang="ja-JP" alt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GS創英角ﾎﾟｯﾌﾟ体" pitchFamily="50" charset="-128"/>
                <a:ea typeface="HGS創英角ﾎﾟｯﾌﾟ体" pitchFamily="50" charset="-128"/>
              </a:rPr>
              <a:t>今、会計のルールが</a:t>
            </a:r>
            <a:endParaRPr kumimoji="1" lang="en-US" altLang="ja-JP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GS創英角ﾎﾟｯﾌﾟ体" pitchFamily="50" charset="-128"/>
              <a:ea typeface="HGS創英角ﾎﾟｯﾌﾟ体" pitchFamily="50" charset="-128"/>
            </a:endParaRPr>
          </a:p>
          <a:p>
            <a:pPr algn="ctr"/>
            <a:r>
              <a:rPr kumimoji="1" lang="ja-JP" alt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GS創英角ﾎﾟｯﾌﾟ体" pitchFamily="50" charset="-128"/>
                <a:ea typeface="HGS創英角ﾎﾟｯﾌﾟ体" pitchFamily="50" charset="-128"/>
              </a:rPr>
              <a:t>変わっている！</a:t>
            </a:r>
            <a:endParaRPr lang="ja-JP" alt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80345" y="5872021"/>
            <a:ext cx="3447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HGS創英角ﾎﾟｯﾌﾟ体" pitchFamily="50" charset="-128"/>
                <a:ea typeface="HGS創英角ﾎﾟｯﾌﾟ体" pitchFamily="50" charset="-128"/>
              </a:rPr>
              <a:t>出典</a:t>
            </a:r>
            <a:r>
              <a:rPr lang="ja-JP" altLang="en-US" sz="1600" dirty="0" smtClean="0">
                <a:latin typeface="HGS創英角ﾎﾟｯﾌﾟ体" pitchFamily="50" charset="-128"/>
                <a:ea typeface="HGS創英角ﾎﾟｯﾌﾟ体" pitchFamily="50" charset="-128"/>
              </a:rPr>
              <a:t>：</a:t>
            </a:r>
            <a:r>
              <a:rPr lang="en-US" altLang="zh-TW" sz="1600" dirty="0" smtClean="0">
                <a:latin typeface="HGS創英角ﾎﾟｯﾌﾟ体" pitchFamily="50" charset="-128"/>
                <a:ea typeface="HGS創英角ﾎﾟｯﾌﾟ体" pitchFamily="50" charset="-128"/>
              </a:rPr>
              <a:t>2012/0</a:t>
            </a:r>
            <a:r>
              <a:rPr lang="en-US" altLang="ja-JP" sz="1600" dirty="0" smtClean="0">
                <a:latin typeface="HGS創英角ﾎﾟｯﾌﾟ体" pitchFamily="50" charset="-128"/>
                <a:ea typeface="HGS創英角ﾎﾟｯﾌﾟ体" pitchFamily="50" charset="-128"/>
              </a:rPr>
              <a:t>9</a:t>
            </a:r>
            <a:r>
              <a:rPr lang="en-US" altLang="zh-TW" sz="1600" dirty="0" smtClean="0">
                <a:latin typeface="HGS創英角ﾎﾟｯﾌﾟ体" pitchFamily="50" charset="-128"/>
                <a:ea typeface="HGS創英角ﾎﾟｯﾌﾟ体" pitchFamily="50" charset="-128"/>
              </a:rPr>
              <a:t>/</a:t>
            </a:r>
            <a:r>
              <a:rPr lang="en-US" altLang="ja-JP" sz="1600" dirty="0" smtClean="0">
                <a:latin typeface="HGS創英角ﾎﾟｯﾌﾟ体" pitchFamily="50" charset="-128"/>
                <a:ea typeface="HGS創英角ﾎﾟｯﾌﾟ体" pitchFamily="50" charset="-128"/>
              </a:rPr>
              <a:t>21</a:t>
            </a:r>
            <a:r>
              <a:rPr lang="ja-JP" altLang="en-US" sz="1600" dirty="0" smtClean="0">
                <a:latin typeface="HGS創英角ﾎﾟｯﾌﾟ体" pitchFamily="50" charset="-128"/>
                <a:ea typeface="HGS創英角ﾎﾟｯﾌﾟ体" pitchFamily="50" charset="-128"/>
              </a:rPr>
              <a:t>日本</a:t>
            </a:r>
            <a:r>
              <a:rPr lang="zh-TW" altLang="en-US" sz="1600" dirty="0" smtClean="0">
                <a:latin typeface="HGS創英角ﾎﾟｯﾌﾟ体" pitchFamily="50" charset="-128"/>
                <a:ea typeface="HGS創英角ﾎﾟｯﾌﾟ体" pitchFamily="50" charset="-128"/>
              </a:rPr>
              <a:t>経済</a:t>
            </a:r>
            <a:r>
              <a:rPr lang="zh-TW" altLang="en-US" sz="1600" dirty="0">
                <a:latin typeface="HGS創英角ﾎﾟｯﾌﾟ体" pitchFamily="50" charset="-128"/>
                <a:ea typeface="HGS創英角ﾎﾟｯﾌﾟ体" pitchFamily="50" charset="-128"/>
              </a:rPr>
              <a:t>新聞</a:t>
            </a:r>
          </a:p>
          <a:p>
            <a:r>
              <a:rPr lang="zh-TW" altLang="en-US" sz="1600" dirty="0">
                <a:latin typeface="HGS創英角ﾎﾟｯﾌﾟ体" pitchFamily="50" charset="-128"/>
                <a:ea typeface="HGS創英角ﾎﾟｯﾌﾟ体" pitchFamily="50" charset="-128"/>
              </a:rPr>
              <a:t>地方</a:t>
            </a:r>
            <a:r>
              <a:rPr lang="zh-TW" altLang="en-US" sz="1600" dirty="0" smtClean="0">
                <a:latin typeface="HGS創英角ﾎﾟｯﾌﾟ体" pitchFamily="50" charset="-128"/>
                <a:ea typeface="HGS創英角ﾎﾟｯﾌﾟ体" pitchFamily="50" charset="-128"/>
              </a:rPr>
              <a:t>経済面</a:t>
            </a:r>
            <a:r>
              <a:rPr lang="ja-JP" altLang="en-US" sz="1600" dirty="0" smtClean="0">
                <a:latin typeface="HGS創英角ﾎﾟｯﾌﾟ体" pitchFamily="50" charset="-128"/>
                <a:ea typeface="HGS創英角ﾎﾟｯﾌﾟ体" pitchFamily="50" charset="-128"/>
              </a:rPr>
              <a:t>　千葉</a:t>
            </a:r>
            <a:endParaRPr lang="zh-TW" altLang="en-US" sz="1600" dirty="0"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95604"/>
            <a:ext cx="4008871" cy="407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6372200" y="3208673"/>
            <a:ext cx="1512167" cy="125028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76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C127-D20C-41B5-8D12-CF7661135A06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graphicFrame>
        <p:nvGraphicFramePr>
          <p:cNvPr id="5" name="グラフ 4"/>
          <p:cNvGraphicFramePr/>
          <p:nvPr>
            <p:extLst>
              <p:ext uri="{D42A27DB-BD31-4B8C-83A1-F6EECF244321}">
                <p14:modId xmlns:p14="http://schemas.microsoft.com/office/powerpoint/2010/main" val="2222012330"/>
              </p:ext>
            </p:extLst>
          </p:nvPr>
        </p:nvGraphicFramePr>
        <p:xfrm>
          <a:off x="107504" y="521296"/>
          <a:ext cx="9145016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9926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://thumbnail.image.rakuten.co.jp/@0_mall/drinkshop/cabinet/kenk882/x688260h.jpg?_ex=300x300&amp;s=2&amp;r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84523">
            <a:off x="3461718" y="3044134"/>
            <a:ext cx="1134759" cy="1513012"/>
          </a:xfrm>
          <a:prstGeom prst="rect">
            <a:avLst/>
          </a:prstGeom>
          <a:noFill/>
        </p:spPr>
      </p:pic>
      <p:pic>
        <p:nvPicPr>
          <p:cNvPr id="2050" name="Picture 2" descr="http://img5.blogs.yahoo.co.jp/ybi/1/b2/a1/iloveblackbutler/folder/553474/img_553474_5636185_2?12515167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6481">
            <a:off x="13306" y="-45395"/>
            <a:ext cx="3008626" cy="452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crypted-tbn2.gstatic.com/images?q=tbn:ANd9GcSbhX_-aTvnEN66laJZHI1iJPldIXVNGaPSXRwCQycY_67DOo7M0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06" y="3342475"/>
            <a:ext cx="4188893" cy="335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2703844" y="509037"/>
            <a:ext cx="1576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ja-JP" altLang="en-US" sz="54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影響</a:t>
            </a:r>
          </a:p>
        </p:txBody>
      </p:sp>
      <p:pic>
        <p:nvPicPr>
          <p:cNvPr id="3074" name="Picture 2" descr="https://encrypted-tbn1.gstatic.com/images?q=tbn:ANd9GcREGbKmxhwkCf4PSXqwCET85dTxZDx-zBC8XVEvowYJluAEE8U0l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44" y="224342"/>
            <a:ext cx="2837992" cy="21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線矢印コネクタ 4"/>
          <p:cNvCxnSpPr/>
          <p:nvPr/>
        </p:nvCxnSpPr>
        <p:spPr>
          <a:xfrm>
            <a:off x="5580112" y="2132856"/>
            <a:ext cx="908074" cy="1601602"/>
          </a:xfrm>
          <a:prstGeom prst="straightConnector1">
            <a:avLst/>
          </a:prstGeom>
          <a:ln w="889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/>
          <p:cNvSpPr/>
          <p:nvPr/>
        </p:nvSpPr>
        <p:spPr>
          <a:xfrm>
            <a:off x="6488186" y="2455482"/>
            <a:ext cx="1576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ja-JP" altLang="en-US" sz="5400" dirty="0" smtClean="0">
                <a:ln w="11430"/>
                <a:solidFill>
                  <a:srgbClr val="FF99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変化</a:t>
            </a:r>
            <a:endParaRPr lang="ja-JP" altLang="en-US" sz="5400" cap="none" spc="0" dirty="0">
              <a:ln w="11430"/>
              <a:solidFill>
                <a:srgbClr val="FF99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8" name="角丸四角形吹き出し 7"/>
          <p:cNvSpPr/>
          <p:nvPr/>
        </p:nvSpPr>
        <p:spPr>
          <a:xfrm>
            <a:off x="2339752" y="2276872"/>
            <a:ext cx="2592288" cy="852801"/>
          </a:xfrm>
          <a:prstGeom prst="wedgeRoundRectCallout">
            <a:avLst>
              <a:gd name="adj1" fmla="val -62989"/>
              <a:gd name="adj2" fmla="val -85685"/>
              <a:gd name="adj3" fmla="val 16667"/>
            </a:avLst>
          </a:prstGeom>
          <a:pattFill prst="pct90">
            <a:fgClr>
              <a:srgbClr val="FFC000"/>
            </a:fgClr>
            <a:bgClr>
              <a:schemeClr val="bg1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今年はこれで</a:t>
            </a:r>
            <a:endParaRPr kumimoji="1" lang="en-US" altLang="ja-JP" sz="24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kumimoji="1"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決まり！</a:t>
            </a:r>
            <a:endParaRPr kumimoji="1" lang="ja-JP" altLang="en-US" sz="24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9" name="四角形吹き出し 8"/>
          <p:cNvSpPr/>
          <p:nvPr/>
        </p:nvSpPr>
        <p:spPr>
          <a:xfrm>
            <a:off x="7276222" y="298119"/>
            <a:ext cx="1760274" cy="899751"/>
          </a:xfrm>
          <a:prstGeom prst="wedgeRectCallout">
            <a:avLst>
              <a:gd name="adj1" fmla="val -77541"/>
              <a:gd name="adj2" fmla="val 24497"/>
            </a:avLst>
          </a:prstGeom>
          <a:pattFill prst="pct90">
            <a:fgClr>
              <a:srgbClr val="FF9999"/>
            </a:fgClr>
            <a:bgClr>
              <a:schemeClr val="bg1"/>
            </a:bgClr>
          </a:patt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メッチャ</a:t>
            </a:r>
            <a:endParaRPr kumimoji="1" lang="en-US" altLang="ja-JP" sz="2000" dirty="0" smtClean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kumimoji="1" lang="ja-JP" altLang="en-US" sz="20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かわいい！！</a:t>
            </a:r>
            <a:endParaRPr kumimoji="1" lang="ja-JP" altLang="en-US" sz="2000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4" name="四角形吹き出し 13"/>
          <p:cNvSpPr/>
          <p:nvPr/>
        </p:nvSpPr>
        <p:spPr>
          <a:xfrm>
            <a:off x="7276222" y="1372820"/>
            <a:ext cx="1719234" cy="844505"/>
          </a:xfrm>
          <a:prstGeom prst="wedgeRectCallout">
            <a:avLst>
              <a:gd name="adj1" fmla="val -75994"/>
              <a:gd name="adj2" fmla="val -22350"/>
            </a:avLst>
          </a:prstGeom>
          <a:pattFill prst="pct90">
            <a:fgClr>
              <a:srgbClr val="FF9999"/>
            </a:fgClr>
            <a:bgClr>
              <a:schemeClr val="bg1"/>
            </a:bgClr>
          </a:patt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私も</a:t>
            </a:r>
            <a:endParaRPr lang="en-US" altLang="ja-JP" sz="2400" dirty="0" smtClean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lang="ja-JP" altLang="en-US" sz="24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なりたい♡</a:t>
            </a:r>
            <a:endParaRPr kumimoji="1" lang="en-US" altLang="ja-JP" sz="2400" dirty="0" smtClean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3078" name="Picture 6" descr="http://photo.kenko.com/E110814H_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16930">
            <a:off x="2402102" y="3336884"/>
            <a:ext cx="1187651" cy="1187651"/>
          </a:xfrm>
          <a:prstGeom prst="rect">
            <a:avLst/>
          </a:prstGeom>
          <a:noFill/>
        </p:spPr>
      </p:pic>
      <p:sp>
        <p:nvSpPr>
          <p:cNvPr id="18" name="正方形/長方形 17"/>
          <p:cNvSpPr/>
          <p:nvPr/>
        </p:nvSpPr>
        <p:spPr>
          <a:xfrm>
            <a:off x="129155" y="4974533"/>
            <a:ext cx="4590599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会計ルールが</a:t>
            </a:r>
            <a:endParaRPr lang="en-US" altLang="ja-JP" sz="36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lang="ja-JP" altLang="en-US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変われば、</a:t>
            </a:r>
            <a:endParaRPr lang="en-US" altLang="ja-JP" sz="36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lang="ja-JP" altLang="en-US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税法規定も変わる！</a:t>
            </a:r>
            <a:endParaRPr lang="ja-JP" altLang="en-U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0" name="縦巻き 9"/>
          <p:cNvSpPr/>
          <p:nvPr/>
        </p:nvSpPr>
        <p:spPr>
          <a:xfrm rot="19973573">
            <a:off x="364089" y="2187988"/>
            <a:ext cx="1274457" cy="2381645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 rot="20023521">
            <a:off x="746949" y="2494211"/>
            <a:ext cx="615553" cy="188769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創英角ﾎﾟｯﾌﾟ体" pitchFamily="50" charset="-128"/>
                <a:ea typeface="HGS創英角ﾎﾟｯﾌﾟ体" pitchFamily="50" charset="-128"/>
              </a:rPr>
              <a:t>会計ルール</a:t>
            </a:r>
            <a:endParaRPr kumimoji="1" lang="ja-JP" alt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16" name="縦巻き 15"/>
          <p:cNvSpPr/>
          <p:nvPr/>
        </p:nvSpPr>
        <p:spPr>
          <a:xfrm rot="1883160">
            <a:off x="4753676" y="-37847"/>
            <a:ext cx="1202640" cy="2239578"/>
          </a:xfrm>
          <a:prstGeom prst="vertic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 rot="1841960">
            <a:off x="4985343" y="264757"/>
            <a:ext cx="615553" cy="18662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創英角ﾎﾟｯﾌﾟ体" pitchFamily="50" charset="-128"/>
                <a:ea typeface="HGS創英角ﾎﾟｯﾌﾟ体" pitchFamily="50" charset="-128"/>
              </a:rPr>
              <a:t>法人税法</a:t>
            </a:r>
            <a:endParaRPr kumimoji="1" lang="ja-JP" altLang="en-US" sz="2800" dirty="0">
              <a:solidFill>
                <a:srgbClr val="FF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2428526" y="1715989"/>
            <a:ext cx="2316376" cy="0"/>
          </a:xfrm>
          <a:prstGeom prst="straightConnector1">
            <a:avLst/>
          </a:prstGeom>
          <a:ln w="1016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357" y="3972676"/>
            <a:ext cx="2801183" cy="277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 rot="2156938">
            <a:off x="5056893" y="4525664"/>
            <a:ext cx="1046440" cy="18557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変容した</a:t>
            </a:r>
            <a:endParaRPr kumimoji="1" lang="en-US" altLang="ja-JP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2800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法人税法</a:t>
            </a:r>
            <a:endParaRPr kumimoji="1" lang="ja-JP" altLang="en-US" sz="2800" dirty="0">
              <a:solidFill>
                <a:srgbClr val="FF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1" name="円形吹き出し 10"/>
          <p:cNvSpPr/>
          <p:nvPr/>
        </p:nvSpPr>
        <p:spPr>
          <a:xfrm>
            <a:off x="3553125" y="3556350"/>
            <a:ext cx="3318949" cy="792087"/>
          </a:xfrm>
          <a:prstGeom prst="wedgeEllipseCallout">
            <a:avLst>
              <a:gd name="adj1" fmla="val 56104"/>
              <a:gd name="adj2" fmla="val 73363"/>
            </a:avLst>
          </a:prstGeom>
          <a:solidFill>
            <a:srgbClr val="FF66CC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チョ～</a:t>
            </a:r>
            <a:r>
              <a:rPr kumimoji="1" lang="ja-JP" altLang="en-US" sz="2000" dirty="0" err="1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ぱ</a:t>
            </a:r>
            <a:r>
              <a:rPr kumimoji="1" lang="ja-JP" altLang="en-US" sz="20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ないわぁ～</a:t>
            </a:r>
            <a:endParaRPr kumimoji="1" lang="ja-JP" altLang="en-US" sz="2000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990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 animBg="1"/>
      <p:bldP spid="9" grpId="0" animBg="1"/>
      <p:bldP spid="14" grpId="0" animBg="1"/>
      <p:bldP spid="18" grpId="0" animBg="1"/>
      <p:bldP spid="10" grpId="0" animBg="1"/>
      <p:bldP spid="12" grpId="0"/>
      <p:bldP spid="16" grpId="0" animBg="1"/>
      <p:bldP spid="17" grpId="0"/>
      <p:bldP spid="3" grpId="0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8132911" y="1484784"/>
            <a:ext cx="615553" cy="51571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800" b="1" dirty="0" smtClean="0">
                <a:latin typeface="HG創英角ﾎﾟｯﾌﾟ体" pitchFamily="49" charset="-128"/>
                <a:ea typeface="HG創英角ﾎﾟｯﾌﾟ体" pitchFamily="49" charset="-128"/>
              </a:rPr>
              <a:t>世間からも注目されています！</a:t>
            </a:r>
            <a:endParaRPr kumimoji="1" lang="ja-JP" altLang="en-US" sz="2800" b="1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1026" name="Picture 2" descr="https://encrypted-tbn0.gstatic.com/images?q=tbn:ANd9GcSIfZZLERBUDLUQjpZ_i4msNKrZ1sLwbKq_cppMBO54dK2GWNf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34" y="1988840"/>
            <a:ext cx="2794043" cy="429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C127-D20C-41B5-8D12-CF7661135A06}" type="slidenum">
              <a:rPr kumimoji="1" lang="ja-JP" altLang="en-US" smtClean="0"/>
              <a:pPr/>
              <a:t>13</a:t>
            </a:fld>
            <a:endParaRPr kumimoji="1" lang="ja-JP" altLang="en-US" dirty="0"/>
          </a:p>
        </p:txBody>
      </p:sp>
      <p:pic>
        <p:nvPicPr>
          <p:cNvPr id="3074" name="Picture 2" descr="C:\Users\admin\AppData\Local\Microsoft\Windows\Temporary Internet Files\Content.IE5\BLVDBJ2N\MC90042606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548" y="1121981"/>
            <a:ext cx="1857375" cy="1790700"/>
          </a:xfrm>
          <a:prstGeom prst="rect">
            <a:avLst/>
          </a:prstGeom>
          <a:noFill/>
        </p:spPr>
      </p:pic>
      <p:pic>
        <p:nvPicPr>
          <p:cNvPr id="3076" name="Picture 4" descr="C:\Users\admin\AppData\Local\Microsoft\Windows\Temporary Internet Files\Content.IE5\JMS0NQLX\MC900383838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922677">
            <a:off x="-1" y="3048863"/>
            <a:ext cx="1766281" cy="2029032"/>
          </a:xfrm>
          <a:prstGeom prst="rect">
            <a:avLst/>
          </a:prstGeom>
          <a:noFill/>
        </p:spPr>
      </p:pic>
      <p:pic>
        <p:nvPicPr>
          <p:cNvPr id="3077" name="Picture 5" descr="C:\Users\admin\AppData\Local\Microsoft\Windows\Temporary Internet Files\Content.IE5\USTIRT70\MP900438475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5415" y="1772816"/>
            <a:ext cx="2821688" cy="3044987"/>
          </a:xfrm>
          <a:prstGeom prst="rect">
            <a:avLst/>
          </a:prstGeom>
          <a:noFill/>
        </p:spPr>
      </p:pic>
      <p:pic>
        <p:nvPicPr>
          <p:cNvPr id="3078" name="Picture 6" descr="C:\Users\admin\AppData\Local\Microsoft\Windows\Temporary Internet Files\Content.IE5\JMS0NQLX\MP900401815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96723">
            <a:off x="1459275" y="4664661"/>
            <a:ext cx="2984426" cy="1988840"/>
          </a:xfrm>
          <a:prstGeom prst="rect">
            <a:avLst/>
          </a:prstGeom>
          <a:noFill/>
        </p:spPr>
      </p:pic>
      <p:sp>
        <p:nvSpPr>
          <p:cNvPr id="4" name="正方形/長方形 3"/>
          <p:cNvSpPr/>
          <p:nvPr/>
        </p:nvSpPr>
        <p:spPr>
          <a:xfrm>
            <a:off x="305447" y="18490"/>
            <a:ext cx="853310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kumimoji="1" lang="ja-JP" alt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HGS創英角ﾎﾟｯﾌﾟ体" pitchFamily="50" charset="-128"/>
                <a:ea typeface="HGS創英角ﾎﾟｯﾌﾟ体" pitchFamily="50" charset="-128"/>
              </a:rPr>
              <a:t>これから税金の計算方法も</a:t>
            </a:r>
            <a:r>
              <a:rPr kumimoji="1" lang="en-US" altLang="ja-JP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HGS創英角ﾎﾟｯﾌﾟ体" pitchFamily="50" charset="-128"/>
                <a:ea typeface="HGS創英角ﾎﾟｯﾌﾟ体" pitchFamily="50" charset="-128"/>
              </a:rPr>
              <a:t/>
            </a:r>
            <a:br>
              <a:rPr kumimoji="1" lang="en-US" altLang="ja-JP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HGS創英角ﾎﾟｯﾌﾟ体" pitchFamily="50" charset="-128"/>
                <a:ea typeface="HGS創英角ﾎﾟｯﾌﾟ体" pitchFamily="50" charset="-128"/>
              </a:rPr>
            </a:br>
            <a:r>
              <a:rPr kumimoji="1" lang="ja-JP" alt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HGS創英角ﾎﾟｯﾌﾟ体" pitchFamily="50" charset="-128"/>
                <a:ea typeface="HGS創英角ﾎﾟｯﾌﾟ体" pitchFamily="50" charset="-128"/>
              </a:rPr>
              <a:t>大きく変容する！</a:t>
            </a:r>
            <a:endParaRPr lang="ja-JP" alt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497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aku\AppData\Local\Microsoft\Windows\Temporary Internet Files\Content.IE5\GQ7ZGW17\MP90043090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55" y="3989615"/>
            <a:ext cx="3910045" cy="28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-1" y="298152"/>
            <a:ext cx="5652121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税金の計算方法</a:t>
            </a:r>
            <a:endParaRPr lang="ja-JP" alt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5" name="下矢印 4"/>
          <p:cNvSpPr/>
          <p:nvPr/>
        </p:nvSpPr>
        <p:spPr>
          <a:xfrm>
            <a:off x="1928271" y="1529892"/>
            <a:ext cx="1728192" cy="1008112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179512" y="2564613"/>
            <a:ext cx="61446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各企業の</a:t>
            </a:r>
            <a:endParaRPr lang="en-US" altLang="ja-JP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lang="ja-JP" alt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利益を</a:t>
            </a:r>
            <a:r>
              <a:rPr lang="ja-JP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ベースに計算</a:t>
            </a:r>
            <a:endParaRPr lang="ja-JP" alt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8" name="爆発 1 7"/>
          <p:cNvSpPr/>
          <p:nvPr/>
        </p:nvSpPr>
        <p:spPr>
          <a:xfrm>
            <a:off x="611560" y="924647"/>
            <a:ext cx="7780429" cy="3226713"/>
          </a:xfrm>
          <a:prstGeom prst="irregularSeal1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公正処理基準</a:t>
            </a:r>
            <a:endParaRPr kumimoji="1" lang="ja-JP" alt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1028" name="Picture 4" descr="C:\Users\taku\AppData\Local\Microsoft\Windows\Temporary Internet Files\Content.IE5\VAQBM7G9\MP90039947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8580"/>
            <a:ext cx="1941900" cy="242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円形吹き出し 9"/>
          <p:cNvSpPr/>
          <p:nvPr/>
        </p:nvSpPr>
        <p:spPr>
          <a:xfrm>
            <a:off x="1547664" y="4318939"/>
            <a:ext cx="5247077" cy="1944215"/>
          </a:xfrm>
          <a:prstGeom prst="wedgeEllipseCallout">
            <a:avLst>
              <a:gd name="adj1" fmla="val 44427"/>
              <a:gd name="adj2" fmla="val 54903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>
                <a:solidFill>
                  <a:schemeClr val="bg2"/>
                </a:solidFill>
                <a:latin typeface="HGP創英角ﾎﾟｯﾌﾟ体" pitchFamily="50" charset="-128"/>
                <a:ea typeface="HGP創英角ﾎﾟｯﾌﾟ体" pitchFamily="50" charset="-128"/>
              </a:rPr>
              <a:t>公正処理基準</a:t>
            </a:r>
            <a:endParaRPr kumimoji="1" lang="en-US" altLang="ja-JP" sz="4400" dirty="0" smtClean="0">
              <a:solidFill>
                <a:schemeClr val="bg2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kumimoji="1" lang="ja-JP" altLang="en-US" sz="4400" dirty="0" smtClean="0">
                <a:solidFill>
                  <a:schemeClr val="bg2"/>
                </a:solidFill>
                <a:latin typeface="HGP創英角ﾎﾟｯﾌﾟ体" pitchFamily="50" charset="-128"/>
                <a:ea typeface="HGP創英角ﾎﾟｯﾌﾟ体" pitchFamily="50" charset="-128"/>
              </a:rPr>
              <a:t>ってなに？</a:t>
            </a:r>
            <a:endParaRPr kumimoji="1" lang="ja-JP" altLang="en-US" sz="4400" dirty="0">
              <a:solidFill>
                <a:schemeClr val="bg2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1029" name="Picture 5" descr="C:\Program Files (x86)\Microsoft Office\MEDIA\CAGCAT10\j0205462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977" y="224350"/>
            <a:ext cx="1818742" cy="180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ABCD-3B8A-4405-9D14-5CCE59AA6651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2B08-0B65-4E08-86C9-4BC12E422F6F}" type="datetime1">
              <a:rPr kumimoji="1" lang="ja-JP" altLang="en-US" smtClean="0"/>
              <a:t>2012/11/19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757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aku\AppData\Local\Microsoft\Windows\Temporary Internet Files\Content.IE5\NT755GRO\MC900286939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042" y="4997965"/>
            <a:ext cx="2180376" cy="187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0" y="289738"/>
            <a:ext cx="557075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「</a:t>
            </a:r>
            <a:r>
              <a:rPr lang="ja-JP" altLang="en-US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GS創英角ﾎﾟｯﾌﾟ体" pitchFamily="50" charset="-128"/>
                <a:ea typeface="HGS創英角ﾎﾟｯﾌﾟ体" pitchFamily="50" charset="-128"/>
              </a:rPr>
              <a:t>公正処理基準</a:t>
            </a:r>
            <a:r>
              <a:rPr lang="ja-JP" altLang="en-US" sz="4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GS創英角ﾎﾟｯﾌﾟ体" pitchFamily="50" charset="-128"/>
                <a:ea typeface="HGS創英角ﾎﾟｯﾌﾟ体" pitchFamily="50" charset="-128"/>
              </a:rPr>
              <a:t>」</a:t>
            </a:r>
            <a:r>
              <a:rPr lang="ja-JP" altLang="en-US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GS創英角ﾎﾟｯﾌﾟ体" pitchFamily="50" charset="-128"/>
                <a:ea typeface="HGS創英角ﾎﾟｯﾌﾟ体" pitchFamily="50" charset="-128"/>
              </a:rPr>
              <a:t>とは？</a:t>
            </a:r>
            <a:endParaRPr lang="ja-JP" altLang="en-US" sz="4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22551" y="1988840"/>
            <a:ext cx="8084264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S教科書体" pitchFamily="18" charset="-128"/>
                <a:ea typeface="HGS教科書体" pitchFamily="18" charset="-128"/>
              </a:rPr>
              <a:t>当該事業年度の収益の額及び</a:t>
            </a:r>
            <a:endParaRPr lang="en-US" altLang="ja-JP" sz="4400" b="0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S教科書体" pitchFamily="18" charset="-128"/>
              <a:ea typeface="HGS教科書体" pitchFamily="18" charset="-128"/>
            </a:endParaRPr>
          </a:p>
          <a:p>
            <a:pPr algn="ctr"/>
            <a:r>
              <a:rPr lang="ja-JP" altLang="en-US" sz="4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S教科書体" pitchFamily="18" charset="-128"/>
                <a:ea typeface="HGS教科書体" pitchFamily="18" charset="-128"/>
              </a:rPr>
              <a:t>前項各号に掲げる額は、</a:t>
            </a:r>
            <a:endParaRPr lang="en-US" altLang="ja-JP" sz="4400" b="0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S教科書体" pitchFamily="18" charset="-128"/>
              <a:ea typeface="HGS教科書体" pitchFamily="18" charset="-128"/>
            </a:endParaRPr>
          </a:p>
          <a:p>
            <a:pPr algn="ctr"/>
            <a:r>
              <a:rPr lang="ja-JP" altLang="en-US" sz="4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S教科書体" pitchFamily="18" charset="-128"/>
                <a:ea typeface="HGS教科書体" pitchFamily="18" charset="-128"/>
              </a:rPr>
              <a:t>一般に公正妥当と認められる</a:t>
            </a:r>
            <a:endParaRPr lang="en-US" altLang="ja-JP" sz="4400" b="0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S教科書体" pitchFamily="18" charset="-128"/>
              <a:ea typeface="HGS教科書体" pitchFamily="18" charset="-128"/>
            </a:endParaRPr>
          </a:p>
          <a:p>
            <a:pPr algn="ctr"/>
            <a:r>
              <a:rPr lang="ja-JP" altLang="en-US" sz="4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S教科書体" pitchFamily="18" charset="-128"/>
                <a:ea typeface="HGS教科書体" pitchFamily="18" charset="-128"/>
              </a:rPr>
              <a:t>会計処理の基準</a:t>
            </a:r>
            <a:endParaRPr lang="en-US" altLang="ja-JP" sz="4400" b="0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S教科書体" pitchFamily="18" charset="-128"/>
              <a:ea typeface="HGS教科書体" pitchFamily="18" charset="-128"/>
            </a:endParaRPr>
          </a:p>
          <a:p>
            <a:pPr algn="ctr"/>
            <a:r>
              <a:rPr lang="ja-JP" altLang="en-US" sz="4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S教科書体" pitchFamily="18" charset="-128"/>
                <a:ea typeface="HGS教科書体" pitchFamily="18" charset="-128"/>
              </a:rPr>
              <a:t>に従って計算されるものとする</a:t>
            </a:r>
            <a:endParaRPr lang="ja-JP" altLang="en-US" sz="4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S教科書体" pitchFamily="18" charset="-128"/>
              <a:ea typeface="HGS教科書体" pitchFamily="18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58563" y="1216814"/>
            <a:ext cx="60273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ja-JP" alt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GS教科書体" pitchFamily="18" charset="-128"/>
                <a:ea typeface="HGS教科書体" pitchFamily="18" charset="-128"/>
              </a:rPr>
              <a:t>☆法人</a:t>
            </a:r>
            <a:r>
              <a:rPr lang="ja-JP" alt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GS教科書体" pitchFamily="18" charset="-128"/>
                <a:ea typeface="HGS教科書体" pitchFamily="18" charset="-128"/>
              </a:rPr>
              <a:t>税法第</a:t>
            </a:r>
            <a:r>
              <a:rPr lang="en-US" altLang="ja-JP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GS教科書体" pitchFamily="18" charset="-128"/>
                <a:ea typeface="HGS教科書体" pitchFamily="18" charset="-128"/>
              </a:rPr>
              <a:t>22</a:t>
            </a:r>
            <a:r>
              <a:rPr lang="ja-JP" alt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GS教科書体" pitchFamily="18" charset="-128"/>
                <a:ea typeface="HGS教科書体" pitchFamily="18" charset="-128"/>
              </a:rPr>
              <a:t>条</a:t>
            </a:r>
            <a:r>
              <a:rPr lang="en-US" altLang="ja-JP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GS教科書体" pitchFamily="18" charset="-128"/>
                <a:ea typeface="HGS教科書体" pitchFamily="18" charset="-128"/>
              </a:rPr>
              <a:t>4</a:t>
            </a:r>
            <a:r>
              <a:rPr lang="ja-JP" alt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GS教科書体" pitchFamily="18" charset="-128"/>
                <a:ea typeface="HGS教科書体" pitchFamily="18" charset="-128"/>
              </a:rPr>
              <a:t>項</a:t>
            </a:r>
            <a:endParaRPr lang="en-US" altLang="ja-JP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HGS教科書体" pitchFamily="18" charset="-128"/>
              <a:ea typeface="HGS教科書体" pitchFamily="18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ABCD-3B8A-4405-9D14-5CCE59AA6651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ADA0-9144-4518-92D3-4C28BBBD2C2D}" type="datetime1">
              <a:rPr kumimoji="1" lang="ja-JP" altLang="en-US" smtClean="0"/>
              <a:t>2012/11/19</a:t>
            </a:fld>
            <a:endParaRPr kumimoji="1" lang="ja-JP" altLang="en-US"/>
          </a:p>
        </p:txBody>
      </p:sp>
      <p:pic>
        <p:nvPicPr>
          <p:cNvPr id="1027" name="Picture 3" descr="C:\Users\10bc227a\AppData\Local\Microsoft\Windows\Temporary Internet Files\Content.IE5\W5W7FY4M\MC90041132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05648"/>
            <a:ext cx="5923112" cy="47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52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4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5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10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2" dur="500" fill="hold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style.textDecorationUnderline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500" fill="hold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style.textDecorationUnderline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10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2" dur="500" fill="hold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style.textDecorationUnderline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500" fill="hold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style.textDecorationUnderline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755576" y="1487979"/>
            <a:ext cx="7920880" cy="474933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法人税法第</a:t>
            </a:r>
            <a:r>
              <a:rPr lang="en-US" altLang="ja-JP" sz="3600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23</a:t>
            </a:r>
            <a:r>
              <a:rPr lang="ja-JP" altLang="en-US" sz="3600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条～</a:t>
            </a:r>
            <a:r>
              <a:rPr lang="en-US" altLang="ja-JP" sz="3600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65</a:t>
            </a:r>
            <a:r>
              <a:rPr lang="ja-JP" altLang="en-US" sz="3600" dirty="0" smtClean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条</a:t>
            </a:r>
            <a:endParaRPr lang="en-US" altLang="ja-JP" sz="3600" dirty="0">
              <a:solidFill>
                <a:schemeClr val="tx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en-US" altLang="ja-JP" sz="3600" dirty="0" smtClean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Ex)</a:t>
            </a:r>
            <a:endParaRPr lang="ja-JP" altLang="en-US" sz="3600" dirty="0">
              <a:solidFill>
                <a:schemeClr val="tx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3600" dirty="0" smtClean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　第</a:t>
            </a:r>
            <a:r>
              <a:rPr lang="en-US" altLang="ja-JP" sz="3600" dirty="0" smtClean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23</a:t>
            </a:r>
            <a:r>
              <a:rPr lang="ja-JP" altLang="en-US" sz="3600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条</a:t>
            </a:r>
            <a:r>
              <a:rPr lang="en-US" altLang="ja-JP" sz="3600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:</a:t>
            </a:r>
            <a:r>
              <a:rPr lang="ja-JP" altLang="en-US" sz="3600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受取配当等の</a:t>
            </a:r>
            <a:r>
              <a:rPr lang="ja-JP" altLang="en-US" sz="3600" dirty="0" smtClean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益金不算入</a:t>
            </a:r>
            <a:endParaRPr lang="en-US" altLang="ja-JP" sz="3600" dirty="0" smtClean="0">
              <a:solidFill>
                <a:schemeClr val="tx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en-US" altLang="ja-JP" sz="3600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 </a:t>
            </a:r>
            <a:r>
              <a:rPr lang="en-US" altLang="ja-JP" sz="3600" dirty="0" smtClean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 </a:t>
            </a:r>
            <a:r>
              <a:rPr lang="ja-JP" altLang="en-US" sz="3600" dirty="0" smtClean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第</a:t>
            </a:r>
            <a:r>
              <a:rPr lang="en-US" altLang="ja-JP" sz="3600" dirty="0" smtClean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37</a:t>
            </a:r>
            <a:r>
              <a:rPr lang="ja-JP" altLang="en-US" sz="3600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条</a:t>
            </a:r>
            <a:r>
              <a:rPr lang="en-US" altLang="ja-JP" sz="3600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:</a:t>
            </a:r>
            <a:r>
              <a:rPr lang="ja-JP" altLang="en-US" sz="3600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寄附金の損金不算入</a:t>
            </a:r>
          </a:p>
          <a:p>
            <a:r>
              <a:rPr lang="ja-JP" altLang="en-US" sz="3600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  </a:t>
            </a:r>
            <a:r>
              <a:rPr lang="ja-JP" altLang="en-US" sz="3600" dirty="0" smtClean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第</a:t>
            </a:r>
            <a:r>
              <a:rPr lang="en-US" altLang="ja-JP" sz="3600" dirty="0" smtClean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61</a:t>
            </a:r>
            <a:r>
              <a:rPr lang="ja-JP" altLang="en-US" sz="3600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条</a:t>
            </a:r>
            <a:r>
              <a:rPr lang="en-US" altLang="ja-JP" sz="3600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:</a:t>
            </a:r>
            <a:r>
              <a:rPr lang="ja-JP" altLang="en-US" sz="3600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短期売買商品の譲渡損益</a:t>
            </a:r>
          </a:p>
          <a:p>
            <a:r>
              <a:rPr lang="ja-JP" altLang="en-US" sz="3600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　　　　　　　及び、</a:t>
            </a:r>
          </a:p>
          <a:p>
            <a:r>
              <a:rPr lang="ja-JP" altLang="en-US" sz="3600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　</a:t>
            </a:r>
            <a:r>
              <a:rPr lang="ja-JP" altLang="en-US" sz="3600" dirty="0" smtClean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　　時価</a:t>
            </a:r>
            <a:r>
              <a:rPr lang="ja-JP" altLang="en-US" sz="3600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評価損益の益金又は損金算入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ABCD-3B8A-4405-9D14-5CCE59AA6651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60B6-4112-4626-B5FB-FCAD53D5C593}" type="datetime1">
              <a:rPr kumimoji="1" lang="ja-JP" altLang="en-US" smtClean="0"/>
              <a:t>2012/11/19</a:t>
            </a:fld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2233415" y="41429"/>
            <a:ext cx="46778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ja-JP" alt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別段の定め</a:t>
            </a:r>
            <a:endParaRPr lang="ja-JP" alt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6" name="円形吹き出し 5"/>
          <p:cNvSpPr/>
          <p:nvPr/>
        </p:nvSpPr>
        <p:spPr>
          <a:xfrm>
            <a:off x="1258491" y="2060848"/>
            <a:ext cx="6225257" cy="2815176"/>
          </a:xfrm>
          <a:prstGeom prst="wedgeEllipseCallout">
            <a:avLst>
              <a:gd name="adj1" fmla="val -36727"/>
              <a:gd name="adj2" fmla="val 65020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特殊な</a:t>
            </a:r>
            <a:endParaRPr kumimoji="1" lang="en-US" altLang="ja-JP" sz="5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kumimoji="1" lang="ja-JP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考え方なの？</a:t>
            </a:r>
            <a:endParaRPr kumimoji="1" lang="ja-JP" alt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7" name="Picture 2" descr="C:\Users\taku\AppData\Local\Microsoft\Windows\Temporary Internet Files\Content.IE5\VAQBM7G9\MM900283551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80619"/>
            <a:ext cx="2157958" cy="205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83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対角する 2 つの角を丸めた四角形 3"/>
          <p:cNvSpPr/>
          <p:nvPr/>
        </p:nvSpPr>
        <p:spPr>
          <a:xfrm>
            <a:off x="584899" y="2537362"/>
            <a:ext cx="3192607" cy="1053545"/>
          </a:xfrm>
          <a:prstGeom prst="round2DiagRect">
            <a:avLst/>
          </a:prstGeom>
          <a:pattFill prst="pct90">
            <a:fgClr>
              <a:srgbClr val="FF7C80"/>
            </a:fgClr>
            <a:bgClr>
              <a:schemeClr val="bg1"/>
            </a:bgClr>
          </a:patt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 smtClean="0">
                <a:latin typeface="HGP創英角ﾎﾟｯﾌﾟ体" pitchFamily="50" charset="-128"/>
                <a:ea typeface="HGP創英角ﾎﾟｯﾌﾟ体" pitchFamily="50" charset="-128"/>
              </a:rPr>
              <a:t>通時分析</a:t>
            </a:r>
            <a:endParaRPr kumimoji="1" lang="ja-JP" altLang="en-US" sz="4400" b="1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1907704" y="168298"/>
            <a:ext cx="4972939" cy="1152128"/>
          </a:xfrm>
          <a:prstGeom prst="roundRect">
            <a:avLst/>
          </a:prstGeom>
          <a:pattFill prst="pct90">
            <a:fgClr>
              <a:srgbClr val="FF99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公正処理基準</a:t>
            </a:r>
            <a:endParaRPr kumimoji="1" lang="ja-JP" alt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6" name="対角する 2 つの角を丸めた四角形 5"/>
          <p:cNvSpPr/>
          <p:nvPr/>
        </p:nvSpPr>
        <p:spPr>
          <a:xfrm>
            <a:off x="5399990" y="2537362"/>
            <a:ext cx="3249577" cy="1053545"/>
          </a:xfrm>
          <a:prstGeom prst="round2DiagRect">
            <a:avLst/>
          </a:prstGeom>
          <a:pattFill prst="pct90">
            <a:fgClr>
              <a:schemeClr val="accent1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 smtClean="0">
                <a:latin typeface="HGP創英角ﾎﾟｯﾌﾟ体" pitchFamily="50" charset="-128"/>
                <a:ea typeface="HGP創英角ﾎﾟｯﾌﾟ体" pitchFamily="50" charset="-128"/>
              </a:rPr>
              <a:t>共時分析</a:t>
            </a:r>
            <a:endParaRPr kumimoji="1" lang="ja-JP" altLang="en-US" sz="4400" b="1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7" name="右矢印 6"/>
          <p:cNvSpPr/>
          <p:nvPr/>
        </p:nvSpPr>
        <p:spPr>
          <a:xfrm rot="3161953">
            <a:off x="5080053" y="1646337"/>
            <a:ext cx="1008112" cy="696346"/>
          </a:xfrm>
          <a:prstGeom prst="rightArrow">
            <a:avLst/>
          </a:prstGeom>
          <a:pattFill prst="pct90">
            <a:fgClr>
              <a:schemeClr val="accent1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 rot="7915632">
            <a:off x="3117135" y="1579511"/>
            <a:ext cx="1008112" cy="698766"/>
          </a:xfrm>
          <a:prstGeom prst="rightArrow">
            <a:avLst/>
          </a:prstGeom>
          <a:pattFill prst="pct90">
            <a:fgClr>
              <a:srgbClr val="FF7C8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等号 8"/>
          <p:cNvSpPr/>
          <p:nvPr/>
        </p:nvSpPr>
        <p:spPr>
          <a:xfrm rot="5400000">
            <a:off x="1621106" y="3936746"/>
            <a:ext cx="954903" cy="880851"/>
          </a:xfrm>
          <a:prstGeom prst="mathEqual">
            <a:avLst/>
          </a:prstGeom>
          <a:pattFill prst="pct90">
            <a:fgClr>
              <a:srgbClr val="FF7C8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等号 9"/>
          <p:cNvSpPr/>
          <p:nvPr/>
        </p:nvSpPr>
        <p:spPr>
          <a:xfrm rot="5400000">
            <a:off x="6606962" y="3979447"/>
            <a:ext cx="954903" cy="796594"/>
          </a:xfrm>
          <a:prstGeom prst="mathEqual">
            <a:avLst/>
          </a:prstGeom>
          <a:pattFill prst="pct90">
            <a:fgClr>
              <a:schemeClr val="accent1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横巻き 10"/>
          <p:cNvSpPr/>
          <p:nvPr/>
        </p:nvSpPr>
        <p:spPr>
          <a:xfrm>
            <a:off x="419610" y="4854623"/>
            <a:ext cx="3357896" cy="1399812"/>
          </a:xfrm>
          <a:prstGeom prst="horizontalScroll">
            <a:avLst/>
          </a:prstGeom>
          <a:pattFill prst="pct90">
            <a:fgClr>
              <a:srgbClr val="FF7C80"/>
            </a:fgClr>
            <a:bgClr>
              <a:schemeClr val="bg1"/>
            </a:bgClr>
          </a:patt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>
                <a:latin typeface="HGP創英角ﾎﾟｯﾌﾟ体" pitchFamily="50" charset="-128"/>
                <a:ea typeface="HGP創英角ﾎﾟｯﾌﾟ体" pitchFamily="50" charset="-128"/>
              </a:rPr>
              <a:t>時間</a:t>
            </a:r>
            <a:endParaRPr kumimoji="1" lang="ja-JP" altLang="en-US" sz="44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2" name="横巻き 11"/>
          <p:cNvSpPr/>
          <p:nvPr/>
        </p:nvSpPr>
        <p:spPr>
          <a:xfrm>
            <a:off x="5399990" y="4855195"/>
            <a:ext cx="3368848" cy="1399812"/>
          </a:xfrm>
          <a:prstGeom prst="horizontalScroll">
            <a:avLst/>
          </a:prstGeom>
          <a:pattFill prst="pct90">
            <a:fgClr>
              <a:schemeClr val="accent1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HGP創英角ﾎﾟｯﾌﾟ体" pitchFamily="50" charset="-128"/>
                <a:ea typeface="HGP創英角ﾎﾟｯﾌﾟ体" pitchFamily="50" charset="-128"/>
              </a:rPr>
              <a:t>地域</a:t>
            </a:r>
            <a:endParaRPr kumimoji="1" lang="ja-JP" altLang="en-US" sz="44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ABCD-3B8A-4405-9D14-5CCE59AA6651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E43E9-FF2E-4006-9C05-CEA009D75786}" type="datetime1">
              <a:rPr kumimoji="1" lang="ja-JP" altLang="en-US" smtClean="0"/>
              <a:t>2012/11/19</a:t>
            </a:fld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-113686" y="2252424"/>
            <a:ext cx="4424488" cy="1623420"/>
          </a:xfrm>
          <a:prstGeom prst="ellipse">
            <a:avLst/>
          </a:prstGeom>
          <a:pattFill prst="pct90">
            <a:fgClr>
              <a:srgbClr val="FF7C80"/>
            </a:fgClr>
            <a:bgClr>
              <a:schemeClr val="bg1"/>
            </a:bgClr>
          </a:patt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dirty="0" err="1" smtClean="0">
                <a:latin typeface="HGP創英角ﾎﾟｯﾌﾟ体" pitchFamily="50" charset="-128"/>
                <a:ea typeface="HGP創英角ﾎﾟｯﾌﾟ体" pitchFamily="50" charset="-128"/>
              </a:rPr>
              <a:t>diachronique</a:t>
            </a:r>
            <a:endParaRPr kumimoji="1" lang="ja-JP" altLang="en-US" sz="36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4872170" y="2276872"/>
            <a:ext cx="4424488" cy="1623420"/>
          </a:xfrm>
          <a:prstGeom prst="ellipse">
            <a:avLst/>
          </a:prstGeom>
          <a:pattFill prst="pct40">
            <a:fgClr>
              <a:srgbClr val="3399F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dirty="0" err="1">
                <a:latin typeface="HGP創英角ﾎﾟｯﾌﾟ体" pitchFamily="50" charset="-128"/>
                <a:ea typeface="HGP創英角ﾎﾟｯﾌﾟ体" pitchFamily="50" charset="-128"/>
              </a:rPr>
              <a:t>synchronque</a:t>
            </a:r>
            <a:endParaRPr lang="en-US" altLang="ja-JP" sz="36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663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5"/>
          <p:cNvCxnSpPr/>
          <p:nvPr/>
        </p:nvCxnSpPr>
        <p:spPr>
          <a:xfrm>
            <a:off x="2126371" y="458116"/>
            <a:ext cx="0" cy="43924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 flipH="1">
            <a:off x="882389" y="4005064"/>
            <a:ext cx="698477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1230596" y="4115294"/>
            <a:ext cx="677108" cy="21220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3200" dirty="0" smtClean="0"/>
              <a:t>現在</a:t>
            </a:r>
            <a:r>
              <a:rPr lang="en-US" altLang="ja-JP" sz="3200" dirty="0" smtClean="0"/>
              <a:t>[</a:t>
            </a:r>
            <a:r>
              <a:rPr lang="ja-JP" altLang="en-US" sz="3200" dirty="0" smtClean="0"/>
              <a:t>日本</a:t>
            </a:r>
            <a:r>
              <a:rPr lang="en-US" altLang="ja-JP" sz="3200" dirty="0" smtClean="0"/>
              <a:t>]</a:t>
            </a:r>
            <a:endParaRPr kumimoji="1" lang="ja-JP" altLang="en-US" sz="32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569150" y="35913"/>
            <a:ext cx="104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 smtClean="0">
                <a:solidFill>
                  <a:srgbClr val="FF0000"/>
                </a:solidFill>
              </a:rPr>
              <a:t>時代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945865" y="3712676"/>
            <a:ext cx="104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>
                <a:solidFill>
                  <a:srgbClr val="FF0000"/>
                </a:solidFill>
              </a:rPr>
              <a:t>地域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>
            <a:off x="2967541" y="305820"/>
            <a:ext cx="1" cy="37258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>
            <a:off x="2126371" y="2596076"/>
            <a:ext cx="5915956" cy="311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H="1">
            <a:off x="2110255" y="1777171"/>
            <a:ext cx="5850178" cy="269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4125276" y="334624"/>
            <a:ext cx="0" cy="37051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5338348" y="369116"/>
            <a:ext cx="0" cy="363594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H="1">
            <a:off x="2110255" y="932447"/>
            <a:ext cx="58356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6490476" y="355621"/>
            <a:ext cx="0" cy="36631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2680729" y="4115294"/>
            <a:ext cx="677108" cy="18038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3200" dirty="0" smtClean="0"/>
              <a:t>アメリカ</a:t>
            </a:r>
            <a:endParaRPr kumimoji="1" lang="ja-JP" altLang="en-US" sz="32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805390" y="4115294"/>
            <a:ext cx="677108" cy="18038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3200" dirty="0" smtClean="0"/>
              <a:t>イギリス</a:t>
            </a:r>
            <a:endParaRPr kumimoji="1" lang="ja-JP" altLang="en-US" sz="3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99794" y="4114873"/>
            <a:ext cx="677108" cy="18038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3200" dirty="0" smtClean="0"/>
              <a:t>フランス</a:t>
            </a:r>
            <a:endParaRPr kumimoji="1" lang="ja-JP" altLang="en-US" sz="32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151922" y="4115294"/>
            <a:ext cx="677108" cy="18038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3200" dirty="0" smtClean="0"/>
              <a:t>ドイツ</a:t>
            </a:r>
            <a:endParaRPr kumimoji="1" lang="ja-JP" altLang="en-US" sz="3200" dirty="0"/>
          </a:p>
        </p:txBody>
      </p:sp>
      <p:sp>
        <p:nvSpPr>
          <p:cNvPr id="16" name="テキスト ボックス 15"/>
          <p:cNvSpPr txBox="1"/>
          <p:nvPr/>
        </p:nvSpPr>
        <p:spPr>
          <a:xfrm rot="16200000">
            <a:off x="7396964" y="4115294"/>
            <a:ext cx="677108" cy="1008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ja-JP" sz="3200" dirty="0" smtClean="0"/>
              <a:t>etc</a:t>
            </a:r>
            <a:r>
              <a:rPr lang="en-US" altLang="ja-JP" dirty="0" smtClean="0"/>
              <a:t>.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83568" y="2421476"/>
            <a:ext cx="1426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1960</a:t>
            </a:r>
            <a:r>
              <a:rPr kumimoji="1" lang="ja-JP" altLang="en-US" sz="3200" dirty="0" smtClean="0"/>
              <a:t>年</a:t>
            </a:r>
            <a:endParaRPr kumimoji="1" lang="ja-JP" altLang="en-US" sz="32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83568" y="1484784"/>
            <a:ext cx="1426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1940</a:t>
            </a:r>
            <a:r>
              <a:rPr kumimoji="1" lang="ja-JP" altLang="en-US" sz="3200" dirty="0" smtClean="0"/>
              <a:t>年</a:t>
            </a:r>
            <a:endParaRPr kumimoji="1" lang="ja-JP" altLang="en-US" sz="32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83568" y="620688"/>
            <a:ext cx="1426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1899</a:t>
            </a:r>
            <a:r>
              <a:rPr kumimoji="1" lang="ja-JP" altLang="en-US" sz="3200" dirty="0" smtClean="0"/>
              <a:t>年</a:t>
            </a:r>
            <a:endParaRPr kumimoji="1" lang="ja-JP" altLang="en-US" sz="32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ABCD-3B8A-4405-9D14-5CCE59AA6651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7DCB2-9C03-4AF9-B178-FBA031A3A8B8}" type="datetime1">
              <a:rPr kumimoji="1" lang="ja-JP" altLang="en-US" smtClean="0"/>
              <a:t>2012/11/19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221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aku\AppData\Local\Microsoft\Windows\Temporary Internet Files\Content.IE5\VAQBM7G9\MP900408864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4784"/>
            <a:ext cx="2386073" cy="238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-25152" y="332656"/>
            <a:ext cx="3168352" cy="769441"/>
          </a:xfrm>
          <a:prstGeom prst="rect">
            <a:avLst/>
          </a:prstGeom>
          <a:solidFill>
            <a:srgbClr val="FF7C8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ja-JP" altLang="en-US" sz="4400" b="1" cap="none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通時分析</a:t>
            </a:r>
            <a:endParaRPr lang="ja-JP" altLang="en-US" sz="44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82429" y="1697443"/>
            <a:ext cx="4458661" cy="923330"/>
          </a:xfrm>
          <a:prstGeom prst="rect">
            <a:avLst/>
          </a:prstGeom>
          <a:solidFill>
            <a:srgbClr val="FFFC04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ja-JP" altLang="en-US" sz="5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公正処理基準</a:t>
            </a:r>
            <a:endParaRPr lang="ja-JP" altLang="en-US" sz="5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 rot="20578160">
            <a:off x="-214215" y="1556443"/>
            <a:ext cx="482327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1967</a:t>
            </a:r>
            <a:r>
              <a:rPr lang="ja-JP" alt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年</a:t>
            </a:r>
            <a:r>
              <a:rPr lang="ja-JP" altLang="en-US" sz="4800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制定</a:t>
            </a:r>
            <a:endParaRPr lang="ja-JP" altLang="en-US" sz="4800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693754" y="1696521"/>
            <a:ext cx="4243517" cy="923330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ja-JP" altLang="en-US" sz="5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法人への課税</a:t>
            </a:r>
            <a:endParaRPr lang="ja-JP" altLang="en-US" sz="5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 rot="727983">
            <a:off x="4603776" y="1629940"/>
            <a:ext cx="42685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1899</a:t>
            </a:r>
            <a:r>
              <a:rPr lang="ja-JP" alt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年開始</a:t>
            </a:r>
            <a:endParaRPr lang="ja-JP" alt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487257" y="3265021"/>
            <a:ext cx="6402075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ja-JP" altLang="en-US" sz="5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会計をベースに計算</a:t>
            </a:r>
            <a:endParaRPr lang="ja-JP" altLang="en-US" sz="5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 rot="20888963">
            <a:off x="1682184" y="3311188"/>
            <a:ext cx="54076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1902</a:t>
            </a:r>
            <a:r>
              <a:rPr lang="ja-JP" alt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年施行規則</a:t>
            </a:r>
            <a:endParaRPr lang="ja-JP" alt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 rot="662352">
            <a:off x="2421394" y="3311187"/>
            <a:ext cx="39416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1965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年通達</a:t>
            </a:r>
            <a:endParaRPr lang="ja-JP" alt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1029" name="Picture 5" descr="C:\Users\taku\AppData\Local\Microsoft\Windows\Temporary Internet Files\Content.IE5\VAQBM7G9\MC90044592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259" y="4941168"/>
            <a:ext cx="1161554" cy="164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ABCD-3B8A-4405-9D14-5CCE59AA6651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225C-9DB3-4E41-854E-708A13BC698C}" type="datetime1">
              <a:rPr kumimoji="1" lang="ja-JP" altLang="en-US" smtClean="0"/>
              <a:t>2012/11/19</a:t>
            </a:fld>
            <a:endParaRPr kumimoji="1" lang="ja-JP" altLang="en-US"/>
          </a:p>
        </p:txBody>
      </p:sp>
      <p:sp>
        <p:nvSpPr>
          <p:cNvPr id="12" name="雲 11"/>
          <p:cNvSpPr/>
          <p:nvPr/>
        </p:nvSpPr>
        <p:spPr>
          <a:xfrm>
            <a:off x="462208" y="1072485"/>
            <a:ext cx="8203826" cy="4385072"/>
          </a:xfrm>
          <a:prstGeom prst="cloud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古くから</a:t>
            </a:r>
            <a:endParaRPr lang="en-US" altLang="ja-JP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lang="ja-JP" alt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このような考え方が</a:t>
            </a:r>
            <a:endParaRPr lang="en-US" altLang="ja-JP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lang="ja-JP" alt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存在していた</a:t>
            </a:r>
            <a:r>
              <a:rPr lang="en-US" altLang="ja-JP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!!</a:t>
            </a:r>
            <a:endParaRPr lang="ja-JP" alt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421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5" grpId="0"/>
      <p:bldP spid="7" grpId="0" animBg="1"/>
      <p:bldP spid="8" grpId="0"/>
      <p:bldP spid="10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089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b="1" dirty="0" smtClean="0">
                <a:latin typeface="HGP創英角ﾎﾟｯﾌﾟ体" pitchFamily="50" charset="-128"/>
                <a:ea typeface="HGP創英角ﾎﾟｯﾌﾟ体" pitchFamily="50" charset="-128"/>
              </a:rPr>
              <a:t>研究テーマ　→　おもに租税の研究</a:t>
            </a:r>
            <a:endParaRPr kumimoji="1" lang="en-US" altLang="ja-JP" b="1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 marL="0" indent="0">
              <a:buNone/>
            </a:pPr>
            <a:endParaRPr lang="en-US" altLang="ja-JP" b="1" dirty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 marL="0" indent="0">
              <a:buNone/>
            </a:pPr>
            <a:r>
              <a:rPr kumimoji="1" lang="ja-JP" altLang="en-US" b="1" dirty="0" smtClean="0">
                <a:latin typeface="HGP創英角ﾎﾟｯﾌﾟ体" pitchFamily="50" charset="-128"/>
                <a:ea typeface="HGP創英角ﾎﾟｯﾌﾟ体" pitchFamily="50" charset="-128"/>
              </a:rPr>
              <a:t>二年次　→　簿記の勉強</a:t>
            </a:r>
            <a:endParaRPr kumimoji="1" lang="en-US" altLang="ja-JP" b="1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 marL="0" indent="0">
              <a:buNone/>
            </a:pPr>
            <a:endParaRPr lang="en-US" altLang="ja-JP" b="1" dirty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 marL="0" indent="0">
              <a:buNone/>
            </a:pPr>
            <a:r>
              <a:rPr kumimoji="1" lang="ja-JP" altLang="en-US" b="1" dirty="0" smtClean="0">
                <a:latin typeface="HGP創英角ﾎﾟｯﾌﾟ体" pitchFamily="50" charset="-128"/>
                <a:ea typeface="HGP創英角ﾎﾟｯﾌﾟ体" pitchFamily="50" charset="-128"/>
              </a:rPr>
              <a:t>三年次　→　共同論文</a:t>
            </a:r>
            <a:endParaRPr kumimoji="1" lang="ja-JP" altLang="en-US" b="1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 rot="21234044">
            <a:off x="899591" y="404664"/>
            <a:ext cx="70487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1" lang="ja-JP" alt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HGP創英角ﾎﾟｯﾌﾟ体" pitchFamily="50" charset="-128"/>
                <a:ea typeface="HGP創英角ﾎﾟｯﾌﾟ体" pitchFamily="50" charset="-128"/>
              </a:rPr>
              <a:t>坂本ゼミナールとは？</a:t>
            </a:r>
            <a:endParaRPr lang="ja-JP" alt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3074" name="Picture 2" descr="C:\Users\spmosu\AppData\Local\Microsoft\Windows\Temporary Internet Files\Content.IE5\0SNPJ0GQ\MP900399745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8478">
            <a:off x="4916221" y="2470303"/>
            <a:ext cx="390207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pmosu\AppData\Local\Microsoft\Windows\Temporary Internet Files\Content.IE5\R26HLS73\MC90029068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4217">
            <a:off x="685602" y="4206263"/>
            <a:ext cx="2952328" cy="244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pmosu\AppData\Local\Microsoft\Windows\Temporary Internet Files\Content.IE5\Y7YFOE2D\MP900432728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17334"/>
            <a:ext cx="3956484" cy="263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正方形/長方形 6"/>
          <p:cNvSpPr/>
          <p:nvPr/>
        </p:nvSpPr>
        <p:spPr>
          <a:xfrm rot="1444841">
            <a:off x="62909" y="2499813"/>
            <a:ext cx="9241454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1" lang="ja-JP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勉強だけではなく</a:t>
            </a:r>
            <a:endParaRPr kumimoji="1" lang="en-US" altLang="ja-JP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kumimoji="1" lang="ja-JP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ＯＮ・ＯＦＦをしっかりとしたメリハリのあるゼミ！</a:t>
            </a:r>
            <a:endParaRPr lang="ja-JP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C127-D20C-41B5-8D12-CF7661135A06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978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taku\AppData\Local\Microsoft\Windows\Temporary Internet Files\Content.IE5\VAQBM7G9\MM900178290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80928"/>
            <a:ext cx="3561481" cy="356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taku\AppData\Local\Microsoft\Windows\Temporary Internet Files\Content.IE5\NT755GRO\MC900174377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477" y="-32704"/>
            <a:ext cx="3219341" cy="258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0" y="307073"/>
            <a:ext cx="3168352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共</a:t>
            </a:r>
            <a:r>
              <a:rPr lang="ja-JP" alt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時</a:t>
            </a:r>
            <a:r>
              <a:rPr lang="ja-JP" alt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分析</a:t>
            </a:r>
            <a:endParaRPr lang="ja-JP" altLang="en-US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ABCD-3B8A-4405-9D14-5CCE59AA6651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2F366-974A-4A5A-9969-910399A52595}" type="datetime1">
              <a:rPr kumimoji="1" lang="ja-JP" altLang="en-US" smtClean="0"/>
              <a:t>2012/11/19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131548" y="1472931"/>
            <a:ext cx="16642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アメリカ</a:t>
            </a:r>
            <a:endParaRPr lang="ja-JP" alt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83002" y="2134936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2400" b="1" dirty="0"/>
              <a:t>内国歳入法</a:t>
            </a:r>
            <a:r>
              <a:rPr lang="en-US" altLang="ja-JP" sz="2400" b="1" dirty="0"/>
              <a:t>(Internal Revenue Code</a:t>
            </a:r>
            <a:r>
              <a:rPr lang="ja-JP" altLang="ja-JP" sz="2400" b="1" dirty="0"/>
              <a:t>；</a:t>
            </a:r>
            <a:r>
              <a:rPr lang="en-US" altLang="ja-JP" sz="2400" b="1" dirty="0"/>
              <a:t>IRC</a:t>
            </a:r>
            <a:r>
              <a:rPr lang="en-US" altLang="ja-JP" sz="2400" b="1" dirty="0" smtClean="0"/>
              <a:t>)</a:t>
            </a:r>
          </a:p>
          <a:p>
            <a:r>
              <a:rPr kumimoji="1" lang="ja-JP" altLang="en-US" dirty="0" smtClean="0"/>
              <a:t>　</a:t>
            </a:r>
            <a:r>
              <a:rPr lang="en-US" altLang="ja-JP" dirty="0"/>
              <a:t>Taxable income shall be computed under the method of accounting on the basis of which the taxpayer regularly computes his income in keeping his books.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131548" y="3401260"/>
            <a:ext cx="17796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イギリス</a:t>
            </a:r>
            <a:endParaRPr lang="ja-JP" alt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40890" y="4088514"/>
            <a:ext cx="83529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2400" b="1" dirty="0"/>
              <a:t>財政法（</a:t>
            </a:r>
            <a:r>
              <a:rPr lang="en-US" altLang="ja-JP" sz="2400" b="1" dirty="0"/>
              <a:t>Finance Act</a:t>
            </a:r>
            <a:r>
              <a:rPr lang="ja-JP" altLang="ja-JP" sz="2400" b="1" dirty="0"/>
              <a:t>；</a:t>
            </a:r>
            <a:r>
              <a:rPr lang="en-US" altLang="ja-JP" sz="2400" b="1" dirty="0"/>
              <a:t>FA</a:t>
            </a:r>
            <a:r>
              <a:rPr lang="ja-JP" altLang="ja-JP" sz="2400" b="1" dirty="0"/>
              <a:t>）</a:t>
            </a:r>
            <a:r>
              <a:rPr kumimoji="1" lang="ja-JP" altLang="en-US" dirty="0" smtClean="0"/>
              <a:t>　</a:t>
            </a:r>
            <a:endParaRPr kumimoji="1" lang="en-US" altLang="ja-JP" dirty="0" smtClean="0"/>
          </a:p>
          <a:p>
            <a:r>
              <a:rPr lang="en-US" altLang="ja-JP" dirty="0"/>
              <a:t>In section 42(1) of the Finance Act 1998 (c. 36) (computation of profits of trade, profession or vocation), for “on an accounting basis which gives a true and fair view” substitute “ in accordance with generally accepted accounting practice ”</a:t>
            </a:r>
            <a:r>
              <a:rPr lang="ja-JP" altLang="en-US" dirty="0" smtClean="0"/>
              <a:t>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49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aku\AppData\Local\Microsoft\Windows\Temporary Internet Files\Content.IE5\VAQBM7G9\MP90044295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198" y="-53302"/>
            <a:ext cx="4074634" cy="271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taku\AppData\Local\Microsoft\Windows\Temporary Internet Files\Content.IE5\H01BRGS3\MM900178248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56992"/>
            <a:ext cx="3372790" cy="337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ABCD-3B8A-4405-9D14-5CCE59AA6651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D8ED-5B86-4308-BEB6-0C4EDCA34526}" type="datetime1">
              <a:rPr kumimoji="1" lang="ja-JP" altLang="en-US" smtClean="0"/>
              <a:t>2012/11/19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432674" y="1175998"/>
            <a:ext cx="12971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ドイツ</a:t>
            </a:r>
            <a:endParaRPr lang="ja-JP" alt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28335" y="1733520"/>
            <a:ext cx="83529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2400" b="1" dirty="0"/>
              <a:t>所得税法</a:t>
            </a:r>
            <a:r>
              <a:rPr lang="en-US" altLang="ja-JP" sz="2400" b="1" dirty="0"/>
              <a:t>(</a:t>
            </a:r>
            <a:r>
              <a:rPr lang="en-US" altLang="ja-JP" sz="2400" b="1" dirty="0" err="1"/>
              <a:t>Einkommensteuergesetz</a:t>
            </a:r>
            <a:r>
              <a:rPr lang="ja-JP" altLang="ja-JP" sz="2400" b="1" dirty="0"/>
              <a:t>；</a:t>
            </a:r>
            <a:r>
              <a:rPr lang="en-US" altLang="ja-JP" sz="2400" b="1" dirty="0" err="1"/>
              <a:t>EStG</a:t>
            </a:r>
            <a:r>
              <a:rPr lang="en-US" altLang="ja-JP" sz="2400" b="1" dirty="0"/>
              <a:t>)</a:t>
            </a:r>
            <a:r>
              <a:rPr kumimoji="1" lang="ja-JP" altLang="en-US" dirty="0" smtClean="0"/>
              <a:t>　</a:t>
            </a:r>
            <a:endParaRPr kumimoji="1" lang="en-US" altLang="ja-JP" dirty="0" smtClean="0"/>
          </a:p>
          <a:p>
            <a:r>
              <a:rPr lang="ja-JP" altLang="en-US" dirty="0"/>
              <a:t>　</a:t>
            </a:r>
            <a:r>
              <a:rPr lang="en-US" altLang="ja-JP" dirty="0" err="1"/>
              <a:t>Bei</a:t>
            </a:r>
            <a:r>
              <a:rPr lang="en-US" altLang="ja-JP" dirty="0"/>
              <a:t> </a:t>
            </a:r>
            <a:r>
              <a:rPr lang="en-US" altLang="ja-JP" dirty="0" err="1"/>
              <a:t>Gewerbetreibenden</a:t>
            </a:r>
            <a:r>
              <a:rPr lang="en-US" altLang="ja-JP" dirty="0"/>
              <a:t>, die auf </a:t>
            </a:r>
            <a:r>
              <a:rPr lang="en-US" altLang="ja-JP" dirty="0" err="1"/>
              <a:t>Grund</a:t>
            </a:r>
            <a:r>
              <a:rPr lang="en-US" altLang="ja-JP" dirty="0"/>
              <a:t> </a:t>
            </a:r>
            <a:r>
              <a:rPr lang="en-US" altLang="ja-JP" dirty="0" err="1"/>
              <a:t>gesetzlicher</a:t>
            </a:r>
            <a:r>
              <a:rPr lang="en-US" altLang="ja-JP" dirty="0"/>
              <a:t> </a:t>
            </a:r>
            <a:r>
              <a:rPr lang="en-US" altLang="ja-JP" dirty="0" err="1"/>
              <a:t>Vorschriften</a:t>
            </a:r>
            <a:r>
              <a:rPr lang="en-US" altLang="ja-JP" dirty="0"/>
              <a:t> </a:t>
            </a:r>
            <a:r>
              <a:rPr lang="en-US" altLang="ja-JP" dirty="0" err="1"/>
              <a:t>verpflichtet</a:t>
            </a:r>
            <a:r>
              <a:rPr lang="en-US" altLang="ja-JP" dirty="0"/>
              <a:t> </a:t>
            </a:r>
            <a:r>
              <a:rPr lang="en-US" altLang="ja-JP" dirty="0" err="1"/>
              <a:t>sind</a:t>
            </a:r>
            <a:r>
              <a:rPr lang="en-US" altLang="ja-JP" dirty="0"/>
              <a:t>, </a:t>
            </a:r>
            <a:r>
              <a:rPr lang="en-US" altLang="ja-JP" dirty="0" err="1"/>
              <a:t>Bücher</a:t>
            </a:r>
            <a:r>
              <a:rPr lang="en-US" altLang="ja-JP" dirty="0"/>
              <a:t> </a:t>
            </a:r>
            <a:r>
              <a:rPr lang="en-US" altLang="ja-JP" dirty="0" err="1"/>
              <a:t>zu</a:t>
            </a:r>
            <a:r>
              <a:rPr lang="en-US" altLang="ja-JP" dirty="0"/>
              <a:t> </a:t>
            </a:r>
            <a:r>
              <a:rPr lang="en-US" altLang="ja-JP" dirty="0" err="1"/>
              <a:t>führen</a:t>
            </a:r>
            <a:r>
              <a:rPr lang="en-US" altLang="ja-JP" dirty="0"/>
              <a:t> und </a:t>
            </a:r>
            <a:r>
              <a:rPr lang="en-US" altLang="ja-JP" dirty="0" err="1"/>
              <a:t>regelmäßig</a:t>
            </a:r>
            <a:r>
              <a:rPr lang="en-US" altLang="ja-JP" dirty="0"/>
              <a:t> </a:t>
            </a:r>
            <a:r>
              <a:rPr lang="en-US" altLang="ja-JP" dirty="0" err="1"/>
              <a:t>Abschlüsse</a:t>
            </a:r>
            <a:r>
              <a:rPr lang="en-US" altLang="ja-JP" dirty="0"/>
              <a:t> </a:t>
            </a:r>
            <a:r>
              <a:rPr lang="en-US" altLang="ja-JP" dirty="0" err="1"/>
              <a:t>zu</a:t>
            </a:r>
            <a:r>
              <a:rPr lang="en-US" altLang="ja-JP" dirty="0"/>
              <a:t> </a:t>
            </a:r>
            <a:r>
              <a:rPr lang="en-US" altLang="ja-JP" dirty="0" err="1"/>
              <a:t>machen</a:t>
            </a:r>
            <a:r>
              <a:rPr lang="en-US" altLang="ja-JP" dirty="0"/>
              <a:t>, </a:t>
            </a:r>
            <a:r>
              <a:rPr lang="en-US" altLang="ja-JP" dirty="0" err="1"/>
              <a:t>oder</a:t>
            </a:r>
            <a:r>
              <a:rPr lang="en-US" altLang="ja-JP" dirty="0"/>
              <a:t> die </a:t>
            </a:r>
            <a:r>
              <a:rPr lang="en-US" altLang="ja-JP" dirty="0" err="1"/>
              <a:t>ohne</a:t>
            </a:r>
            <a:r>
              <a:rPr lang="en-US" altLang="ja-JP" dirty="0"/>
              <a:t> </a:t>
            </a:r>
            <a:r>
              <a:rPr lang="en-US" altLang="ja-JP" dirty="0" err="1"/>
              <a:t>eine</a:t>
            </a:r>
            <a:r>
              <a:rPr lang="en-US" altLang="ja-JP" dirty="0"/>
              <a:t> </a:t>
            </a:r>
            <a:r>
              <a:rPr lang="en-US" altLang="ja-JP" dirty="0" err="1"/>
              <a:t>solche</a:t>
            </a:r>
            <a:r>
              <a:rPr lang="en-US" altLang="ja-JP" dirty="0"/>
              <a:t> </a:t>
            </a:r>
            <a:r>
              <a:rPr lang="en-US" altLang="ja-JP" dirty="0" err="1"/>
              <a:t>Verpflichtung</a:t>
            </a:r>
            <a:r>
              <a:rPr lang="en-US" altLang="ja-JP" dirty="0"/>
              <a:t> </a:t>
            </a:r>
            <a:r>
              <a:rPr lang="en-US" altLang="ja-JP" dirty="0" err="1"/>
              <a:t>Bücher</a:t>
            </a:r>
            <a:r>
              <a:rPr lang="en-US" altLang="ja-JP" dirty="0"/>
              <a:t> </a:t>
            </a:r>
            <a:r>
              <a:rPr lang="en-US" altLang="ja-JP" dirty="0" err="1"/>
              <a:t>führen</a:t>
            </a:r>
            <a:r>
              <a:rPr lang="en-US" altLang="ja-JP" dirty="0"/>
              <a:t> und </a:t>
            </a:r>
            <a:r>
              <a:rPr lang="en-US" altLang="ja-JP" dirty="0" err="1"/>
              <a:t>regelmäßig</a:t>
            </a:r>
            <a:r>
              <a:rPr lang="en-US" altLang="ja-JP" dirty="0"/>
              <a:t> </a:t>
            </a:r>
            <a:r>
              <a:rPr lang="en-US" altLang="ja-JP" dirty="0" err="1"/>
              <a:t>Abschlüsse</a:t>
            </a:r>
            <a:r>
              <a:rPr lang="en-US" altLang="ja-JP" dirty="0"/>
              <a:t> </a:t>
            </a:r>
            <a:r>
              <a:rPr lang="en-US" altLang="ja-JP" dirty="0" err="1"/>
              <a:t>machen</a:t>
            </a:r>
            <a:r>
              <a:rPr lang="en-US" altLang="ja-JP" dirty="0"/>
              <a:t>, </a:t>
            </a:r>
            <a:r>
              <a:rPr lang="en-US" altLang="ja-JP" dirty="0" err="1"/>
              <a:t>ist</a:t>
            </a:r>
            <a:r>
              <a:rPr lang="en-US" altLang="ja-JP" dirty="0"/>
              <a:t> </a:t>
            </a:r>
            <a:r>
              <a:rPr lang="en-US" altLang="ja-JP" dirty="0" err="1"/>
              <a:t>für</a:t>
            </a:r>
            <a:r>
              <a:rPr lang="en-US" altLang="ja-JP" dirty="0"/>
              <a:t> den </a:t>
            </a:r>
            <a:r>
              <a:rPr lang="en-US" altLang="ja-JP" dirty="0" err="1"/>
              <a:t>Schluss</a:t>
            </a:r>
            <a:r>
              <a:rPr lang="en-US" altLang="ja-JP" dirty="0"/>
              <a:t> des </a:t>
            </a:r>
            <a:r>
              <a:rPr lang="en-US" altLang="ja-JP" dirty="0" err="1"/>
              <a:t>Wirtschaftsjahres</a:t>
            </a:r>
            <a:r>
              <a:rPr lang="en-US" altLang="ja-JP" dirty="0"/>
              <a:t> das </a:t>
            </a:r>
            <a:r>
              <a:rPr lang="en-US" altLang="ja-JP" dirty="0" err="1"/>
              <a:t>Betriebsvermögen</a:t>
            </a:r>
            <a:r>
              <a:rPr lang="en-US" altLang="ja-JP" dirty="0"/>
              <a:t> </a:t>
            </a:r>
            <a:r>
              <a:rPr lang="en-US" altLang="ja-JP" dirty="0" err="1"/>
              <a:t>anzusetzen</a:t>
            </a:r>
            <a:r>
              <a:rPr lang="en-US" altLang="ja-JP" dirty="0"/>
              <a:t> (§ 4 </a:t>
            </a:r>
            <a:r>
              <a:rPr lang="en-US" altLang="ja-JP" dirty="0" err="1"/>
              <a:t>Absatz</a:t>
            </a:r>
            <a:r>
              <a:rPr lang="en-US" altLang="ja-JP" dirty="0"/>
              <a:t> 1 </a:t>
            </a:r>
            <a:r>
              <a:rPr lang="en-US" altLang="ja-JP" dirty="0" err="1"/>
              <a:t>Satz</a:t>
            </a:r>
            <a:r>
              <a:rPr lang="en-US" altLang="ja-JP" dirty="0"/>
              <a:t> 1), das </a:t>
            </a:r>
            <a:r>
              <a:rPr lang="en-US" altLang="ja-JP" dirty="0" err="1"/>
              <a:t>nach</a:t>
            </a:r>
            <a:r>
              <a:rPr lang="en-US" altLang="ja-JP" dirty="0"/>
              <a:t> den </a:t>
            </a:r>
            <a:r>
              <a:rPr lang="en-US" altLang="ja-JP" dirty="0" err="1"/>
              <a:t>handelsrechtlichen</a:t>
            </a:r>
            <a:r>
              <a:rPr lang="en-US" altLang="ja-JP" dirty="0"/>
              <a:t> </a:t>
            </a:r>
            <a:r>
              <a:rPr lang="en-US" altLang="ja-JP" dirty="0" err="1"/>
              <a:t>Grundsätzen</a:t>
            </a:r>
            <a:r>
              <a:rPr lang="en-US" altLang="ja-JP" dirty="0"/>
              <a:t> </a:t>
            </a:r>
            <a:r>
              <a:rPr lang="en-US" altLang="ja-JP" dirty="0" err="1"/>
              <a:t>ordnungsmäßiger</a:t>
            </a:r>
            <a:r>
              <a:rPr lang="en-US" altLang="ja-JP" dirty="0"/>
              <a:t> </a:t>
            </a:r>
            <a:r>
              <a:rPr lang="en-US" altLang="ja-JP" dirty="0" err="1"/>
              <a:t>Buchführung</a:t>
            </a:r>
            <a:r>
              <a:rPr lang="en-US" altLang="ja-JP" dirty="0"/>
              <a:t> </a:t>
            </a:r>
            <a:r>
              <a:rPr lang="en-US" altLang="ja-JP" dirty="0" err="1"/>
              <a:t>auszuweisen</a:t>
            </a:r>
            <a:r>
              <a:rPr lang="en-US" altLang="ja-JP" dirty="0"/>
              <a:t> </a:t>
            </a:r>
            <a:r>
              <a:rPr lang="en-US" altLang="ja-JP" dirty="0" err="1"/>
              <a:t>ist</a:t>
            </a:r>
            <a:r>
              <a:rPr lang="en-US" altLang="ja-JP" dirty="0"/>
              <a:t>, </a:t>
            </a:r>
            <a:r>
              <a:rPr lang="en-US" altLang="ja-JP" dirty="0" err="1"/>
              <a:t>es</a:t>
            </a:r>
            <a:r>
              <a:rPr lang="en-US" altLang="ja-JP" dirty="0"/>
              <a:t> </a:t>
            </a:r>
            <a:r>
              <a:rPr lang="en-US" altLang="ja-JP" dirty="0" err="1"/>
              <a:t>sei</a:t>
            </a:r>
            <a:r>
              <a:rPr lang="en-US" altLang="ja-JP" dirty="0"/>
              <a:t> </a:t>
            </a:r>
            <a:r>
              <a:rPr lang="en-US" altLang="ja-JP" dirty="0" err="1"/>
              <a:t>denn</a:t>
            </a:r>
            <a:r>
              <a:rPr lang="en-US" altLang="ja-JP" dirty="0"/>
              <a:t>, </a:t>
            </a:r>
            <a:r>
              <a:rPr lang="en-US" altLang="ja-JP" dirty="0" err="1"/>
              <a:t>im</a:t>
            </a:r>
            <a:r>
              <a:rPr lang="en-US" altLang="ja-JP" dirty="0"/>
              <a:t> </a:t>
            </a:r>
            <a:r>
              <a:rPr lang="en-US" altLang="ja-JP" dirty="0" err="1"/>
              <a:t>Rahmen</a:t>
            </a:r>
            <a:r>
              <a:rPr lang="en-US" altLang="ja-JP" dirty="0"/>
              <a:t> der </a:t>
            </a:r>
            <a:r>
              <a:rPr lang="en-US" altLang="ja-JP" dirty="0" err="1"/>
              <a:t>Ausübung</a:t>
            </a:r>
            <a:r>
              <a:rPr lang="en-US" altLang="ja-JP" dirty="0"/>
              <a:t> </a:t>
            </a:r>
            <a:r>
              <a:rPr lang="en-US" altLang="ja-JP" dirty="0" err="1"/>
              <a:t>eines</a:t>
            </a:r>
            <a:r>
              <a:rPr lang="en-US" altLang="ja-JP" dirty="0"/>
              <a:t> </a:t>
            </a:r>
            <a:r>
              <a:rPr lang="en-US" altLang="ja-JP" dirty="0" err="1"/>
              <a:t>steuerlichen</a:t>
            </a:r>
            <a:r>
              <a:rPr lang="en-US" altLang="ja-JP" dirty="0"/>
              <a:t> </a:t>
            </a:r>
            <a:r>
              <a:rPr lang="en-US" altLang="ja-JP" dirty="0" err="1"/>
              <a:t>Wahlrechts</a:t>
            </a:r>
            <a:r>
              <a:rPr lang="en-US" altLang="ja-JP" dirty="0"/>
              <a:t> </a:t>
            </a:r>
            <a:r>
              <a:rPr lang="en-US" altLang="ja-JP" dirty="0" err="1"/>
              <a:t>wird</a:t>
            </a:r>
            <a:r>
              <a:rPr lang="en-US" altLang="ja-JP" dirty="0"/>
              <a:t> </a:t>
            </a:r>
            <a:r>
              <a:rPr lang="en-US" altLang="ja-JP" dirty="0" err="1"/>
              <a:t>oder</a:t>
            </a:r>
            <a:r>
              <a:rPr lang="en-US" altLang="ja-JP" dirty="0"/>
              <a:t> </a:t>
            </a:r>
            <a:r>
              <a:rPr lang="en-US" altLang="ja-JP" dirty="0" err="1"/>
              <a:t>wurde</a:t>
            </a:r>
            <a:r>
              <a:rPr lang="en-US" altLang="ja-JP" dirty="0"/>
              <a:t> </a:t>
            </a:r>
            <a:r>
              <a:rPr lang="en-US" altLang="ja-JP" dirty="0" err="1"/>
              <a:t>ein</a:t>
            </a:r>
            <a:r>
              <a:rPr lang="en-US" altLang="ja-JP" dirty="0"/>
              <a:t> </a:t>
            </a:r>
            <a:r>
              <a:rPr lang="en-US" altLang="ja-JP" dirty="0" err="1"/>
              <a:t>anderer</a:t>
            </a:r>
            <a:r>
              <a:rPr lang="en-US" altLang="ja-JP" dirty="0"/>
              <a:t> </a:t>
            </a:r>
            <a:r>
              <a:rPr lang="en-US" altLang="ja-JP" dirty="0" err="1"/>
              <a:t>Ansatz</a:t>
            </a:r>
            <a:r>
              <a:rPr lang="en-US" altLang="ja-JP" dirty="0"/>
              <a:t> </a:t>
            </a:r>
            <a:r>
              <a:rPr lang="en-US" altLang="ja-JP" dirty="0" err="1"/>
              <a:t>gewählt</a:t>
            </a:r>
            <a:r>
              <a:rPr lang="en-US" altLang="ja-JP" dirty="0"/>
              <a:t>. </a:t>
            </a: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153852" y="4088011"/>
            <a:ext cx="17524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フランス</a:t>
            </a:r>
            <a:endParaRPr lang="ja-JP" alt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8028" y="4734342"/>
            <a:ext cx="83529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2400" b="1" dirty="0"/>
              <a:t>商法典</a:t>
            </a:r>
            <a:r>
              <a:rPr lang="en-US" altLang="ja-JP" sz="2400" b="1" dirty="0"/>
              <a:t>(Code </a:t>
            </a:r>
            <a:r>
              <a:rPr lang="en-US" altLang="ja-JP" sz="2400" b="1" smtClean="0"/>
              <a:t>General des </a:t>
            </a:r>
            <a:r>
              <a:rPr lang="en-US" altLang="ja-JP" sz="2400" b="1" dirty="0" smtClean="0"/>
              <a:t>Imports</a:t>
            </a:r>
            <a:r>
              <a:rPr lang="ja-JP" altLang="en-US" sz="2400" b="1" dirty="0" smtClean="0"/>
              <a:t>：</a:t>
            </a:r>
            <a:r>
              <a:rPr lang="en-US" altLang="ja-JP" sz="2400" b="1" dirty="0" smtClean="0"/>
              <a:t>CGI)</a:t>
            </a:r>
            <a:r>
              <a:rPr kumimoji="1" lang="ja-JP" altLang="en-US" b="1" dirty="0" smtClean="0"/>
              <a:t>　</a:t>
            </a:r>
            <a:endParaRPr kumimoji="1" lang="en-US" altLang="ja-JP" b="1" dirty="0" smtClean="0"/>
          </a:p>
          <a:p>
            <a:r>
              <a:rPr lang="ja-JP" altLang="en-US" dirty="0" smtClean="0"/>
              <a:t>　</a:t>
            </a:r>
            <a:r>
              <a:rPr lang="en-US" altLang="ja-JP" dirty="0"/>
              <a:t>Pour </a:t>
            </a:r>
            <a:r>
              <a:rPr lang="en-US" altLang="ja-JP" dirty="0" err="1"/>
              <a:t>l'application</a:t>
            </a:r>
            <a:r>
              <a:rPr lang="en-US" altLang="ja-JP" dirty="0"/>
              <a:t> des 1 et 2, les </a:t>
            </a:r>
            <a:r>
              <a:rPr lang="en-US" altLang="ja-JP" dirty="0" err="1"/>
              <a:t>écarts</a:t>
            </a:r>
            <a:r>
              <a:rPr lang="en-US" altLang="ja-JP" dirty="0"/>
              <a:t> de conversion des devises </a:t>
            </a:r>
            <a:r>
              <a:rPr lang="en-US" altLang="ja-JP" dirty="0" err="1"/>
              <a:t>ainsi</a:t>
            </a:r>
            <a:r>
              <a:rPr lang="en-US" altLang="ja-JP" dirty="0"/>
              <a:t> </a:t>
            </a:r>
            <a:r>
              <a:rPr lang="en-US" altLang="ja-JP" dirty="0" err="1"/>
              <a:t>que</a:t>
            </a:r>
            <a:r>
              <a:rPr lang="en-US" altLang="ja-JP" dirty="0"/>
              <a:t> des </a:t>
            </a:r>
            <a:r>
              <a:rPr lang="en-US" altLang="ja-JP" dirty="0" err="1"/>
              <a:t>créances</a:t>
            </a:r>
            <a:r>
              <a:rPr lang="en-US" altLang="ja-JP" dirty="0"/>
              <a:t> et </a:t>
            </a:r>
            <a:r>
              <a:rPr lang="en-US" altLang="ja-JP" dirty="0" err="1"/>
              <a:t>dettes</a:t>
            </a:r>
            <a:r>
              <a:rPr lang="en-US" altLang="ja-JP" dirty="0"/>
              <a:t> </a:t>
            </a:r>
            <a:r>
              <a:rPr lang="en-US" altLang="ja-JP" dirty="0" err="1"/>
              <a:t>libellées</a:t>
            </a:r>
            <a:r>
              <a:rPr lang="en-US" altLang="ja-JP" dirty="0"/>
              <a:t> en </a:t>
            </a:r>
            <a:r>
              <a:rPr lang="en-US" altLang="ja-JP" dirty="0" err="1"/>
              <a:t>monnaies</a:t>
            </a:r>
            <a:r>
              <a:rPr lang="en-US" altLang="ja-JP" dirty="0"/>
              <a:t> </a:t>
            </a:r>
            <a:r>
              <a:rPr lang="en-US" altLang="ja-JP" dirty="0" err="1"/>
              <a:t>étrangères</a:t>
            </a:r>
            <a:r>
              <a:rPr lang="en-US" altLang="ja-JP" dirty="0"/>
              <a:t> par rapport aux </a:t>
            </a:r>
            <a:r>
              <a:rPr lang="en-US" altLang="ja-JP" dirty="0" err="1"/>
              <a:t>montants</a:t>
            </a:r>
            <a:r>
              <a:rPr lang="en-US" altLang="ja-JP" dirty="0"/>
              <a:t> </a:t>
            </a:r>
            <a:r>
              <a:rPr lang="en-US" altLang="ja-JP" dirty="0" err="1"/>
              <a:t>initialement</a:t>
            </a:r>
            <a:r>
              <a:rPr lang="en-US" altLang="ja-JP" dirty="0"/>
              <a:t> </a:t>
            </a:r>
            <a:r>
              <a:rPr lang="en-US" altLang="ja-JP" dirty="0" err="1"/>
              <a:t>comptabilisés</a:t>
            </a:r>
            <a:r>
              <a:rPr lang="en-US" altLang="ja-JP" dirty="0"/>
              <a:t> </a:t>
            </a:r>
            <a:r>
              <a:rPr lang="en-US" altLang="ja-JP" dirty="0" err="1"/>
              <a:t>sont</a:t>
            </a:r>
            <a:r>
              <a:rPr lang="en-US" altLang="ja-JP" dirty="0"/>
              <a:t> </a:t>
            </a:r>
            <a:r>
              <a:rPr lang="en-US" altLang="ja-JP" dirty="0" err="1"/>
              <a:t>déterminés</a:t>
            </a:r>
            <a:r>
              <a:rPr lang="en-US" altLang="ja-JP" dirty="0"/>
              <a:t> à la </a:t>
            </a:r>
            <a:r>
              <a:rPr lang="en-US" altLang="ja-JP" dirty="0" err="1"/>
              <a:t>clôture</a:t>
            </a:r>
            <a:r>
              <a:rPr lang="en-US" altLang="ja-JP" dirty="0"/>
              <a:t> de </a:t>
            </a:r>
            <a:r>
              <a:rPr lang="en-US" altLang="ja-JP" dirty="0" err="1"/>
              <a:t>chaque</a:t>
            </a:r>
            <a:r>
              <a:rPr lang="en-US" altLang="ja-JP" dirty="0"/>
              <a:t> </a:t>
            </a:r>
            <a:r>
              <a:rPr lang="en-US" altLang="ja-JP" dirty="0" err="1"/>
              <a:t>exercice</a:t>
            </a:r>
            <a:r>
              <a:rPr lang="en-US" altLang="ja-JP" dirty="0"/>
              <a:t> en </a:t>
            </a:r>
            <a:r>
              <a:rPr lang="en-US" altLang="ja-JP" dirty="0" err="1"/>
              <a:t>fonction</a:t>
            </a:r>
            <a:r>
              <a:rPr lang="en-US" altLang="ja-JP" dirty="0"/>
              <a:t> du dernier </a:t>
            </a:r>
            <a:r>
              <a:rPr lang="en-US" altLang="ja-JP" dirty="0" err="1"/>
              <a:t>cours</a:t>
            </a:r>
            <a:r>
              <a:rPr lang="en-US" altLang="ja-JP" dirty="0"/>
              <a:t> de change et </a:t>
            </a:r>
            <a:r>
              <a:rPr lang="en-US" altLang="ja-JP" dirty="0" err="1"/>
              <a:t>pris</a:t>
            </a:r>
            <a:r>
              <a:rPr lang="en-US" altLang="ja-JP" dirty="0"/>
              <a:t> en </a:t>
            </a:r>
            <a:r>
              <a:rPr lang="en-US" altLang="ja-JP" dirty="0" err="1"/>
              <a:t>compte</a:t>
            </a:r>
            <a:r>
              <a:rPr lang="en-US" altLang="ja-JP" dirty="0"/>
              <a:t> pour la </a:t>
            </a:r>
            <a:r>
              <a:rPr lang="en-US" altLang="ja-JP" dirty="0" err="1"/>
              <a:t>détermination</a:t>
            </a:r>
            <a:r>
              <a:rPr lang="en-US" altLang="ja-JP" dirty="0"/>
              <a:t> du </a:t>
            </a:r>
            <a:r>
              <a:rPr lang="en-US" altLang="ja-JP" dirty="0" err="1"/>
              <a:t>résultat</a:t>
            </a:r>
            <a:r>
              <a:rPr lang="en-US" altLang="ja-JP" dirty="0"/>
              <a:t> imposable de </a:t>
            </a:r>
            <a:r>
              <a:rPr lang="en-US" altLang="ja-JP" dirty="0" err="1"/>
              <a:t>l'exercice</a:t>
            </a:r>
            <a:r>
              <a:rPr lang="en-US" altLang="ja-JP" dirty="0"/>
              <a:t>.</a:t>
            </a: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0" y="307073"/>
            <a:ext cx="3168352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共</a:t>
            </a:r>
            <a:r>
              <a:rPr lang="ja-JP" alt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時</a:t>
            </a:r>
            <a:r>
              <a:rPr lang="ja-JP" alt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分析</a:t>
            </a:r>
            <a:endParaRPr lang="ja-JP" altLang="en-US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313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539552" y="226817"/>
            <a:ext cx="3528392" cy="769441"/>
          </a:xfrm>
          <a:prstGeom prst="rect">
            <a:avLst/>
          </a:prstGeom>
          <a:solidFill>
            <a:srgbClr val="FF7C8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通時分析</a:t>
            </a:r>
            <a:endParaRPr lang="ja-JP" alt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5220072" y="242789"/>
            <a:ext cx="3528392" cy="769441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共</a:t>
            </a:r>
            <a:r>
              <a:rPr lang="ja-JP" alt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時</a:t>
            </a:r>
            <a:r>
              <a:rPr lang="ja-JP" alt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分析</a:t>
            </a:r>
            <a:endParaRPr lang="ja-JP" altLang="en-US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5" name="右矢印 4"/>
          <p:cNvSpPr/>
          <p:nvPr/>
        </p:nvSpPr>
        <p:spPr>
          <a:xfrm rot="3161953">
            <a:off x="2219716" y="1417905"/>
            <a:ext cx="1172494" cy="781569"/>
          </a:xfrm>
          <a:prstGeom prst="rightArrow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ABCD-3B8A-4405-9D14-5CCE59AA6651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1026" name="Picture 2" descr="C:\Users\taku\AppData\Local\Microsoft\Windows\Temporary Internet Files\Content.IE5\NT755GRO\MC90041706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07" y="4199348"/>
            <a:ext cx="2084112" cy="252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aku\AppData\Local\Microsoft\Windows\Temporary Internet Files\Content.IE5\H01BRGS3\MC90008895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5678">
            <a:off x="5848014" y="4509120"/>
            <a:ext cx="3284203" cy="204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36CB9-81B3-4075-964D-CF5AFDDCCC5A}" type="datetime1">
              <a:rPr kumimoji="1" lang="ja-JP" altLang="en-US" smtClean="0"/>
              <a:t>2012/11/19</a:t>
            </a:fld>
            <a:endParaRPr kumimoji="1" lang="ja-JP" altLang="en-US"/>
          </a:p>
        </p:txBody>
      </p:sp>
      <p:sp>
        <p:nvSpPr>
          <p:cNvPr id="2" name="雲 1"/>
          <p:cNvSpPr/>
          <p:nvPr/>
        </p:nvSpPr>
        <p:spPr>
          <a:xfrm rot="184081">
            <a:off x="1043608" y="2291434"/>
            <a:ext cx="7056784" cy="3815828"/>
          </a:xfrm>
          <a:prstGeom prst="cloud">
            <a:avLst/>
          </a:prstGeom>
          <a:pattFill prst="pct90">
            <a:fgClr>
              <a:srgbClr val="FF99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kumimoji="1" lang="ja-JP" altLang="en-US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　</a:t>
            </a:r>
            <a:r>
              <a:rPr kumimoji="1" lang="ja-JP" altLang="en-US" sz="5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時代と国境を</a:t>
            </a:r>
            <a:endParaRPr kumimoji="1" lang="en-US" altLang="ja-JP" sz="5400" b="1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kumimoji="1" lang="ja-JP" altLang="en-US" sz="5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　超えた存在</a:t>
            </a:r>
            <a:r>
              <a:rPr kumimoji="1" lang="en-US" altLang="ja-JP" sz="5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!!</a:t>
            </a:r>
          </a:p>
        </p:txBody>
      </p:sp>
      <p:sp>
        <p:nvSpPr>
          <p:cNvPr id="11" name="右矢印 10"/>
          <p:cNvSpPr/>
          <p:nvPr/>
        </p:nvSpPr>
        <p:spPr>
          <a:xfrm rot="7819413">
            <a:off x="6031202" y="1414585"/>
            <a:ext cx="1172494" cy="781569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71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4" y="692696"/>
            <a:ext cx="3105055" cy="310505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67544" y="116632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>
                <a:latin typeface="HGP創英角ﾎﾟｯﾌﾟ体" pitchFamily="50" charset="-128"/>
                <a:ea typeface="HGP創英角ﾎﾟｯﾌﾟ体" pitchFamily="50" charset="-128"/>
              </a:rPr>
              <a:t>ここまでのおさらい･･･</a:t>
            </a:r>
            <a:endParaRPr kumimoji="1" lang="ja-JP" altLang="en-US" sz="44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27584" y="333807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latin typeface="HGP創英角ﾎﾟｯﾌﾟ体" pitchFamily="50" charset="-128"/>
                <a:ea typeface="HGP創英角ﾎﾟｯﾌﾟ体" pitchFamily="50" charset="-128"/>
              </a:rPr>
              <a:t>課税所得</a:t>
            </a:r>
            <a:endParaRPr kumimoji="1" lang="ja-JP" altLang="en-US" sz="32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3491880" y="1700808"/>
            <a:ext cx="1440160" cy="504056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ローチャート : せん孔テープ 8"/>
          <p:cNvSpPr/>
          <p:nvPr/>
        </p:nvSpPr>
        <p:spPr>
          <a:xfrm>
            <a:off x="5220072" y="980728"/>
            <a:ext cx="3312368" cy="2232248"/>
          </a:xfrm>
          <a:prstGeom prst="flowChartPunchedTap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64088" y="1671191"/>
            <a:ext cx="3312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企業会計</a:t>
            </a:r>
            <a:endParaRPr kumimoji="1" lang="en-US" altLang="ja-JP" sz="3600" dirty="0" smtClean="0">
              <a:solidFill>
                <a:srgbClr val="FF00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2400" dirty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　</a:t>
            </a:r>
            <a:r>
              <a:rPr lang="ja-JP" altLang="en-US" sz="24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　　　　</a:t>
            </a:r>
            <a:r>
              <a:rPr kumimoji="1"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をもとに計算</a:t>
            </a:r>
            <a:endParaRPr kumimoji="1" lang="ja-JP" altLang="en-US" sz="24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1" name="雲形吹き出し 10"/>
          <p:cNvSpPr/>
          <p:nvPr/>
        </p:nvSpPr>
        <p:spPr>
          <a:xfrm>
            <a:off x="-24787" y="4013775"/>
            <a:ext cx="3843402" cy="2151529"/>
          </a:xfrm>
          <a:prstGeom prst="cloudCallout">
            <a:avLst>
              <a:gd name="adj1" fmla="val -40442"/>
              <a:gd name="adj2" fmla="val 713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67544" y="4575031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企業会計の基準</a:t>
            </a:r>
            <a:endParaRPr kumimoji="1" lang="en-US" altLang="ja-JP" sz="28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kumimoji="1"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が変わる</a:t>
            </a:r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と･･･</a:t>
            </a:r>
            <a:endParaRPr kumimoji="1" lang="ja-JP" altLang="en-US" sz="28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253" y="5333785"/>
            <a:ext cx="1963573" cy="137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爆発 1 12"/>
          <p:cNvSpPr/>
          <p:nvPr/>
        </p:nvSpPr>
        <p:spPr>
          <a:xfrm>
            <a:off x="5364088" y="3345968"/>
            <a:ext cx="3779912" cy="30353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012160" y="4386594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課税所得の</a:t>
            </a:r>
            <a:endParaRPr kumimoji="1" lang="en-US" altLang="ja-JP" sz="2800" dirty="0" smtClean="0">
              <a:solidFill>
                <a:srgbClr val="FF00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kumimoji="1" lang="ja-JP" altLang="en-US" sz="28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計算も変わる！</a:t>
            </a:r>
            <a:endParaRPr kumimoji="1" lang="ja-JP" altLang="en-US" sz="2800" dirty="0">
              <a:solidFill>
                <a:srgbClr val="FF00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2028C-F9F5-447B-8BD7-29B2A22CA1F8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615" y="4386594"/>
            <a:ext cx="141276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87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6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6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" accel="10000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" accel="10000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"/>
                            </p:stCondLst>
                            <p:childTnLst>
                              <p:par>
                                <p:cTn id="6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6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9512" y="260648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latin typeface="HGP創英角ﾎﾟｯﾌﾟ体" pitchFamily="50" charset="-128"/>
                <a:ea typeface="HGP創英角ﾎﾟｯﾌﾟ体" pitchFamily="50" charset="-128"/>
              </a:rPr>
              <a:t>現在の日本のシステム</a:t>
            </a:r>
            <a:endParaRPr kumimoji="1" lang="ja-JP" altLang="en-US" sz="32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6" name="四角形吹き出し 5"/>
          <p:cNvSpPr/>
          <p:nvPr/>
        </p:nvSpPr>
        <p:spPr>
          <a:xfrm>
            <a:off x="334939" y="2039879"/>
            <a:ext cx="4608512" cy="868362"/>
          </a:xfrm>
          <a:prstGeom prst="wedgeRectCallout">
            <a:avLst>
              <a:gd name="adj1" fmla="val -9706"/>
              <a:gd name="adj2" fmla="val -8481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四角形吹き出し 7"/>
          <p:cNvSpPr/>
          <p:nvPr/>
        </p:nvSpPr>
        <p:spPr>
          <a:xfrm>
            <a:off x="5688124" y="2039879"/>
            <a:ext cx="2484276" cy="879919"/>
          </a:xfrm>
          <a:prstGeom prst="wedgeRectCallout">
            <a:avLst>
              <a:gd name="adj1" fmla="val -30907"/>
              <a:gd name="adj2" fmla="val -8913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円/楕円 9"/>
          <p:cNvSpPr/>
          <p:nvPr/>
        </p:nvSpPr>
        <p:spPr>
          <a:xfrm>
            <a:off x="2735795" y="1988840"/>
            <a:ext cx="2207655" cy="93145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矢印 10"/>
          <p:cNvSpPr/>
          <p:nvPr/>
        </p:nvSpPr>
        <p:spPr>
          <a:xfrm rot="14262092">
            <a:off x="3687444" y="3018685"/>
            <a:ext cx="621097" cy="45405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182186" y="3420065"/>
            <a:ext cx="19317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それぞれの</a:t>
            </a:r>
            <a:endParaRPr kumimoji="1" lang="en-US" altLang="ja-JP" sz="28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kumimoji="1"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会社ごと</a:t>
            </a:r>
            <a:r>
              <a:rPr kumimoji="1" lang="en-US" altLang="ja-JP" sz="2800" dirty="0" smtClean="0">
                <a:latin typeface="HGP創英角ﾎﾟｯﾌﾟ体" pitchFamily="50" charset="-128"/>
                <a:ea typeface="HGP創英角ﾎﾟｯﾌﾟ体" pitchFamily="50" charset="-128"/>
              </a:rPr>
              <a:t>!</a:t>
            </a:r>
            <a:endParaRPr kumimoji="1" lang="ja-JP" altLang="en-US" sz="28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5742130" y="2041952"/>
            <a:ext cx="2376264" cy="87834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760132" y="2127920"/>
            <a:ext cx="24122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1000" dirty="0"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単体財務諸表</a:t>
            </a:r>
            <a:endParaRPr kumimoji="1" lang="ja-JP" altLang="en-US" sz="28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5" name="右矢印 14"/>
          <p:cNvSpPr/>
          <p:nvPr/>
        </p:nvSpPr>
        <p:spPr>
          <a:xfrm rot="18338486">
            <a:off x="5845748" y="2980369"/>
            <a:ext cx="603107" cy="43433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334939" y="1961075"/>
            <a:ext cx="2175988" cy="96386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3528" y="2204864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連結財務諸表</a:t>
            </a:r>
            <a:r>
              <a:rPr kumimoji="1" lang="en-US" altLang="ja-JP" sz="2800" dirty="0" smtClean="0">
                <a:latin typeface="HGP創英角ﾎﾟｯﾌﾟ体" pitchFamily="50" charset="-128"/>
                <a:ea typeface="HGP創英角ﾎﾟｯﾌﾟ体" pitchFamily="50" charset="-128"/>
              </a:rPr>
              <a:t>&amp;</a:t>
            </a:r>
            <a:r>
              <a:rPr lang="ja-JP" altLang="en-US" sz="2800" dirty="0">
                <a:latin typeface="HGP創英角ﾎﾟｯﾌﾟ体" pitchFamily="50" charset="-128"/>
                <a:ea typeface="HGP創英角ﾎﾟｯﾌﾟ体" pitchFamily="50" charset="-128"/>
              </a:rPr>
              <a:t>単体</a:t>
            </a:r>
            <a:r>
              <a:rPr kumimoji="1"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財務諸表</a:t>
            </a:r>
            <a:endParaRPr kumimoji="1" lang="ja-JP" altLang="en-US" sz="28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7" name="右矢印 16"/>
          <p:cNvSpPr/>
          <p:nvPr/>
        </p:nvSpPr>
        <p:spPr>
          <a:xfrm rot="16200000">
            <a:off x="1137069" y="2974076"/>
            <a:ext cx="571728" cy="473463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60930" y="3420066"/>
            <a:ext cx="3158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複数の会社によって</a:t>
            </a:r>
            <a:endParaRPr kumimoji="1" lang="en-US" altLang="ja-JP" sz="28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kumimoji="1"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　　　　構成される</a:t>
            </a:r>
            <a:r>
              <a:rPr kumimoji="1" lang="en-US" altLang="ja-JP" sz="2800" dirty="0" smtClean="0">
                <a:latin typeface="HGP創英角ﾎﾟｯﾌﾟ体" pitchFamily="50" charset="-128"/>
                <a:ea typeface="HGP創英角ﾎﾟｯﾌﾟ体" pitchFamily="50" charset="-128"/>
              </a:rPr>
              <a:t>!</a:t>
            </a:r>
            <a:endParaRPr kumimoji="1" lang="ja-JP" altLang="en-US" sz="28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2028C-F9F5-447B-8BD7-29B2A22CA1F8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734932" y="844090"/>
            <a:ext cx="29674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ja-JP" altLang="en-US" sz="5400" b="1" cap="all" spc="0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HGP創英角ﾎﾟｯﾌﾟ体" pitchFamily="50" charset="-128"/>
                <a:ea typeface="HGP創英角ﾎﾟｯﾌﾟ体" pitchFamily="50" charset="-128"/>
              </a:rPr>
              <a:t>上場企業</a:t>
            </a:r>
            <a:endParaRPr lang="ja-JP" altLang="en-US" sz="5400" b="1" cap="all" spc="0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4860032" y="858109"/>
            <a:ext cx="3663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ja-JP" altLang="en-US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HGS創英角ﾎﾟｯﾌﾟ体" pitchFamily="50" charset="-128"/>
                <a:ea typeface="HGS創英角ﾎﾟｯﾌﾟ体" pitchFamily="50" charset="-128"/>
              </a:rPr>
              <a:t>非上場企業</a:t>
            </a:r>
            <a:endParaRPr lang="ja-JP" altLang="en-US" sz="5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467544" y="4581128"/>
            <a:ext cx="2797555" cy="180289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 smtClean="0">
                <a:solidFill>
                  <a:schemeClr val="bg1"/>
                </a:solidFill>
                <a:latin typeface="HGS創英角ﾎﾟｯﾌﾟ体" pitchFamily="50" charset="-128"/>
                <a:ea typeface="HGS創英角ﾎﾟｯﾌﾟ体" pitchFamily="50" charset="-128"/>
              </a:rPr>
              <a:t>連結</a:t>
            </a:r>
            <a:endParaRPr kumimoji="1" lang="en-US" altLang="ja-JP" sz="4000" dirty="0" smtClean="0">
              <a:solidFill>
                <a:schemeClr val="bg1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  <a:p>
            <a:pPr algn="ctr"/>
            <a:r>
              <a:rPr lang="ja-JP" altLang="en-US" sz="4000" dirty="0">
                <a:latin typeface="HGS創英角ﾎﾟｯﾌﾟ体" pitchFamily="50" charset="-128"/>
                <a:ea typeface="HGS創英角ﾎﾟｯﾌﾟ体" pitchFamily="50" charset="-128"/>
              </a:rPr>
              <a:t>財務諸表</a:t>
            </a:r>
            <a:endParaRPr kumimoji="1" lang="ja-JP" altLang="en-US" sz="4000" dirty="0"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5725659" y="4568152"/>
            <a:ext cx="2797555" cy="180289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 smtClean="0">
                <a:latin typeface="HGS創英角ﾎﾟｯﾌﾟ体" pitchFamily="50" charset="-128"/>
                <a:ea typeface="HGS創英角ﾎﾟｯﾌﾟ体" pitchFamily="50" charset="-128"/>
              </a:rPr>
              <a:t>単体</a:t>
            </a:r>
            <a:endParaRPr kumimoji="1" lang="en-US" altLang="ja-JP" sz="4000" dirty="0" smtClean="0">
              <a:latin typeface="HGS創英角ﾎﾟｯﾌﾟ体" pitchFamily="50" charset="-128"/>
              <a:ea typeface="HGS創英角ﾎﾟｯﾌﾟ体" pitchFamily="50" charset="-128"/>
            </a:endParaRPr>
          </a:p>
          <a:p>
            <a:pPr algn="ctr"/>
            <a:r>
              <a:rPr lang="ja-JP" altLang="en-US" sz="4000" dirty="0">
                <a:latin typeface="HGS創英角ﾎﾟｯﾌﾟ体" pitchFamily="50" charset="-128"/>
                <a:ea typeface="HGS創英角ﾎﾟｯﾌﾟ体" pitchFamily="50" charset="-128"/>
              </a:rPr>
              <a:t>財務諸表</a:t>
            </a:r>
            <a:endParaRPr kumimoji="1" lang="ja-JP" altLang="en-US" sz="4000" dirty="0"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30" name="ストライプ矢印 29"/>
          <p:cNvSpPr/>
          <p:nvPr/>
        </p:nvSpPr>
        <p:spPr>
          <a:xfrm rot="10800000">
            <a:off x="3563886" y="4725144"/>
            <a:ext cx="1800201" cy="1514866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265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  <p:bldP spid="10" grpId="0" animBg="1"/>
      <p:bldP spid="11" grpId="0" animBg="1"/>
      <p:bldP spid="12" grpId="0"/>
      <p:bldP spid="13" grpId="0" animBg="1"/>
      <p:bldP spid="9" grpId="0"/>
      <p:bldP spid="15" grpId="0" animBg="1"/>
      <p:bldP spid="16" grpId="0" animBg="1"/>
      <p:bldP spid="5" grpId="0"/>
      <p:bldP spid="17" grpId="0" animBg="1"/>
      <p:bldP spid="18" grpId="0"/>
      <p:bldP spid="25" grpId="0"/>
      <p:bldP spid="26" grpId="0"/>
      <p:bldP spid="28" grpId="0" animBg="1"/>
      <p:bldP spid="29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1520" y="260648"/>
            <a:ext cx="2603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latin typeface="HGP創英角ﾎﾟｯﾌﾟ体" pitchFamily="50" charset="-128"/>
                <a:ea typeface="HGP創英角ﾎﾟｯﾌﾟ体" pitchFamily="50" charset="-128"/>
              </a:rPr>
              <a:t>世界の会計</a:t>
            </a:r>
            <a:endParaRPr kumimoji="1" lang="ja-JP" altLang="en-US" sz="32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1026" name="Picture 2" descr="C:\Users\shinnosuke\AppData\Local\Microsoft\Windows\Temporary Internet Files\Content.IE5\ZNWXHBHS\MP900430937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25369">
            <a:off x="97481" y="1805963"/>
            <a:ext cx="4646357" cy="3597298"/>
          </a:xfrm>
          <a:prstGeom prst="rect">
            <a:avLst/>
          </a:prstGeom>
          <a:noFill/>
        </p:spPr>
      </p:pic>
      <p:sp>
        <p:nvSpPr>
          <p:cNvPr id="7" name="角丸四角形吹き出し 6"/>
          <p:cNvSpPr/>
          <p:nvPr/>
        </p:nvSpPr>
        <p:spPr>
          <a:xfrm>
            <a:off x="3798500" y="1378296"/>
            <a:ext cx="5112568" cy="2448272"/>
          </a:xfrm>
          <a:prstGeom prst="wedgeRoundRectCallout">
            <a:avLst>
              <a:gd name="adj1" fmla="val -64387"/>
              <a:gd name="adj2" fmla="val -17046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42516" y="1988839"/>
            <a:ext cx="4824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 smtClean="0">
                <a:latin typeface="HGP創英角ﾎﾟｯﾌﾟ体" pitchFamily="50" charset="-128"/>
                <a:ea typeface="HGP創英角ﾎﾟｯﾌﾟ体" pitchFamily="50" charset="-128"/>
              </a:rPr>
              <a:t>各国の会計基準を</a:t>
            </a:r>
            <a:endParaRPr kumimoji="1" lang="en-US" altLang="ja-JP" sz="40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kumimoji="1" lang="ja-JP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統一</a:t>
            </a:r>
            <a:r>
              <a:rPr kumimoji="1" lang="ja-JP" altLang="en-US" sz="4000" dirty="0" smtClean="0">
                <a:latin typeface="HGP創英角ﾎﾟｯﾌﾟ体" pitchFamily="50" charset="-128"/>
                <a:ea typeface="HGP創英角ﾎﾟｯﾌﾟ体" pitchFamily="50" charset="-128"/>
              </a:rPr>
              <a:t>しよう！</a:t>
            </a:r>
            <a:endParaRPr kumimoji="1" lang="ja-JP" altLang="en-US" sz="40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" name="横巻き 2"/>
          <p:cNvSpPr/>
          <p:nvPr/>
        </p:nvSpPr>
        <p:spPr>
          <a:xfrm>
            <a:off x="1631357" y="3604612"/>
            <a:ext cx="6416795" cy="2492761"/>
          </a:xfrm>
          <a:prstGeom prst="horizontalScroll">
            <a:avLst/>
          </a:prstGeom>
          <a:pattFill prst="pct90">
            <a:fgClr>
              <a:schemeClr val="tx2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IFRS</a:t>
            </a:r>
            <a:r>
              <a:rPr kumimoji="1" lang="ja-JP" altLang="en-US" sz="8000" dirty="0" smtClean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の登場</a:t>
            </a:r>
            <a:endParaRPr kumimoji="1" lang="ja-JP" altLang="en-US" sz="8000" dirty="0">
              <a:solidFill>
                <a:schemeClr val="tx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3077" name="Picture 5" descr="http://www.lextours.com/map/img/m_worl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703" y="0"/>
            <a:ext cx="9356294" cy="696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爆発 2 11"/>
          <p:cNvSpPr/>
          <p:nvPr/>
        </p:nvSpPr>
        <p:spPr>
          <a:xfrm rot="21124224">
            <a:off x="865730" y="1055939"/>
            <a:ext cx="8122240" cy="5558639"/>
          </a:xfrm>
          <a:prstGeom prst="irregularSeal2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b="1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１２０カ国</a:t>
            </a:r>
            <a:endParaRPr kumimoji="1" lang="en-US" altLang="ja-JP" sz="6000" b="1" dirty="0" smtClean="0">
              <a:solidFill>
                <a:srgbClr val="FF00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kumimoji="1" lang="ja-JP" altLang="en-US" sz="6000" b="1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以上！</a:t>
            </a:r>
            <a:endParaRPr kumimoji="1" lang="ja-JP" altLang="en-US" sz="6000" b="1" dirty="0">
              <a:solidFill>
                <a:srgbClr val="FF00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5371" y="199092"/>
            <a:ext cx="7592782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latin typeface="HGP創英角ﾎﾟｯﾌﾟ体" pitchFamily="50" charset="-128"/>
                <a:ea typeface="HGP創英角ﾎﾟｯﾌﾟ体" pitchFamily="50" charset="-128"/>
              </a:rPr>
              <a:t>IFRS</a:t>
            </a:r>
            <a:r>
              <a:rPr lang="ja-JP" altLang="en-US" sz="3600" dirty="0" smtClean="0">
                <a:latin typeface="HGP創英角ﾎﾟｯﾌﾟ体" pitchFamily="50" charset="-128"/>
                <a:ea typeface="HGP創英角ﾎﾟｯﾌﾟ体" pitchFamily="50" charset="-128"/>
              </a:rPr>
              <a:t>を取り入れている国は・・・</a:t>
            </a:r>
            <a:endParaRPr kumimoji="1" lang="ja-JP" altLang="en-US" sz="36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2028C-F9F5-447B-8BD7-29B2A22CA1F8}" type="slidenum">
              <a:rPr kumimoji="1" lang="ja-JP" altLang="en-US" smtClean="0"/>
              <a:pPr/>
              <a:t>25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8444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467544" y="176288"/>
            <a:ext cx="8064896" cy="2481638"/>
          </a:xfrm>
          <a:prstGeom prst="rect">
            <a:avLst/>
          </a:prstGeom>
          <a:pattFill prst="pct80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3419872" y="188640"/>
            <a:ext cx="0" cy="2469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5724128" y="188640"/>
            <a:ext cx="0" cy="2469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451306" y="971767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467544" y="1691996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3635896" y="323945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latin typeface="HGP創英角ﾎﾟｯﾌﾟ体" pitchFamily="50" charset="-128"/>
                <a:ea typeface="HGP創英角ﾎﾟｯﾌﾟ体" pitchFamily="50" charset="-128"/>
              </a:rPr>
              <a:t>上場企業</a:t>
            </a:r>
            <a:endParaRPr kumimoji="1" lang="ja-JP" altLang="en-US" sz="32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750590" y="323945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>
                <a:latin typeface="HGP創英角ﾎﾟｯﾌﾟ体" pitchFamily="50" charset="-128"/>
                <a:ea typeface="HGP創英角ﾎﾟｯﾌﾟ体" pitchFamily="50" charset="-128"/>
              </a:rPr>
              <a:t>非上場企業</a:t>
            </a:r>
            <a:endParaRPr kumimoji="1" lang="ja-JP" altLang="en-US" sz="32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39552" y="1052736"/>
            <a:ext cx="2793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>
                <a:latin typeface="HGP創英角ﾎﾟｯﾌﾟ体" pitchFamily="50" charset="-128"/>
                <a:ea typeface="HGP創英角ﾎﾟｯﾌﾟ体" pitchFamily="50" charset="-128"/>
              </a:rPr>
              <a:t>連結財務諸表</a:t>
            </a:r>
            <a:endParaRPr kumimoji="1" lang="ja-JP" altLang="en-US" sz="32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779446" y="1052736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>
                <a:solidFill>
                  <a:srgbClr val="00B0F0"/>
                </a:solidFill>
                <a:latin typeface="HGP創英角ﾎﾟｯﾌﾟ体" pitchFamily="50" charset="-128"/>
                <a:ea typeface="HGP創英角ﾎﾟｯﾌﾟ体" pitchFamily="50" charset="-128"/>
              </a:rPr>
              <a:t>IFRS</a:t>
            </a:r>
            <a:endParaRPr kumimoji="1" lang="ja-JP" altLang="en-US" sz="3200" dirty="0">
              <a:solidFill>
                <a:srgbClr val="00B0F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177383" y="1060049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>
                <a:latin typeface="HGP創英角ﾎﾟｯﾌﾟ体" pitchFamily="50" charset="-128"/>
                <a:ea typeface="HGP創英角ﾎﾟｯﾌﾟ体" pitchFamily="50" charset="-128"/>
              </a:rPr>
              <a:t>×</a:t>
            </a:r>
            <a:endParaRPr kumimoji="1" lang="ja-JP" altLang="en-US" sz="32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54476" y="1802644"/>
            <a:ext cx="2793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HGP創英角ﾎﾟｯﾌﾟ体" pitchFamily="50" charset="-128"/>
                <a:ea typeface="HGP創英角ﾎﾟｯﾌﾟ体" pitchFamily="50" charset="-128"/>
              </a:rPr>
              <a:t>単体</a:t>
            </a:r>
            <a:r>
              <a:rPr kumimoji="1" lang="ja-JP" altLang="en-US" sz="3200" dirty="0" smtClean="0">
                <a:latin typeface="HGP創英角ﾎﾟｯﾌﾟ体" pitchFamily="50" charset="-128"/>
                <a:ea typeface="HGP創英角ﾎﾟｯﾌﾟ体" pitchFamily="50" charset="-128"/>
              </a:rPr>
              <a:t>財務諸表</a:t>
            </a:r>
            <a:endParaRPr kumimoji="1" lang="ja-JP" altLang="en-US" sz="32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635430" y="1802643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自国</a:t>
            </a:r>
            <a:r>
              <a:rPr lang="ja-JP" altLang="en-US" sz="3200" dirty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基準</a:t>
            </a:r>
            <a:endParaRPr kumimoji="1" lang="ja-JP" altLang="en-US" sz="3200" dirty="0">
              <a:solidFill>
                <a:srgbClr val="FF00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997363" y="1802642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自国</a:t>
            </a:r>
            <a:r>
              <a:rPr lang="ja-JP" altLang="en-US" sz="3200" dirty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基準</a:t>
            </a:r>
            <a:endParaRPr lang="en-US" altLang="ja-JP" sz="3200" dirty="0">
              <a:solidFill>
                <a:srgbClr val="FF00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1" name="上矢印 30"/>
          <p:cNvSpPr/>
          <p:nvPr/>
        </p:nvSpPr>
        <p:spPr>
          <a:xfrm rot="1976265">
            <a:off x="2887523" y="1208071"/>
            <a:ext cx="504056" cy="2417008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217150" y="3288171"/>
            <a:ext cx="3115789" cy="147228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92491" y="3393756"/>
            <a:ext cx="2721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rgbClr val="FFFF00"/>
                </a:solidFill>
                <a:latin typeface="HG創英角ﾎﾟｯﾌﾟ体" pitchFamily="49" charset="-128"/>
                <a:ea typeface="HG創英角ﾎﾟｯﾌﾟ体" pitchFamily="49" charset="-128"/>
              </a:rPr>
              <a:t>直接</a:t>
            </a:r>
            <a:endParaRPr kumimoji="1" lang="en-US" altLang="ja-JP" sz="3200" dirty="0" smtClean="0">
              <a:solidFill>
                <a:srgbClr val="FFFF00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pPr algn="ctr"/>
            <a:r>
              <a:rPr kumimoji="1" lang="ja-JP" altLang="en-US" sz="3200" dirty="0" smtClean="0">
                <a:solidFill>
                  <a:srgbClr val="FFFF00"/>
                </a:solidFill>
                <a:latin typeface="HG創英角ﾎﾟｯﾌﾟ体" pitchFamily="49" charset="-128"/>
                <a:ea typeface="HG創英角ﾎﾟｯﾌﾟ体" pitchFamily="49" charset="-128"/>
              </a:rPr>
              <a:t>反映される</a:t>
            </a:r>
            <a:r>
              <a:rPr kumimoji="1" lang="ja-JP" altLang="en-US" sz="3200" dirty="0" smtClean="0">
                <a:solidFill>
                  <a:srgbClr val="FFFF00"/>
                </a:solidFill>
                <a:latin typeface="HGP創英ﾌﾟﾚｾﾞﾝｽEB" pitchFamily="18" charset="-128"/>
                <a:ea typeface="HGP創英ﾌﾟﾚｾﾞﾝｽEB" pitchFamily="18" charset="-128"/>
              </a:rPr>
              <a:t>！</a:t>
            </a:r>
            <a:endParaRPr kumimoji="1" lang="ja-JP" altLang="en-US" sz="3200" dirty="0">
              <a:solidFill>
                <a:srgbClr val="FFFF00"/>
              </a:solidFill>
              <a:latin typeface="HGP創英ﾌﾟﾚｾﾞﾝｽEB" pitchFamily="18" charset="-128"/>
              <a:ea typeface="HGP創英ﾌﾟﾚｾﾞﾝｽEB" pitchFamily="18" charset="-128"/>
            </a:endParaRPr>
          </a:p>
        </p:txBody>
      </p:sp>
      <p:sp>
        <p:nvSpPr>
          <p:cNvPr id="36" name="円/楕円 35"/>
          <p:cNvSpPr/>
          <p:nvPr/>
        </p:nvSpPr>
        <p:spPr>
          <a:xfrm>
            <a:off x="3535860" y="3104273"/>
            <a:ext cx="4923006" cy="165618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848075" y="3393756"/>
            <a:ext cx="4298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影響を受ける</a:t>
            </a:r>
            <a:endParaRPr kumimoji="1" lang="en-US" altLang="ja-JP" sz="3200" dirty="0" smtClean="0"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pPr algn="ctr"/>
            <a:r>
              <a:rPr kumimoji="1" lang="ja-JP" altLang="en-US" sz="3200" dirty="0" smtClean="0"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可能性アリ･･･</a:t>
            </a:r>
            <a:endParaRPr kumimoji="1" lang="ja-JP" altLang="en-US" sz="3200" dirty="0"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38" name="図 37" descr="悩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99441">
            <a:off x="372483" y="3308403"/>
            <a:ext cx="2162563" cy="3363987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2028C-F9F5-447B-8BD7-29B2A22CA1F8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  <p:sp>
        <p:nvSpPr>
          <p:cNvPr id="7" name="左矢印 6"/>
          <p:cNvSpPr/>
          <p:nvPr/>
        </p:nvSpPr>
        <p:spPr>
          <a:xfrm rot="3165601">
            <a:off x="5179349" y="2598217"/>
            <a:ext cx="884013" cy="40646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雲形吹き出し 8"/>
          <p:cNvSpPr/>
          <p:nvPr/>
        </p:nvSpPr>
        <p:spPr>
          <a:xfrm>
            <a:off x="430507" y="360843"/>
            <a:ext cx="8354061" cy="3299940"/>
          </a:xfrm>
          <a:prstGeom prst="cloudCallout">
            <a:avLst>
              <a:gd name="adj1" fmla="val -20827"/>
              <a:gd name="adj2" fmla="val 82765"/>
            </a:avLst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日本で</a:t>
            </a:r>
            <a:r>
              <a:rPr kumimoji="1" lang="en-US" altLang="ja-JP" sz="4400" dirty="0" smtClean="0">
                <a:solidFill>
                  <a:srgbClr val="00B0F0"/>
                </a:solidFill>
                <a:latin typeface="HGP創英角ﾎﾟｯﾌﾟ体" pitchFamily="50" charset="-128"/>
                <a:ea typeface="HGP創英角ﾎﾟｯﾌﾟ体" pitchFamily="50" charset="-128"/>
              </a:rPr>
              <a:t>IFRS</a:t>
            </a:r>
            <a:r>
              <a:rPr kumimoji="1" lang="ja-JP" altLang="en-US" sz="4400" dirty="0" smtClean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は</a:t>
            </a:r>
            <a:endParaRPr kumimoji="1" lang="en-US" altLang="ja-JP" sz="4400" dirty="0" smtClean="0">
              <a:solidFill>
                <a:schemeClr val="tx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lang="ja-JP" altLang="en-US" sz="4400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どう</a:t>
            </a:r>
            <a:r>
              <a:rPr lang="ja-JP" altLang="en-US" sz="4400" dirty="0" smtClean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やって使うの？？</a:t>
            </a:r>
            <a:endParaRPr kumimoji="1" lang="en-US" altLang="ja-JP" sz="4400" dirty="0" smtClean="0">
              <a:solidFill>
                <a:schemeClr val="tx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5446">
            <a:off x="5881687" y="2436347"/>
            <a:ext cx="665163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雲形吹き出し 33"/>
          <p:cNvSpPr/>
          <p:nvPr/>
        </p:nvSpPr>
        <p:spPr>
          <a:xfrm>
            <a:off x="609994" y="0"/>
            <a:ext cx="7848872" cy="3744416"/>
          </a:xfrm>
          <a:prstGeom prst="cloudCallout">
            <a:avLst>
              <a:gd name="adj1" fmla="val -24542"/>
              <a:gd name="adj2" fmla="val 7642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656250" y="1017812"/>
            <a:ext cx="6445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>
                <a:latin typeface="HGP創英角ﾎﾟｯﾌﾟ体" pitchFamily="50" charset="-128"/>
                <a:ea typeface="HGP創英角ﾎﾟｯﾌﾟ体" pitchFamily="50" charset="-128"/>
              </a:rPr>
              <a:t>どのような会計基準を</a:t>
            </a:r>
            <a:endParaRPr kumimoji="1" lang="en-US" altLang="ja-JP" sz="48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kumimoji="1" lang="ja-JP" altLang="en-US" sz="4800" dirty="0" smtClean="0">
                <a:latin typeface="HGP創英角ﾎﾟｯﾌﾟ体" pitchFamily="50" charset="-128"/>
                <a:ea typeface="HGP創英角ﾎﾟｯﾌﾟ体" pitchFamily="50" charset="-128"/>
              </a:rPr>
              <a:t>用いるのかが課題･･･</a:t>
            </a:r>
            <a:endParaRPr kumimoji="1" lang="ja-JP" altLang="en-US" sz="48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790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 animBg="1"/>
      <p:bldP spid="32" grpId="0" animBg="1"/>
      <p:bldP spid="33" grpId="0"/>
      <p:bldP spid="36" grpId="0" animBg="1"/>
      <p:bldP spid="37" grpId="0"/>
      <p:bldP spid="7" grpId="0" animBg="1"/>
      <p:bldP spid="9" grpId="0" animBg="1"/>
      <p:bldP spid="9" grpId="1" animBg="1"/>
      <p:bldP spid="34" grpId="0" animBg="1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4790075" y="5245971"/>
            <a:ext cx="3672408" cy="149918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683568" y="5248470"/>
            <a:ext cx="3672408" cy="14991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85358" y="3975167"/>
            <a:ext cx="3653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chemeClr val="accent2">
                    <a:lumMod val="7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コンバージェンス</a:t>
            </a:r>
            <a:endParaRPr kumimoji="1" lang="en-US" altLang="ja-JP" sz="4000" dirty="0" smtClean="0">
              <a:solidFill>
                <a:schemeClr val="accent2">
                  <a:lumMod val="75000"/>
                </a:schemeClr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r"/>
            <a:r>
              <a:rPr lang="ja-JP" altLang="en-US" sz="4000" dirty="0" smtClean="0">
                <a:solidFill>
                  <a:schemeClr val="accent2">
                    <a:lumMod val="7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　</a:t>
            </a:r>
            <a:r>
              <a:rPr lang="en-US" altLang="ja-JP" sz="3200" dirty="0" smtClean="0">
                <a:solidFill>
                  <a:schemeClr val="accent2">
                    <a:lumMod val="75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convergence</a:t>
            </a:r>
            <a:endParaRPr kumimoji="1" lang="ja-JP" altLang="en-US" sz="3200" dirty="0">
              <a:solidFill>
                <a:schemeClr val="accent2">
                  <a:lumMod val="75000"/>
                </a:schemeClr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48064" y="3954531"/>
            <a:ext cx="2956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002060"/>
                </a:solidFill>
                <a:latin typeface="HGP創英角ﾎﾟｯﾌﾟ体" pitchFamily="50" charset="-128"/>
                <a:ea typeface="HGP創英角ﾎﾟｯﾌﾟ体" pitchFamily="50" charset="-128"/>
              </a:rPr>
              <a:t>アドプション</a:t>
            </a:r>
            <a:endParaRPr kumimoji="1" lang="en-US" altLang="ja-JP" sz="4000" dirty="0" smtClean="0">
              <a:solidFill>
                <a:srgbClr val="00206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r"/>
            <a:r>
              <a:rPr lang="en-US" altLang="ja-JP" sz="3200" dirty="0">
                <a:solidFill>
                  <a:srgbClr val="002060"/>
                </a:solidFill>
                <a:latin typeface="HGP創英角ﾎﾟｯﾌﾟ体" pitchFamily="50" charset="-128"/>
                <a:ea typeface="HGP創英角ﾎﾟｯﾌﾟ体" pitchFamily="50" charset="-128"/>
              </a:rPr>
              <a:t>adoption</a:t>
            </a:r>
            <a:endParaRPr kumimoji="1" lang="ja-JP" altLang="en-US" sz="3200" dirty="0">
              <a:solidFill>
                <a:srgbClr val="00206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75906" y="5298606"/>
            <a:ext cx="34877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できる限り</a:t>
            </a:r>
            <a:endParaRPr kumimoji="1" lang="en-US" altLang="ja-JP" sz="4400" dirty="0" smtClean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4400" dirty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　</a:t>
            </a:r>
            <a:r>
              <a:rPr lang="ja-JP" altLang="en-US" sz="44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　　</a:t>
            </a:r>
            <a:r>
              <a:rPr kumimoji="1" lang="ja-JP" altLang="en-US" sz="44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近づける</a:t>
            </a:r>
            <a:endParaRPr kumimoji="1" lang="ja-JP" altLang="en-US" sz="4400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58126" y="5360161"/>
            <a:ext cx="2736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そのまま</a:t>
            </a:r>
            <a:endParaRPr kumimoji="1" lang="en-US" altLang="ja-JP" sz="4000" dirty="0" smtClean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kumimoji="1" lang="ja-JP" altLang="en-US" sz="40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取り入れる</a:t>
            </a:r>
            <a:endParaRPr kumimoji="1" lang="ja-JP" altLang="en-US" sz="4000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-180528" y="1340768"/>
            <a:ext cx="95770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上場企業はグローバル化の進む今</a:t>
            </a:r>
            <a:endParaRPr lang="en-US" altLang="ja-JP" sz="28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･･･</a:t>
            </a:r>
            <a:r>
              <a:rPr lang="en-US" altLang="ja-JP" sz="4000" dirty="0" smtClean="0">
                <a:solidFill>
                  <a:schemeClr val="accent5"/>
                </a:solidFill>
                <a:latin typeface="HGP創英角ﾎﾟｯﾌﾟ体" pitchFamily="50" charset="-128"/>
                <a:ea typeface="HGP創英角ﾎﾟｯﾌﾟ体" pitchFamily="50" charset="-128"/>
              </a:rPr>
              <a:t>IFRS</a:t>
            </a:r>
            <a:r>
              <a:rPr lang="ja-JP" altLang="en-US" sz="4000" dirty="0" smtClean="0">
                <a:solidFill>
                  <a:schemeClr val="accent5"/>
                </a:solidFill>
                <a:latin typeface="HGP創英角ﾎﾟｯﾌﾟ体" pitchFamily="50" charset="-128"/>
                <a:ea typeface="HGP創英角ﾎﾟｯﾌﾟ体" pitchFamily="50" charset="-128"/>
              </a:rPr>
              <a:t>の導入が必要！</a:t>
            </a:r>
            <a:endParaRPr kumimoji="1" lang="ja-JP" altLang="en-US" sz="4000" dirty="0">
              <a:solidFill>
                <a:schemeClr val="accent5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8" name="山形 7"/>
          <p:cNvSpPr/>
          <p:nvPr/>
        </p:nvSpPr>
        <p:spPr>
          <a:xfrm rot="5400000">
            <a:off x="3491880" y="3396556"/>
            <a:ext cx="432048" cy="576064"/>
          </a:xfrm>
          <a:prstGeom prst="chevr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296" y="2473191"/>
            <a:ext cx="6096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296" y="2963988"/>
            <a:ext cx="6096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2028C-F9F5-447B-8BD7-29B2A22CA1F8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695" y="116632"/>
            <a:ext cx="4630617" cy="189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57701"/>
            <a:ext cx="6096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92314"/>
            <a:ext cx="603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279" y="2516064"/>
            <a:ext cx="603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83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5" grpId="0"/>
      <p:bldP spid="6" grpId="0"/>
      <p:bldP spid="9" grpId="0"/>
      <p:bldP spid="10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73282" y="260648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 smtClean="0">
                <a:latin typeface="HGP創英角ﾎﾟｯﾌﾟ体" pitchFamily="50" charset="-128"/>
                <a:ea typeface="HGP創英角ﾎﾟｯﾌﾟ体" pitchFamily="50" charset="-128"/>
              </a:rPr>
              <a:t>IFRS</a:t>
            </a:r>
            <a:r>
              <a:rPr kumimoji="1" lang="ja-JP" altLang="en-US" sz="3600" dirty="0" smtClean="0">
                <a:latin typeface="HGP創英角ﾎﾟｯﾌﾟ体" pitchFamily="50" charset="-128"/>
                <a:ea typeface="HGP創英角ﾎﾟｯﾌﾟ体" pitchFamily="50" charset="-128"/>
              </a:rPr>
              <a:t>を取り入れる・・・</a:t>
            </a:r>
            <a:endParaRPr kumimoji="1" lang="ja-JP" altLang="en-US" sz="36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7544" y="1430760"/>
            <a:ext cx="8136904" cy="1323439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0" b="1" dirty="0">
                <a:latin typeface="HG正楷書体-PRO" pitchFamily="66" charset="-128"/>
                <a:ea typeface="HG正楷書体-PRO" pitchFamily="66" charset="-128"/>
              </a:rPr>
              <a:t>中間的論点整理</a:t>
            </a:r>
            <a:endParaRPr kumimoji="1" lang="ja-JP" altLang="en-US" sz="8000" b="1" dirty="0">
              <a:latin typeface="HG正楷書体-PRO" pitchFamily="66" charset="-128"/>
              <a:ea typeface="HG正楷書体-PRO" pitchFamily="66" charset="-128"/>
            </a:endParaRPr>
          </a:p>
        </p:txBody>
      </p:sp>
      <p:sp>
        <p:nvSpPr>
          <p:cNvPr id="2" name="爆発 1 1"/>
          <p:cNvSpPr/>
          <p:nvPr/>
        </p:nvSpPr>
        <p:spPr>
          <a:xfrm>
            <a:off x="575556" y="692696"/>
            <a:ext cx="7920880" cy="6013539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連単分離</a:t>
            </a:r>
            <a:endParaRPr kumimoji="1" lang="ja-JP" altLang="en-US" sz="8000" dirty="0">
              <a:solidFill>
                <a:srgbClr val="FF00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4" name="四角形吹き出し 13"/>
          <p:cNvSpPr/>
          <p:nvPr/>
        </p:nvSpPr>
        <p:spPr>
          <a:xfrm>
            <a:off x="434455" y="2564904"/>
            <a:ext cx="8208912" cy="3996154"/>
          </a:xfrm>
          <a:prstGeom prst="wedgeRectCallout">
            <a:avLst>
              <a:gd name="adj1" fmla="val -16597"/>
              <a:gd name="adj2" fmla="val 50119"/>
            </a:avLst>
          </a:prstGeom>
          <a:pattFill prst="dotGrid">
            <a:fgClr>
              <a:srgbClr val="92D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dirty="0" smtClean="0">
                <a:solidFill>
                  <a:schemeClr val="tx1"/>
                </a:solidFill>
                <a:latin typeface="HGS創英角ﾎﾟｯﾌﾟ体" pitchFamily="50" charset="-128"/>
                <a:ea typeface="HGS創英角ﾎﾟｯﾌﾟ体" pitchFamily="50" charset="-128"/>
              </a:rPr>
              <a:t>連単分離</a:t>
            </a:r>
            <a:endParaRPr kumimoji="1" lang="en-US" altLang="ja-JP" sz="6000" dirty="0" smtClean="0">
              <a:solidFill>
                <a:schemeClr val="tx1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  <a:p>
            <a:pPr algn="ctr"/>
            <a:endParaRPr kumimoji="1" lang="en-US" altLang="ja-JP" sz="2400" dirty="0" smtClean="0">
              <a:solidFill>
                <a:schemeClr val="tx1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  <a:p>
            <a:pPr algn="ctr"/>
            <a:r>
              <a:rPr lang="ja-JP" altLang="en-US" sz="3600" dirty="0" smtClean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　　連結・単体の財務諸表に</a:t>
            </a:r>
            <a:endParaRPr lang="en-US" altLang="ja-JP" sz="3600" dirty="0" smtClean="0">
              <a:solidFill>
                <a:schemeClr val="tx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lang="ja-JP" altLang="en-US" sz="3600" dirty="0" smtClean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それぞれ異なった</a:t>
            </a:r>
            <a:endParaRPr lang="en-US" altLang="ja-JP" sz="3600" dirty="0" smtClean="0">
              <a:solidFill>
                <a:schemeClr val="tx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lang="ja-JP" altLang="en-US" sz="3600" dirty="0" smtClean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会計ルールを適用すること。</a:t>
            </a:r>
            <a:endParaRPr lang="en-US" altLang="ja-JP" sz="3600" dirty="0" smtClean="0">
              <a:solidFill>
                <a:schemeClr val="tx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2028C-F9F5-447B-8BD7-29B2A22CA1F8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031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2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/>
          <p:cNvSpPr txBox="1"/>
          <p:nvPr/>
        </p:nvSpPr>
        <p:spPr>
          <a:xfrm>
            <a:off x="827584" y="1340768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中小指針</a:t>
            </a:r>
            <a:endParaRPr kumimoji="1" lang="ja-JP" altLang="en-US" sz="3200" dirty="0">
              <a:solidFill>
                <a:srgbClr val="FF00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955060" y="2132856"/>
            <a:ext cx="7776864" cy="2592288"/>
          </a:xfrm>
          <a:prstGeom prst="roundRect">
            <a:avLst/>
          </a:prstGeom>
          <a:pattFill prst="pct90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43608" y="2420888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latin typeface="HGP創英角ﾎﾟｯﾌﾟ体" pitchFamily="50" charset="-128"/>
                <a:ea typeface="HGP創英角ﾎﾟｯﾌﾟ体" pitchFamily="50" charset="-128"/>
              </a:rPr>
              <a:t>大企業向け</a:t>
            </a:r>
            <a:r>
              <a:rPr kumimoji="1"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に作られた企業会計基準の要約・簡便化によって作られた</a:t>
            </a:r>
            <a:r>
              <a:rPr kumimoji="1" lang="ja-JP" altLang="en-US" sz="2000" b="1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（トップダウン・アプローチ）</a:t>
            </a:r>
            <a:endParaRPr kumimoji="1" lang="ja-JP" altLang="en-US" sz="2000" b="1" dirty="0">
              <a:solidFill>
                <a:srgbClr val="FF00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0" name="右矢印 19"/>
          <p:cNvSpPr/>
          <p:nvPr/>
        </p:nvSpPr>
        <p:spPr>
          <a:xfrm>
            <a:off x="1136613" y="3573016"/>
            <a:ext cx="792088" cy="432048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051720" y="3445356"/>
            <a:ext cx="6110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中小企業にとってはとても</a:t>
            </a:r>
            <a:endParaRPr kumimoji="1" lang="en-US" altLang="ja-JP" sz="2400" dirty="0" smtClean="0">
              <a:solidFill>
                <a:srgbClr val="FF00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kumimoji="1" lang="ja-JP" altLang="en-US" sz="3600" dirty="0" smtClean="0"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使い勝手の悪い</a:t>
            </a:r>
            <a:r>
              <a:rPr kumimoji="1" lang="ja-JP" altLang="en-US" sz="24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ものだった</a:t>
            </a:r>
            <a:endParaRPr kumimoji="1" lang="ja-JP" altLang="en-US" sz="2400" dirty="0">
              <a:solidFill>
                <a:srgbClr val="FF00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7" name="円形吹き出し 16"/>
          <p:cNvSpPr/>
          <p:nvPr/>
        </p:nvSpPr>
        <p:spPr>
          <a:xfrm>
            <a:off x="6444208" y="188640"/>
            <a:ext cx="2232248" cy="1152128"/>
          </a:xfrm>
          <a:prstGeom prst="wedgeEllipseCallout">
            <a:avLst>
              <a:gd name="adj1" fmla="val -69359"/>
              <a:gd name="adj2" fmla="val -4792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372200" y="519063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二つの</a:t>
            </a:r>
            <a:r>
              <a:rPr lang="ja-JP" altLang="en-US" sz="2800" dirty="0">
                <a:latin typeface="HGP創英角ﾎﾟｯﾌﾟ体" pitchFamily="50" charset="-128"/>
                <a:ea typeface="HGP創英角ﾎﾟｯﾌﾟ体" pitchFamily="50" charset="-128"/>
              </a:rPr>
              <a:t>ルール</a:t>
            </a:r>
            <a:r>
              <a:rPr kumimoji="1"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！</a:t>
            </a:r>
            <a:endParaRPr kumimoji="1" lang="ja-JP" altLang="en-US" sz="28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79512" y="1340768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①</a:t>
            </a:r>
            <a:endParaRPr kumimoji="1" lang="ja-JP" altLang="en-US" sz="3200" dirty="0"/>
          </a:p>
        </p:txBody>
      </p:sp>
      <p:pic>
        <p:nvPicPr>
          <p:cNvPr id="25" name="図 24" descr="or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4869160"/>
            <a:ext cx="4536504" cy="1694406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2028C-F9F5-447B-8BD7-29B2A22CA1F8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3386"/>
            <a:ext cx="4340225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00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/>
      <p:bldP spid="20" grpId="0" animBg="1"/>
      <p:bldP spid="21" grpId="0"/>
      <p:bldP spid="17" grpId="0" animBg="1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710" y="4946304"/>
            <a:ext cx="2532792" cy="1899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78858"/>
            <a:ext cx="3324054" cy="2492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3934983" cy="2951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spmosu\Dropbox\ゼミHP１\IMG_88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9724">
            <a:off x="-49472" y="3400161"/>
            <a:ext cx="3188393" cy="2388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C127-D20C-41B5-8D12-CF7661135A06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sp>
        <p:nvSpPr>
          <p:cNvPr id="9" name="角丸四角形 8"/>
          <p:cNvSpPr/>
          <p:nvPr/>
        </p:nvSpPr>
        <p:spPr>
          <a:xfrm rot="21105975">
            <a:off x="57159" y="203593"/>
            <a:ext cx="2915816" cy="1008112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春合宿</a:t>
            </a:r>
            <a:endParaRPr kumimoji="1" lang="ja-JP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0" name="角丸四角形 9"/>
          <p:cNvSpPr/>
          <p:nvPr/>
        </p:nvSpPr>
        <p:spPr>
          <a:xfrm rot="641185">
            <a:off x="6046440" y="272177"/>
            <a:ext cx="3030134" cy="101063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夏合宿</a:t>
            </a:r>
            <a:endParaRPr kumimoji="1" lang="ja-JP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2048">
            <a:off x="4808439" y="2640324"/>
            <a:ext cx="3998385" cy="2998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482214"/>
            <a:ext cx="2953173" cy="2214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角丸四角形 10"/>
          <p:cNvSpPr/>
          <p:nvPr/>
        </p:nvSpPr>
        <p:spPr>
          <a:xfrm>
            <a:off x="0" y="2996952"/>
            <a:ext cx="2664296" cy="88965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冬合宿</a:t>
            </a:r>
            <a:endParaRPr kumimoji="1" lang="ja-JP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-27171" y="-12212"/>
            <a:ext cx="9144000" cy="6858000"/>
          </a:xfrm>
          <a:prstGeom prst="rect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7259" y="44624"/>
            <a:ext cx="408700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>
                <a:latin typeface="HG創英角ﾎﾟｯﾌﾟ体" pitchFamily="49" charset="-128"/>
                <a:ea typeface="HG創英角ﾎﾟｯﾌﾟ体" pitchFamily="49" charset="-128"/>
              </a:rPr>
              <a:t>立教大学</a:t>
            </a:r>
            <a:r>
              <a:rPr kumimoji="1" lang="en-US" altLang="ja-JP" sz="4400" dirty="0" smtClean="0">
                <a:latin typeface="HG創英角ﾎﾟｯﾌﾟ体" pitchFamily="49" charset="-128"/>
                <a:ea typeface="HG創英角ﾎﾟｯﾌﾟ体" pitchFamily="49" charset="-128"/>
              </a:rPr>
              <a:t>×</a:t>
            </a:r>
          </a:p>
          <a:p>
            <a:r>
              <a:rPr kumimoji="1" lang="ja-JP" altLang="en-US" sz="6600" dirty="0" smtClean="0">
                <a:latin typeface="HG創英角ﾎﾟｯﾌﾟ体" pitchFamily="49" charset="-128"/>
                <a:ea typeface="HG創英角ﾎﾟｯﾌﾟ体" pitchFamily="49" charset="-128"/>
              </a:rPr>
              <a:t>　体育会</a:t>
            </a:r>
            <a:endParaRPr kumimoji="1" lang="ja-JP" altLang="en-US" sz="66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8570">
            <a:off x="271602" y="2018932"/>
            <a:ext cx="4061770" cy="2708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321" y="83619"/>
            <a:ext cx="3994349" cy="2663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696" y="2252564"/>
            <a:ext cx="3539370" cy="2378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9926">
            <a:off x="5226524" y="3945900"/>
            <a:ext cx="3503940" cy="2627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9" y="4080511"/>
            <a:ext cx="4904147" cy="264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90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8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5496" y="344850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latin typeface="HGP創英角ﾎﾟｯﾌﾟ体" pitchFamily="50" charset="-128"/>
                <a:ea typeface="HGP創英角ﾎﾟｯﾌﾟ体" pitchFamily="50" charset="-128"/>
              </a:rPr>
              <a:t>そこで･･･</a:t>
            </a:r>
            <a:endParaRPr kumimoji="1" lang="ja-JP" altLang="en-US" sz="40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699792" y="373738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　中小会計要領</a:t>
            </a:r>
            <a:r>
              <a:rPr kumimoji="1" lang="ja-JP" altLang="en-US" sz="4000" dirty="0" smtClean="0">
                <a:latin typeface="HGP創英角ﾎﾟｯﾌﾟ体" pitchFamily="50" charset="-128"/>
                <a:ea typeface="HGP創英角ﾎﾟｯﾌﾟ体" pitchFamily="50" charset="-128"/>
              </a:rPr>
              <a:t>の登場！</a:t>
            </a:r>
            <a:endParaRPr kumimoji="1" lang="ja-JP" altLang="en-US" sz="40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" name="円形吹き出し 2"/>
          <p:cNvSpPr/>
          <p:nvPr/>
        </p:nvSpPr>
        <p:spPr>
          <a:xfrm>
            <a:off x="1043608" y="1632151"/>
            <a:ext cx="5976664" cy="2376264"/>
          </a:xfrm>
          <a:prstGeom prst="wedgeEllipseCallout">
            <a:avLst>
              <a:gd name="adj1" fmla="val -616"/>
              <a:gd name="adj2" fmla="val -73194"/>
            </a:avLst>
          </a:prstGeom>
          <a:pattFill prst="pct90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48100" y="2060847"/>
            <a:ext cx="4932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ボトムアップ・アプローチ</a:t>
            </a:r>
            <a:endParaRPr kumimoji="1" lang="en-US" altLang="ja-JP" sz="2400" dirty="0" smtClean="0">
              <a:solidFill>
                <a:srgbClr val="FF00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kumimoji="1" lang="en-US" altLang="ja-JP" sz="3200" dirty="0" smtClean="0">
                <a:latin typeface="HGP創英角ﾎﾟｯﾌﾟ体" pitchFamily="50" charset="-128"/>
                <a:ea typeface="HGP創英角ﾎﾟｯﾌﾟ体" pitchFamily="50" charset="-128"/>
              </a:rPr>
              <a:t>IFRS</a:t>
            </a:r>
            <a:r>
              <a:rPr kumimoji="1" lang="ja-JP" altLang="en-US" sz="3200" dirty="0" smtClean="0">
                <a:latin typeface="HGP創英角ﾎﾟｯﾌﾟ体" pitchFamily="50" charset="-128"/>
                <a:ea typeface="HGP創英角ﾎﾟｯﾌﾟ体" pitchFamily="50" charset="-128"/>
              </a:rPr>
              <a:t>の影響を受けない！</a:t>
            </a:r>
            <a:endParaRPr kumimoji="1" lang="en-US" altLang="ja-JP" sz="32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3200" dirty="0" smtClean="0">
                <a:latin typeface="HGP創英角ﾎﾟｯﾌﾟ体" pitchFamily="50" charset="-128"/>
                <a:ea typeface="HGP創英角ﾎﾟｯﾌﾟ体" pitchFamily="50" charset="-128"/>
              </a:rPr>
              <a:t>非上場企業にとって</a:t>
            </a:r>
            <a:r>
              <a:rPr lang="ja-JP" altLang="en-US" sz="3200" dirty="0" smtClean="0"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実用的</a:t>
            </a:r>
            <a:endParaRPr kumimoji="1" lang="ja-JP" altLang="en-US" sz="32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55010" y="4022903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latin typeface="HGP創英角ﾎﾟｯﾌﾟ体" pitchFamily="50" charset="-128"/>
                <a:ea typeface="HGP創英角ﾎﾟｯﾌﾟ体" pitchFamily="50" charset="-128"/>
              </a:rPr>
              <a:t>こうして・・・</a:t>
            </a:r>
            <a:endParaRPr kumimoji="1" lang="ja-JP" altLang="en-US" sz="32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0" name="右矢印 9"/>
          <p:cNvSpPr/>
          <p:nvPr/>
        </p:nvSpPr>
        <p:spPr>
          <a:xfrm>
            <a:off x="3274061" y="5500691"/>
            <a:ext cx="1095819" cy="37658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矢印 10"/>
          <p:cNvSpPr/>
          <p:nvPr/>
        </p:nvSpPr>
        <p:spPr>
          <a:xfrm>
            <a:off x="3254171" y="6128392"/>
            <a:ext cx="1095819" cy="39695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矢印 11"/>
          <p:cNvSpPr/>
          <p:nvPr/>
        </p:nvSpPr>
        <p:spPr>
          <a:xfrm>
            <a:off x="3279558" y="5008071"/>
            <a:ext cx="1095819" cy="3600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99635" y="4719485"/>
            <a:ext cx="41693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現行の会計基準</a:t>
            </a:r>
            <a:endParaRPr kumimoji="1" lang="en-US" altLang="ja-JP" sz="4000" dirty="0" smtClean="0">
              <a:solidFill>
                <a:srgbClr val="0070C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4000" dirty="0">
                <a:solidFill>
                  <a:srgbClr val="00B050"/>
                </a:solidFill>
                <a:latin typeface="HGP創英角ﾎﾟｯﾌﾟ体" pitchFamily="50" charset="-128"/>
                <a:ea typeface="HGP創英角ﾎﾟｯﾌﾟ体" pitchFamily="50" charset="-128"/>
              </a:rPr>
              <a:t>中小</a:t>
            </a:r>
            <a:r>
              <a:rPr lang="ja-JP" altLang="en-US" sz="4000" dirty="0" smtClean="0">
                <a:solidFill>
                  <a:srgbClr val="00B050"/>
                </a:solidFill>
                <a:latin typeface="HGP創英角ﾎﾟｯﾌﾟ体" pitchFamily="50" charset="-128"/>
                <a:ea typeface="HGP創英角ﾎﾟｯﾌﾟ体" pitchFamily="50" charset="-128"/>
              </a:rPr>
              <a:t>指針</a:t>
            </a:r>
            <a:endParaRPr lang="en-US" altLang="ja-JP" sz="4000" dirty="0" smtClean="0">
              <a:solidFill>
                <a:srgbClr val="00B05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kumimoji="1" lang="ja-JP" altLang="en-US" sz="40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中小会計要領</a:t>
            </a:r>
            <a:endParaRPr kumimoji="1" lang="ja-JP" altLang="en-US" sz="4000" dirty="0">
              <a:solidFill>
                <a:srgbClr val="FF00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411760" y="467961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②</a:t>
            </a:r>
            <a:endParaRPr kumimoji="1" lang="ja-JP" altLang="en-US" sz="3200" dirty="0"/>
          </a:p>
        </p:txBody>
      </p:sp>
      <p:pic>
        <p:nvPicPr>
          <p:cNvPr id="15" name="図 14" descr="ミサワ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77081">
            <a:off x="7066945" y="1212201"/>
            <a:ext cx="1656184" cy="2208246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2028C-F9F5-447B-8BD7-29B2A22CA1F8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164360" y="5205062"/>
            <a:ext cx="29674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ja-JP" altLang="en-US" sz="54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HGP創英角ﾎﾟｯﾌﾟ体" pitchFamily="50" charset="-128"/>
                <a:ea typeface="HGP創英角ﾎﾟｯﾌﾟ体" pitchFamily="50" charset="-128"/>
              </a:rPr>
              <a:t>中小企業</a:t>
            </a:r>
            <a:endParaRPr lang="ja-JP" altLang="en-US" sz="54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7" y="854515"/>
            <a:ext cx="8686800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60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10" fill="hold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40" decel="50000" autoRev="1" fill="hold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2" fill="hold">
                                          <p:stCondLst>
                                            <p:cond delay="7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6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6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 tmFilter="0,0; .5, 1; 1, 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 tmFilter="0,0; .5, 1; 1, 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 tmFilter="0,0; .5, 1; 1, 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 animBg="1"/>
      <p:bldP spid="6" grpId="0"/>
      <p:bldP spid="10" grpId="0" animBg="1"/>
      <p:bldP spid="11" grpId="0" animBg="1"/>
      <p:bldP spid="12" grpId="0" animBg="1"/>
      <p:bldP spid="14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81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ドーナツ 10"/>
          <p:cNvSpPr/>
          <p:nvPr/>
        </p:nvSpPr>
        <p:spPr>
          <a:xfrm>
            <a:off x="1871700" y="905216"/>
            <a:ext cx="1806116" cy="1692188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36C1-55F5-4F5F-892C-42BAF31B9369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  <p:sp>
        <p:nvSpPr>
          <p:cNvPr id="3" name="スライド番号プレースホルダ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59FCA-3DC9-4BC1-81FB-45DBB461681F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7368" y="2712330"/>
            <a:ext cx="4031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dirty="0" smtClean="0">
                <a:solidFill>
                  <a:srgbClr val="1F497D">
                    <a:lumMod val="75000"/>
                  </a:srgbClr>
                </a:solidFill>
                <a:latin typeface="HGP創英角ﾎﾟｯﾌﾟ体" pitchFamily="50" charset="-128"/>
                <a:ea typeface="HGP創英角ﾎﾟｯﾌﾟ体" pitchFamily="50" charset="-128"/>
              </a:rPr>
              <a:t>税務上</a:t>
            </a:r>
            <a:r>
              <a:rPr lang="ja-JP" altLang="en-US" sz="4000" dirty="0">
                <a:solidFill>
                  <a:srgbClr val="1F497D">
                    <a:lumMod val="75000"/>
                  </a:srgbClr>
                </a:solidFill>
                <a:latin typeface="HGP創英角ﾎﾟｯﾌﾟ体" pitchFamily="50" charset="-128"/>
                <a:ea typeface="HGP創英角ﾎﾟｯﾌﾟ体" pitchFamily="50" charset="-128"/>
              </a:rPr>
              <a:t>の</a:t>
            </a:r>
            <a:r>
              <a:rPr lang="ja-JP" altLang="en-US" sz="4000" dirty="0" smtClean="0">
                <a:solidFill>
                  <a:srgbClr val="1F497D">
                    <a:lumMod val="75000"/>
                  </a:srgbClr>
                </a:solidFill>
                <a:latin typeface="HGP創英角ﾎﾟｯﾌﾟ体" pitchFamily="50" charset="-128"/>
                <a:ea typeface="HGP創英角ﾎﾟｯﾌﾟ体" pitchFamily="50" charset="-128"/>
              </a:rPr>
              <a:t>対応・・・</a:t>
            </a:r>
            <a:endParaRPr lang="ja-JP" altLang="en-US" sz="4000" dirty="0">
              <a:solidFill>
                <a:srgbClr val="1F497D">
                  <a:lumMod val="75000"/>
                </a:srgbClr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1116499" y="3508478"/>
            <a:ext cx="6222776" cy="1596369"/>
          </a:xfrm>
          <a:prstGeom prst="roundRect">
            <a:avLst/>
          </a:prstGeom>
          <a:pattFill prst="pct5">
            <a:fgClr>
              <a:srgbClr val="C0504D">
                <a:lumMod val="60000"/>
                <a:lumOff val="40000"/>
              </a:srgbClr>
            </a:fgClr>
            <a:bgClr>
              <a:srgbClr val="C0504D">
                <a:lumMod val="20000"/>
                <a:lumOff val="80000"/>
              </a:srgbClr>
            </a:bgClr>
          </a:pattFill>
          <a:ln w="25400" cap="flat" cmpd="sng" algn="ctr">
            <a:solidFill>
              <a:srgbClr val="C0504D">
                <a:lumMod val="75000"/>
              </a:srgbClr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別段の定め</a:t>
            </a:r>
            <a:endParaRPr kumimoji="0" lang="ja-JP" altLang="en-US" sz="6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n-cs"/>
            </a:endParaRPr>
          </a:p>
        </p:txBody>
      </p:sp>
      <p:pic>
        <p:nvPicPr>
          <p:cNvPr id="5" name="Picture 4" descr="C:\Program Files\Microsoft Office2010\MEDIA\CAGCAT10\j0301252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1756">
            <a:off x="6553200" y="4293096"/>
            <a:ext cx="2307418" cy="19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3203848" y="5115926"/>
            <a:ext cx="34563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600" dirty="0" smtClean="0">
                <a:solidFill>
                  <a:srgbClr val="1F497D">
                    <a:lumMod val="75000"/>
                  </a:srgbClr>
                </a:solidFill>
                <a:latin typeface="HGP創英角ﾎﾟｯﾌﾟ体" pitchFamily="50" charset="-128"/>
                <a:ea typeface="HGP創英角ﾎﾟｯﾌﾟ体" pitchFamily="50" charset="-128"/>
              </a:rPr>
              <a:t>によって行われる</a:t>
            </a:r>
            <a:endParaRPr lang="ja-JP" altLang="en-US" sz="3600" dirty="0">
              <a:solidFill>
                <a:srgbClr val="1F497D">
                  <a:lumMod val="75000"/>
                </a:srgbClr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9" name="タイトル 3"/>
          <p:cNvSpPr txBox="1">
            <a:spLocks/>
          </p:cNvSpPr>
          <p:nvPr/>
        </p:nvSpPr>
        <p:spPr>
          <a:xfrm>
            <a:off x="407368" y="1052736"/>
            <a:ext cx="4956720" cy="1215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公正処理基準</a:t>
            </a:r>
          </a:p>
        </p:txBody>
      </p:sp>
      <p:sp>
        <p:nvSpPr>
          <p:cNvPr id="10" name="角丸四角形吹き出し 9"/>
          <p:cNvSpPr/>
          <p:nvPr/>
        </p:nvSpPr>
        <p:spPr>
          <a:xfrm>
            <a:off x="5718304" y="332656"/>
            <a:ext cx="2952328" cy="2376264"/>
          </a:xfrm>
          <a:prstGeom prst="wedgeRoundRectCallout">
            <a:avLst>
              <a:gd name="adj1" fmla="val -65226"/>
              <a:gd name="adj2" fmla="val 306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会計ルール</a:t>
            </a:r>
            <a:endParaRPr kumimoji="1" lang="en-US" altLang="ja-JP" sz="2800" dirty="0" smtClean="0">
              <a:solidFill>
                <a:schemeClr val="tx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endParaRPr kumimoji="1" lang="en-US" altLang="ja-JP" sz="10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kumimoji="1"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自国基準</a:t>
            </a:r>
            <a:endParaRPr kumimoji="1" lang="en-US" altLang="ja-JP" sz="20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endParaRPr lang="en-US" altLang="ja-JP" sz="2000" dirty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kumimoji="1"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中小指針</a:t>
            </a:r>
            <a:endParaRPr kumimoji="1" lang="en-US" altLang="ja-JP" sz="20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endParaRPr lang="en-US" altLang="ja-JP" sz="2000" dirty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kumimoji="1"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中小会計要領</a:t>
            </a:r>
            <a:endParaRPr kumimoji="1" lang="en-US" altLang="ja-JP" sz="2000" dirty="0" smtClean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120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6" grpId="0"/>
      <p:bldP spid="6" grpId="1"/>
      <p:bldP spid="7" grpId="0" animBg="1"/>
      <p:bldP spid="7" grpId="1" animBg="1"/>
      <p:bldP spid="8" grpId="0"/>
      <p:bldP spid="8" grpId="1"/>
      <p:bldP spid="9" grpId="0"/>
      <p:bldP spid="9" grpId="1"/>
      <p:bldP spid="10" grpId="0" animBg="1"/>
      <p:bldP spid="1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36C1-55F5-4F5F-892C-42BAF31B9369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  <p:sp>
        <p:nvSpPr>
          <p:cNvPr id="3" name="スライド番号プレースホルダ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59FCA-3DC9-4BC1-81FB-45DBB461681F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 rot="5400000">
            <a:off x="6129364" y="4482309"/>
            <a:ext cx="1493783" cy="0"/>
          </a:xfrm>
          <a:prstGeom prst="line">
            <a:avLst/>
          </a:prstGeom>
          <a:noFill/>
          <a:ln w="50800" cap="flat" cmpd="sng" algn="ctr">
            <a:solidFill>
              <a:srgbClr val="4F81BD"/>
            </a:solidFill>
            <a:prstDash val="solid"/>
          </a:ln>
          <a:effectLst/>
        </p:spPr>
      </p:cxnSp>
      <p:cxnSp>
        <p:nvCxnSpPr>
          <p:cNvPr id="6" name="直線コネクタ 5"/>
          <p:cNvCxnSpPr/>
          <p:nvPr/>
        </p:nvCxnSpPr>
        <p:spPr>
          <a:xfrm rot="5400000">
            <a:off x="1232819" y="4482309"/>
            <a:ext cx="1493783" cy="0"/>
          </a:xfrm>
          <a:prstGeom prst="line">
            <a:avLst/>
          </a:prstGeom>
          <a:noFill/>
          <a:ln w="50800" cap="flat" cmpd="sng" algn="ctr">
            <a:solidFill>
              <a:srgbClr val="4F81BD"/>
            </a:solidFill>
            <a:prstDash val="solid"/>
          </a:ln>
          <a:effectLst/>
        </p:spPr>
      </p:cxnSp>
      <p:sp>
        <p:nvSpPr>
          <p:cNvPr id="7" name="タイトル 8"/>
          <p:cNvSpPr txBox="1">
            <a:spLocks/>
          </p:cNvSpPr>
          <p:nvPr/>
        </p:nvSpPr>
        <p:spPr>
          <a:xfrm>
            <a:off x="-8696" y="260648"/>
            <a:ext cx="277748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600" dirty="0" smtClean="0">
                <a:solidFill>
                  <a:srgbClr val="00B0F0"/>
                </a:solidFill>
                <a:latin typeface="HGP創英角ﾎﾟｯﾌﾟ体" pitchFamily="50" charset="-128"/>
                <a:ea typeface="HGP創英角ﾎﾟｯﾌﾟ体" pitchFamily="50" charset="-128"/>
              </a:rPr>
              <a:t>法人税法</a:t>
            </a:r>
            <a:endParaRPr lang="en-US" altLang="ja-JP" sz="3600" dirty="0" smtClean="0">
              <a:solidFill>
                <a:srgbClr val="00B0F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l"/>
            <a:r>
              <a:rPr lang="ja-JP" altLang="en-US" sz="3600" dirty="0" smtClean="0">
                <a:solidFill>
                  <a:srgbClr val="00B0F0"/>
                </a:solidFill>
                <a:latin typeface="HGP創英角ﾎﾟｯﾌﾟ体" pitchFamily="50" charset="-128"/>
                <a:ea typeface="HGP創英角ﾎﾟｯﾌﾟ体" pitchFamily="50" charset="-128"/>
              </a:rPr>
              <a:t>　　　における</a:t>
            </a:r>
            <a:endParaRPr lang="ja-JP" altLang="en-US" sz="3600" dirty="0">
              <a:solidFill>
                <a:srgbClr val="00B0F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904432" y="2796174"/>
            <a:ext cx="6984776" cy="1878486"/>
          </a:xfrm>
          <a:prstGeom prst="rect">
            <a:avLst/>
          </a:prstGeom>
          <a:noFill/>
          <a:ln w="25400" cap="flat" cmpd="sng" algn="ctr">
            <a:solidFill>
              <a:srgbClr val="0070C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0" name="雲 9"/>
          <p:cNvSpPr/>
          <p:nvPr/>
        </p:nvSpPr>
        <p:spPr>
          <a:xfrm>
            <a:off x="1876540" y="2204864"/>
            <a:ext cx="5040560" cy="1008686"/>
          </a:xfrm>
          <a:prstGeom prst="cloud">
            <a:avLst/>
          </a:prstGeom>
          <a:blipFill>
            <a:blip r:embed="rId2" cstate="print"/>
            <a:tile tx="0" ty="0" sx="100000" sy="100000" flip="none" algn="tl"/>
          </a:blip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別段</a:t>
            </a:r>
            <a:r>
              <a:rPr kumimoji="0" lang="ja-JP" altLang="en-US" sz="4000" b="1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の定め</a:t>
            </a:r>
          </a:p>
        </p:txBody>
      </p:sp>
      <p:cxnSp>
        <p:nvCxnSpPr>
          <p:cNvPr id="11" name="直線コネクタ 10"/>
          <p:cNvCxnSpPr/>
          <p:nvPr/>
        </p:nvCxnSpPr>
        <p:spPr>
          <a:xfrm rot="5400000">
            <a:off x="3609083" y="4482310"/>
            <a:ext cx="1493783" cy="0"/>
          </a:xfrm>
          <a:prstGeom prst="line">
            <a:avLst/>
          </a:prstGeom>
          <a:noFill/>
          <a:ln w="50800" cap="flat" cmpd="sng" algn="ctr">
            <a:solidFill>
              <a:srgbClr val="4F81BD"/>
            </a:solidFill>
            <a:prstDash val="solid"/>
          </a:ln>
          <a:effectLst/>
        </p:spPr>
      </p:cxnSp>
      <p:sp>
        <p:nvSpPr>
          <p:cNvPr id="12" name="フローチャート: 処理 11"/>
          <p:cNvSpPr/>
          <p:nvPr/>
        </p:nvSpPr>
        <p:spPr>
          <a:xfrm>
            <a:off x="971600" y="5229200"/>
            <a:ext cx="6921240" cy="1368152"/>
          </a:xfrm>
          <a:prstGeom prst="flowChartProcess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公正</a:t>
            </a:r>
            <a:r>
              <a:rPr kumimoji="0" lang="ja-JP" alt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処理基準</a:t>
            </a:r>
            <a:endParaRPr kumimoji="0" lang="ja-JP" alt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n-cs"/>
            </a:endParaRPr>
          </a:p>
        </p:txBody>
      </p:sp>
      <p:sp>
        <p:nvSpPr>
          <p:cNvPr id="13" name="フローチャート : 端子 12"/>
          <p:cNvSpPr/>
          <p:nvPr/>
        </p:nvSpPr>
        <p:spPr>
          <a:xfrm>
            <a:off x="1115616" y="3573186"/>
            <a:ext cx="1872208" cy="648072"/>
          </a:xfrm>
          <a:prstGeom prst="flowChartTerminator">
            <a:avLst/>
          </a:prstGeom>
          <a:blipFill>
            <a:blip r:embed="rId2" cstate="print"/>
            <a:tile tx="0" ty="0" sx="100000" sy="100000" flip="none" algn="tl"/>
          </a:blipFill>
          <a:ln w="25400" cap="flat" cmpd="sng" algn="ctr">
            <a:solidFill>
              <a:srgbClr val="1F497D">
                <a:lumMod val="60000"/>
                <a:lumOff val="40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確認</a:t>
            </a:r>
            <a:endParaRPr kumimoji="0" lang="ja-JP" alt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n-cs"/>
            </a:endParaRPr>
          </a:p>
        </p:txBody>
      </p:sp>
      <p:sp>
        <p:nvSpPr>
          <p:cNvPr id="14" name="フローチャート : 端子 13"/>
          <p:cNvSpPr/>
          <p:nvPr/>
        </p:nvSpPr>
        <p:spPr>
          <a:xfrm>
            <a:off x="3419871" y="3573186"/>
            <a:ext cx="1872208" cy="648072"/>
          </a:xfrm>
          <a:prstGeom prst="flowChartTerminator">
            <a:avLst/>
          </a:prstGeom>
          <a:blipFill>
            <a:blip r:embed="rId2" cstate="print"/>
            <a:tile tx="0" ty="0" sx="100000" sy="100000" flip="none" algn="tl"/>
          </a:blipFill>
          <a:ln w="25400" cap="flat" cmpd="sng" algn="ctr">
            <a:solidFill>
              <a:srgbClr val="1F497D">
                <a:lumMod val="60000"/>
                <a:lumOff val="40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修正</a:t>
            </a:r>
          </a:p>
        </p:txBody>
      </p:sp>
      <p:sp>
        <p:nvSpPr>
          <p:cNvPr id="15" name="フローチャート : 端子 14"/>
          <p:cNvSpPr/>
          <p:nvPr/>
        </p:nvSpPr>
        <p:spPr>
          <a:xfrm>
            <a:off x="5896560" y="3545604"/>
            <a:ext cx="1872208" cy="648072"/>
          </a:xfrm>
          <a:prstGeom prst="flowChartTerminator">
            <a:avLst/>
          </a:prstGeom>
          <a:blipFill>
            <a:blip r:embed="rId2" cstate="print"/>
            <a:tile tx="0" ty="0" sx="100000" sy="100000" flip="none" algn="tl"/>
          </a:blipFill>
          <a:ln w="25400" cap="flat" cmpd="sng" algn="ctr">
            <a:solidFill>
              <a:srgbClr val="1F497D">
                <a:lumMod val="60000"/>
                <a:lumOff val="40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例外</a:t>
            </a:r>
            <a:endParaRPr kumimoji="0" lang="ja-JP" altLang="en-US" sz="440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n-cs"/>
            </a:endParaRPr>
          </a:p>
        </p:txBody>
      </p:sp>
      <p:sp>
        <p:nvSpPr>
          <p:cNvPr id="17" name="角丸四角形 16"/>
          <p:cNvSpPr/>
          <p:nvPr/>
        </p:nvSpPr>
        <p:spPr>
          <a:xfrm>
            <a:off x="1131208" y="3530860"/>
            <a:ext cx="6222776" cy="1596369"/>
          </a:xfrm>
          <a:prstGeom prst="roundRect">
            <a:avLst/>
          </a:prstGeom>
          <a:pattFill prst="pct5">
            <a:fgClr>
              <a:srgbClr val="C0504D">
                <a:lumMod val="60000"/>
                <a:lumOff val="40000"/>
              </a:srgbClr>
            </a:fgClr>
            <a:bgClr>
              <a:srgbClr val="C0504D">
                <a:lumMod val="20000"/>
                <a:lumOff val="80000"/>
              </a:srgbClr>
            </a:bgClr>
          </a:pattFill>
          <a:ln w="25400" cap="flat" cmpd="sng" algn="ctr">
            <a:solidFill>
              <a:srgbClr val="C0504D">
                <a:lumMod val="75000"/>
              </a:srgbClr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別段の定め</a:t>
            </a:r>
            <a:endParaRPr kumimoji="0" lang="ja-JP" altLang="en-US" sz="6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n-cs"/>
            </a:endParaRPr>
          </a:p>
        </p:txBody>
      </p:sp>
      <p:sp>
        <p:nvSpPr>
          <p:cNvPr id="8" name="円形吹き出し 7"/>
          <p:cNvSpPr/>
          <p:nvPr/>
        </p:nvSpPr>
        <p:spPr>
          <a:xfrm>
            <a:off x="6917100" y="1628800"/>
            <a:ext cx="2119396" cy="936104"/>
          </a:xfrm>
          <a:prstGeom prst="wedgeEllipseCallout">
            <a:avLst>
              <a:gd name="adj1" fmla="val -79051"/>
              <a:gd name="adj2" fmla="val -47274"/>
            </a:avLst>
          </a:prstGeom>
          <a:pattFill prst="pct5">
            <a:fgClr>
              <a:sysClr val="window" lastClr="FFFFFF"/>
            </a:fgClr>
            <a:bgClr>
              <a:schemeClr val="accent2">
                <a:lumMod val="20000"/>
                <a:lumOff val="80000"/>
              </a:schemeClr>
            </a:bgClr>
          </a:patt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</a:rPr>
              <a:t>の</a:t>
            </a:r>
            <a:r>
              <a:rPr kumimoji="0" lang="ja-JP" altLang="en-US" sz="3200" b="1" kern="0" dirty="0">
                <a:solidFill>
                  <a:srgbClr val="CC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分類</a:t>
            </a:r>
            <a:endParaRPr kumimoji="0" lang="ja-JP" altLang="en-US" sz="3200" b="1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270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4 0.02107 L 0.18593 -0.468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6" y="-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片側の 2 つの角を切り取った四角形 23"/>
          <p:cNvSpPr/>
          <p:nvPr/>
        </p:nvSpPr>
        <p:spPr>
          <a:xfrm>
            <a:off x="415282" y="2074019"/>
            <a:ext cx="4680519" cy="1281080"/>
          </a:xfrm>
          <a:prstGeom prst="snip2SameRect">
            <a:avLst/>
          </a:prstGeom>
          <a:pattFill prst="pct80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36C1-55F5-4F5F-892C-42BAF31B9369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  <p:sp>
        <p:nvSpPr>
          <p:cNvPr id="3" name="フローチャート: 処理 2"/>
          <p:cNvSpPr/>
          <p:nvPr/>
        </p:nvSpPr>
        <p:spPr>
          <a:xfrm>
            <a:off x="661540" y="5309814"/>
            <a:ext cx="4227522" cy="859500"/>
          </a:xfrm>
          <a:prstGeom prst="flowChartProcess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28575" cap="flat" cmpd="sng" algn="ctr">
            <a:solidFill>
              <a:srgbClr val="00B0F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公正</a:t>
            </a:r>
            <a:r>
              <a:rPr kumimoji="0" lang="ja-JP" alt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処理基準</a:t>
            </a:r>
            <a:endParaRPr kumimoji="0" lang="ja-JP" alt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n-cs"/>
            </a:endParaRPr>
          </a:p>
        </p:txBody>
      </p:sp>
      <p:sp>
        <p:nvSpPr>
          <p:cNvPr id="4" name="フローチャート: 処理 3"/>
          <p:cNvSpPr/>
          <p:nvPr/>
        </p:nvSpPr>
        <p:spPr>
          <a:xfrm>
            <a:off x="626944" y="5298910"/>
            <a:ext cx="4275982" cy="870404"/>
          </a:xfrm>
          <a:prstGeom prst="flowChartProcess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28575" cap="flat" cmpd="sng" algn="ctr">
            <a:solidFill>
              <a:srgbClr val="FF0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公正</a:t>
            </a:r>
            <a:r>
              <a:rPr kumimoji="0" lang="ja-JP" alt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処理基準</a:t>
            </a:r>
            <a:endParaRPr kumimoji="0" lang="ja-JP" altLang="en-US" sz="4800" b="0" i="0" u="none" strike="noStrike" kern="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n-cs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 smtClean="0">
                <a:ln>
                  <a:solidFill>
                    <a:srgbClr val="F79646">
                      <a:lumMod val="60000"/>
                      <a:lumOff val="40000"/>
                    </a:srgbClr>
                  </a:solidFill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会計基準の変更による影響</a:t>
            </a:r>
            <a:endParaRPr kumimoji="1" lang="ja-JP" altLang="en-US" sz="5400" b="0" i="0" u="none" strike="noStrike" kern="1200" cap="none" spc="0" normalizeH="0" baseline="0" noProof="0" dirty="0">
              <a:ln>
                <a:solidFill>
                  <a:srgbClr val="F79646">
                    <a:lumMod val="60000"/>
                    <a:lumOff val="40000"/>
                  </a:srgbClr>
                </a:solidFill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sp>
        <p:nvSpPr>
          <p:cNvPr id="6" name="スライド番号プレースホルダー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59FCA-3DC9-4BC1-81FB-45DBB461681F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フローチャート: 処理 6"/>
          <p:cNvSpPr/>
          <p:nvPr/>
        </p:nvSpPr>
        <p:spPr>
          <a:xfrm>
            <a:off x="5932673" y="4767517"/>
            <a:ext cx="2880320" cy="859500"/>
          </a:xfrm>
          <a:prstGeom prst="flowChartProcess">
            <a:avLst/>
          </a:prstGeom>
          <a:pattFill prst="openDmnd">
            <a:fgClr>
              <a:srgbClr val="C0504D">
                <a:lumMod val="40000"/>
                <a:lumOff val="60000"/>
              </a:srgbClr>
            </a:fgClr>
            <a:bgClr>
              <a:sysClr val="window" lastClr="FFFFFF"/>
            </a:bgClr>
          </a:pattFill>
          <a:ln w="2540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HG創英角ﾎﾟｯﾌﾟ体" pitchFamily="49" charset="-128"/>
                <a:ea typeface="HG創英角ﾎﾟｯﾌﾟ体" pitchFamily="49" charset="-128"/>
              </a:rPr>
              <a:t>IFRS</a:t>
            </a:r>
          </a:p>
        </p:txBody>
      </p:sp>
      <p:pic>
        <p:nvPicPr>
          <p:cNvPr id="8" name="Picture 5" descr="C:\Documents and Settings\09bc029j\Local Settings\Temporary Internet Files\Content.IE5\AJC7NGA3\MC90023396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642" y="1479095"/>
            <a:ext cx="2198688" cy="189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コネクタ 8"/>
          <p:cNvCxnSpPr/>
          <p:nvPr/>
        </p:nvCxnSpPr>
        <p:spPr>
          <a:xfrm flipH="1">
            <a:off x="1286286" y="3058742"/>
            <a:ext cx="16394" cy="2240167"/>
          </a:xfrm>
          <a:prstGeom prst="line">
            <a:avLst/>
          </a:prstGeom>
          <a:noFill/>
          <a:ln w="50800" cap="flat" cmpd="sng" algn="ctr">
            <a:solidFill>
              <a:srgbClr val="4F81BD"/>
            </a:solidFill>
            <a:prstDash val="solid"/>
          </a:ln>
          <a:effectLst/>
        </p:spPr>
      </p:cxnSp>
      <p:cxnSp>
        <p:nvCxnSpPr>
          <p:cNvPr id="10" name="直線コネクタ 9"/>
          <p:cNvCxnSpPr/>
          <p:nvPr/>
        </p:nvCxnSpPr>
        <p:spPr>
          <a:xfrm>
            <a:off x="2813039" y="3058742"/>
            <a:ext cx="0" cy="2251072"/>
          </a:xfrm>
          <a:prstGeom prst="line">
            <a:avLst/>
          </a:prstGeom>
          <a:noFill/>
          <a:ln w="50800" cap="flat" cmpd="sng" algn="ctr">
            <a:solidFill>
              <a:srgbClr val="4F81BD"/>
            </a:solidFill>
            <a:prstDash val="solid"/>
          </a:ln>
          <a:effectLst/>
        </p:spPr>
      </p:cxnSp>
      <p:sp>
        <p:nvSpPr>
          <p:cNvPr id="11" name="フローチャート : 端子 10"/>
          <p:cNvSpPr/>
          <p:nvPr/>
        </p:nvSpPr>
        <p:spPr>
          <a:xfrm>
            <a:off x="645145" y="2584687"/>
            <a:ext cx="1282280" cy="455029"/>
          </a:xfrm>
          <a:prstGeom prst="flowChartTerminator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rgbClr val="1F497D">
                <a:lumMod val="60000"/>
                <a:lumOff val="40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確認</a:t>
            </a:r>
            <a:endParaRPr kumimoji="0" lang="ja-JP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n-cs"/>
            </a:endParaRPr>
          </a:p>
        </p:txBody>
      </p:sp>
      <p:sp>
        <p:nvSpPr>
          <p:cNvPr id="13" name="左矢印 12"/>
          <p:cNvSpPr/>
          <p:nvPr/>
        </p:nvSpPr>
        <p:spPr>
          <a:xfrm>
            <a:off x="5012115" y="5332616"/>
            <a:ext cx="864096" cy="792088"/>
          </a:xfrm>
          <a:prstGeom prst="leftArrow">
            <a:avLst/>
          </a:prstGeom>
          <a:pattFill prst="openDmnd">
            <a:fgClr>
              <a:srgbClr val="C0504D">
                <a:lumMod val="60000"/>
                <a:lumOff val="40000"/>
              </a:srgbClr>
            </a:fgClr>
            <a:bgClr>
              <a:schemeClr val="bg1"/>
            </a:bgClr>
          </a:pattFill>
          <a:ln w="254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4273073" y="3039716"/>
            <a:ext cx="0" cy="2259193"/>
          </a:xfrm>
          <a:prstGeom prst="line">
            <a:avLst/>
          </a:prstGeom>
          <a:noFill/>
          <a:ln w="50800" cap="flat" cmpd="sng" algn="ctr">
            <a:solidFill>
              <a:srgbClr val="4F81BD"/>
            </a:solidFill>
            <a:prstDash val="solid"/>
          </a:ln>
          <a:effectLst/>
        </p:spPr>
      </p:cxnSp>
      <p:sp>
        <p:nvSpPr>
          <p:cNvPr id="15" name="フローチャート : 端子 14"/>
          <p:cNvSpPr/>
          <p:nvPr/>
        </p:nvSpPr>
        <p:spPr>
          <a:xfrm>
            <a:off x="3620646" y="2594668"/>
            <a:ext cx="1282280" cy="455029"/>
          </a:xfrm>
          <a:prstGeom prst="flowChartTerminator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rgbClr val="1F497D">
                <a:lumMod val="60000"/>
                <a:lumOff val="40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例外</a:t>
            </a:r>
            <a:endParaRPr kumimoji="0" lang="ja-JP" altLang="en-US" sz="2400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n-cs"/>
            </a:endParaRPr>
          </a:p>
        </p:txBody>
      </p:sp>
      <p:sp>
        <p:nvSpPr>
          <p:cNvPr id="16" name="ストライプ矢印 15"/>
          <p:cNvSpPr/>
          <p:nvPr/>
        </p:nvSpPr>
        <p:spPr>
          <a:xfrm rot="16200000">
            <a:off x="1957114" y="2600908"/>
            <a:ext cx="1773389" cy="3456384"/>
          </a:xfrm>
          <a:prstGeom prst="stripedRightArrow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vert="eaVert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n-cs"/>
              </a:rPr>
              <a:t>影響</a:t>
            </a:r>
            <a:endParaRPr kumimoji="0" lang="ja-JP" altLang="en-US" sz="4000" b="0" i="0" u="none" strike="noStrike" kern="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n-cs"/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 flipH="1">
            <a:off x="1294482" y="3143868"/>
            <a:ext cx="16395" cy="2157941"/>
          </a:xfrm>
          <a:prstGeom prst="line">
            <a:avLst/>
          </a:prstGeom>
          <a:noFill/>
          <a:ln w="88900" cap="flat" cmpd="sng" algn="ctr">
            <a:solidFill>
              <a:srgbClr val="FFCC99"/>
            </a:solidFill>
            <a:prstDash val="solid"/>
          </a:ln>
          <a:effectLst/>
        </p:spPr>
      </p:cxnSp>
      <p:cxnSp>
        <p:nvCxnSpPr>
          <p:cNvPr id="31" name="直線コネクタ 30"/>
          <p:cNvCxnSpPr/>
          <p:nvPr/>
        </p:nvCxnSpPr>
        <p:spPr>
          <a:xfrm flipH="1">
            <a:off x="2815220" y="3151873"/>
            <a:ext cx="30807" cy="2167867"/>
          </a:xfrm>
          <a:prstGeom prst="line">
            <a:avLst/>
          </a:prstGeom>
          <a:noFill/>
          <a:ln w="88900" cap="flat" cmpd="sng" algn="ctr">
            <a:solidFill>
              <a:srgbClr val="FFCC99"/>
            </a:solidFill>
            <a:prstDash val="solid"/>
          </a:ln>
          <a:effectLst/>
        </p:spPr>
      </p:cxnSp>
      <p:sp>
        <p:nvSpPr>
          <p:cNvPr id="17" name="フローチャート : 端子 16"/>
          <p:cNvSpPr/>
          <p:nvPr/>
        </p:nvSpPr>
        <p:spPr>
          <a:xfrm>
            <a:off x="2114401" y="2580422"/>
            <a:ext cx="1282280" cy="455029"/>
          </a:xfrm>
          <a:prstGeom prst="flowChartTerminator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rgbClr val="1F497D">
                <a:lumMod val="60000"/>
                <a:lumOff val="40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kern="0" dirty="0">
                <a:solidFill>
                  <a:srgbClr val="1F497D">
                    <a:lumMod val="50000"/>
                  </a:srgbClr>
                </a:solidFill>
                <a:latin typeface="HGP創英角ﾎﾟｯﾌﾟ体" pitchFamily="50" charset="-128"/>
                <a:ea typeface="HGP創英角ﾎﾟｯﾌﾟ体" pitchFamily="50" charset="-128"/>
              </a:rPr>
              <a:t>修正</a:t>
            </a:r>
            <a:endParaRPr kumimoji="0" lang="ja-JP" altLang="en-US" sz="2400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n-cs"/>
            </a:endParaRPr>
          </a:p>
        </p:txBody>
      </p:sp>
      <p:sp>
        <p:nvSpPr>
          <p:cNvPr id="19" name="フローチャート: 処理 18"/>
          <p:cNvSpPr/>
          <p:nvPr/>
        </p:nvSpPr>
        <p:spPr>
          <a:xfrm>
            <a:off x="5932672" y="5658034"/>
            <a:ext cx="2880321" cy="859500"/>
          </a:xfrm>
          <a:prstGeom prst="flowChartProcess">
            <a:avLst/>
          </a:prstGeom>
          <a:pattFill prst="openDmnd">
            <a:fgClr>
              <a:srgbClr val="C0504D">
                <a:lumMod val="40000"/>
                <a:lumOff val="60000"/>
              </a:srgbClr>
            </a:fgClr>
            <a:bgClr>
              <a:sysClr val="window" lastClr="FFFFFF"/>
            </a:bgClr>
          </a:pattFill>
          <a:ln w="2540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kern="0" dirty="0">
                <a:solidFill>
                  <a:srgbClr val="C0504D">
                    <a:lumMod val="75000"/>
                  </a:srgbClr>
                </a:solidFill>
                <a:latin typeface="HGP創英角ﾎﾟｯﾌﾟ体" pitchFamily="50" charset="-128"/>
                <a:ea typeface="HGP創英角ﾎﾟｯﾌﾟ体" pitchFamily="50" charset="-128"/>
              </a:rPr>
              <a:t>中小会計要領</a:t>
            </a:r>
            <a:endParaRPr kumimoji="0" lang="en-US" altLang="ja-JP" sz="3200" b="1" i="0" u="none" strike="noStrike" kern="0" cap="none" spc="0" normalizeH="0" baseline="0" noProof="0" dirty="0" smtClean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cxnSp>
        <p:nvCxnSpPr>
          <p:cNvPr id="32" name="直線コネクタ 31"/>
          <p:cNvCxnSpPr/>
          <p:nvPr/>
        </p:nvCxnSpPr>
        <p:spPr>
          <a:xfrm flipH="1">
            <a:off x="4289468" y="3151873"/>
            <a:ext cx="16395" cy="2157941"/>
          </a:xfrm>
          <a:prstGeom prst="line">
            <a:avLst/>
          </a:prstGeom>
          <a:noFill/>
          <a:ln w="88900" cap="flat" cmpd="sng" algn="ctr">
            <a:solidFill>
              <a:srgbClr val="FFCC99"/>
            </a:solidFill>
            <a:prstDash val="solid"/>
          </a:ln>
          <a:effectLst/>
        </p:spPr>
      </p:cxnSp>
      <p:sp>
        <p:nvSpPr>
          <p:cNvPr id="26" name="片側の 2 つの角を切り取った四角形 25"/>
          <p:cNvSpPr/>
          <p:nvPr/>
        </p:nvSpPr>
        <p:spPr>
          <a:xfrm>
            <a:off x="415282" y="2083814"/>
            <a:ext cx="4680519" cy="1269848"/>
          </a:xfrm>
          <a:prstGeom prst="snip2SameRect">
            <a:avLst/>
          </a:prstGeom>
          <a:pattFill prst="pct10">
            <a:fgClr>
              <a:srgbClr val="FFCC99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ローチャート : 端子 19"/>
          <p:cNvSpPr/>
          <p:nvPr/>
        </p:nvSpPr>
        <p:spPr>
          <a:xfrm>
            <a:off x="643369" y="2590695"/>
            <a:ext cx="1282280" cy="455029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FF00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kern="0" dirty="0">
                <a:solidFill>
                  <a:schemeClr val="accent2">
                    <a:lumMod val="50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確認</a:t>
            </a:r>
            <a:endParaRPr kumimoji="0" lang="ja-JP" alt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1" name="フローチャート : 端子 20"/>
          <p:cNvSpPr/>
          <p:nvPr/>
        </p:nvSpPr>
        <p:spPr>
          <a:xfrm>
            <a:off x="2114401" y="2580421"/>
            <a:ext cx="1282280" cy="455029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FF00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kern="0" noProof="0" dirty="0">
                <a:solidFill>
                  <a:schemeClr val="accent2">
                    <a:lumMod val="50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修正</a:t>
            </a:r>
            <a:endParaRPr kumimoji="0" lang="ja-JP" alt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2" name="フローチャート : 端子 21"/>
          <p:cNvSpPr/>
          <p:nvPr/>
        </p:nvSpPr>
        <p:spPr>
          <a:xfrm>
            <a:off x="3620646" y="2584688"/>
            <a:ext cx="1282280" cy="455029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FF00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kern="0" noProof="0" dirty="0">
                <a:solidFill>
                  <a:schemeClr val="accent2">
                    <a:lumMod val="50000"/>
                  </a:schemeClr>
                </a:solidFill>
                <a:latin typeface="HGP創英角ﾎﾟｯﾌﾟ体" pitchFamily="50" charset="-128"/>
                <a:ea typeface="HGP創英角ﾎﾟｯﾌﾟ体" pitchFamily="50" charset="-128"/>
              </a:rPr>
              <a:t>例外</a:t>
            </a:r>
            <a:endParaRPr kumimoji="0" lang="ja-JP" alt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3" name="フローチャート: 処理 22"/>
          <p:cNvSpPr/>
          <p:nvPr/>
        </p:nvSpPr>
        <p:spPr>
          <a:xfrm>
            <a:off x="1803193" y="1734128"/>
            <a:ext cx="1944216" cy="545936"/>
          </a:xfrm>
          <a:prstGeom prst="flowChartProcess">
            <a:avLst/>
          </a:prstGeom>
          <a:blipFill>
            <a:blip r:embed="rId3" cstate="print"/>
            <a:tile tx="0" ty="0" sx="100000" sy="100000" flip="none" algn="tl"/>
          </a:blipFill>
          <a:ln w="28575" cap="flat" cmpd="sng" algn="ctr">
            <a:solidFill>
              <a:schemeClr val="accent1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kern="0" dirty="0">
                <a:solidFill>
                  <a:prstClr val="black"/>
                </a:solidFill>
                <a:latin typeface="HGP創英角ﾎﾟｯﾌﾟ体" pitchFamily="50" charset="-128"/>
                <a:ea typeface="HGP創英角ﾎﾟｯﾌﾟ体" pitchFamily="50" charset="-128"/>
              </a:rPr>
              <a:t>別段</a:t>
            </a:r>
            <a:r>
              <a:rPr kumimoji="0" lang="ja-JP" altLang="en-US" sz="2800" kern="0" dirty="0" smtClean="0">
                <a:solidFill>
                  <a:prstClr val="black"/>
                </a:solidFill>
                <a:latin typeface="HGP創英角ﾎﾟｯﾌﾟ体" pitchFamily="50" charset="-128"/>
                <a:ea typeface="HGP創英角ﾎﾟｯﾌﾟ体" pitchFamily="50" charset="-128"/>
              </a:rPr>
              <a:t>の定め</a:t>
            </a:r>
            <a:endParaRPr kumimoji="0" lang="ja-JP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5" name="フローチャート: 処理 24"/>
          <p:cNvSpPr/>
          <p:nvPr/>
        </p:nvSpPr>
        <p:spPr>
          <a:xfrm>
            <a:off x="1803193" y="1725132"/>
            <a:ext cx="1944216" cy="554932"/>
          </a:xfrm>
          <a:prstGeom prst="flowChartProcess">
            <a:avLst/>
          </a:prstGeom>
          <a:solidFill>
            <a:srgbClr val="F79646">
              <a:lumMod val="40000"/>
              <a:lumOff val="60000"/>
            </a:srgbClr>
          </a:solidFill>
          <a:ln w="28575" cap="flat" cmpd="sng" algn="ctr">
            <a:solidFill>
              <a:srgbClr val="FF0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kern="0" dirty="0">
                <a:solidFill>
                  <a:prstClr val="black"/>
                </a:solidFill>
                <a:latin typeface="HGP創英角ﾎﾟｯﾌﾟ体" pitchFamily="50" charset="-128"/>
                <a:ea typeface="HGP創英角ﾎﾟｯﾌﾟ体" pitchFamily="50" charset="-128"/>
              </a:rPr>
              <a:t>別段</a:t>
            </a:r>
            <a:r>
              <a:rPr kumimoji="0" lang="ja-JP" altLang="en-US" sz="2800" kern="0" dirty="0" smtClean="0">
                <a:solidFill>
                  <a:prstClr val="black"/>
                </a:solidFill>
                <a:latin typeface="HGP創英角ﾎﾟｯﾌﾟ体" pitchFamily="50" charset="-128"/>
                <a:ea typeface="HGP創英角ﾎﾟｯﾌﾟ体" pitchFamily="50" charset="-128"/>
              </a:rPr>
              <a:t>の定め</a:t>
            </a:r>
            <a:endParaRPr kumimoji="0" lang="ja-JP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084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3" grpId="0" animBg="1"/>
      <p:bldP spid="16" grpId="0" animBg="1"/>
      <p:bldP spid="19" grpId="0" animBg="1"/>
      <p:bldP spid="26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un\AppData\Local\Microsoft\Windows\Temporary Internet Files\Content.IE5\SFNNTTN3\MC90028336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"/>
            <a:ext cx="1691680" cy="55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36C1-55F5-4F5F-892C-42BAF31B9369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9512" y="332656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latin typeface="HGS創英角ﾎﾟｯﾌﾟ体" pitchFamily="50" charset="-128"/>
                <a:ea typeface="HGS創英角ﾎﾟｯﾌﾟ体" pitchFamily="50" charset="-128"/>
              </a:rPr>
              <a:t>ところで、</a:t>
            </a:r>
            <a:endParaRPr kumimoji="1" lang="en-US" altLang="ja-JP" sz="2800" dirty="0" smtClean="0">
              <a:latin typeface="HGS創英角ﾎﾟｯﾌﾟ体" pitchFamily="50" charset="-128"/>
              <a:ea typeface="HGS創英角ﾎﾟｯﾌﾟ体" pitchFamily="50" charset="-128"/>
            </a:endParaRPr>
          </a:p>
          <a:p>
            <a:r>
              <a:rPr kumimoji="1" lang="ja-JP" altLang="en-US" sz="2800" dirty="0" smtClean="0">
                <a:latin typeface="HGS創英角ﾎﾟｯﾌﾟ体" pitchFamily="50" charset="-128"/>
                <a:ea typeface="HGS創英角ﾎﾟｯﾌﾟ体" pitchFamily="50" charset="-128"/>
              </a:rPr>
              <a:t>　　　　別段の定めは　　   </a:t>
            </a:r>
            <a:r>
              <a:rPr kumimoji="1" lang="en-US" altLang="ja-JP" sz="2800" dirty="0" smtClean="0">
                <a:latin typeface="HGS創英角ﾎﾟｯﾌﾟ体" pitchFamily="50" charset="-128"/>
                <a:ea typeface="HGS創英角ﾎﾟｯﾌﾟ体" pitchFamily="50" charset="-128"/>
              </a:rPr>
              <a:t>or        </a:t>
            </a:r>
            <a:r>
              <a:rPr lang="ja-JP" altLang="en-US" sz="2800" dirty="0">
                <a:latin typeface="HGS創英角ﾎﾟｯﾌﾟ体" pitchFamily="50" charset="-128"/>
                <a:ea typeface="HGS創英角ﾎﾟｯﾌﾟ体" pitchFamily="50" charset="-128"/>
              </a:rPr>
              <a:t> </a:t>
            </a:r>
            <a:r>
              <a:rPr kumimoji="1" lang="en-US" altLang="ja-JP" sz="2800" dirty="0" smtClean="0">
                <a:latin typeface="HGS創英角ﾎﾟｯﾌﾟ体" pitchFamily="50" charset="-128"/>
                <a:ea typeface="HGS創英角ﾎﾟｯﾌﾟ体" pitchFamily="50" charset="-128"/>
              </a:rPr>
              <a:t>?</a:t>
            </a:r>
            <a:endParaRPr kumimoji="1" lang="ja-JP" altLang="en-US" sz="2800" dirty="0">
              <a:solidFill>
                <a:srgbClr val="0070C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87924" y="775810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rgbClr val="FF0000"/>
                </a:solidFill>
                <a:latin typeface="HGS創英角ﾎﾟｯﾌﾟ体" pitchFamily="50" charset="-128"/>
                <a:ea typeface="HGS創英角ﾎﾟｯﾌﾟ体" pitchFamily="50" charset="-128"/>
              </a:rPr>
              <a:t>増加</a:t>
            </a:r>
            <a:endParaRPr kumimoji="1" lang="ja-JP" altLang="en-US" sz="2800" dirty="0">
              <a:solidFill>
                <a:srgbClr val="FF00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43186" y="775810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rgbClr val="0070C0"/>
                </a:solidFill>
                <a:latin typeface="HGS創英角ﾎﾟｯﾌﾟ体" pitchFamily="50" charset="-128"/>
                <a:ea typeface="HGS創英角ﾎﾟｯﾌﾟ体" pitchFamily="50" charset="-128"/>
              </a:rPr>
              <a:t>減少</a:t>
            </a:r>
            <a:endParaRPr kumimoji="1" lang="ja-JP" altLang="en-US" sz="2800" dirty="0">
              <a:solidFill>
                <a:srgbClr val="0070C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pic>
        <p:nvPicPr>
          <p:cNvPr id="12" name="Picture 6" descr="C:\Users\gun\AppData\Local\Microsoft\Windows\Temporary Internet Files\Content.IE5\SFNNTTN3\MC90022971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1803197" cy="132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線矢印コネクタ 12"/>
          <p:cNvCxnSpPr/>
          <p:nvPr/>
        </p:nvCxnSpPr>
        <p:spPr>
          <a:xfrm>
            <a:off x="507296" y="5805431"/>
            <a:ext cx="7983429" cy="33224"/>
          </a:xfrm>
          <a:prstGeom prst="straightConnector1">
            <a:avLst/>
          </a:prstGeom>
          <a:ln w="6350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40592" y="584298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 smtClean="0">
                <a:latin typeface="HGP創英角ﾎﾟｯﾌﾟ体" pitchFamily="50" charset="-128"/>
                <a:ea typeface="HGP創英角ﾎﾟｯﾌﾟ体" pitchFamily="50" charset="-128"/>
              </a:rPr>
              <a:t>16years</a:t>
            </a:r>
            <a:endParaRPr kumimoji="1" lang="ja-JP" altLang="en-US" sz="36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16" name="Picture 5" descr="C:\Users\gun\AppData\Local\Microsoft\Windows\Temporary Internet Files\Content.IE5\D4SX24JF\MC900439806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16" y="233264"/>
            <a:ext cx="676875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爆発 2 16"/>
          <p:cNvSpPr/>
          <p:nvPr/>
        </p:nvSpPr>
        <p:spPr>
          <a:xfrm>
            <a:off x="2136493" y="2005792"/>
            <a:ext cx="5184576" cy="256993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800" dirty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3</a:t>
            </a:r>
            <a:r>
              <a:rPr lang="ja-JP" altLang="en-US" sz="8800" dirty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倍</a:t>
            </a:r>
            <a:endParaRPr kumimoji="1" lang="ja-JP" altLang="en-US" sz="8800" dirty="0">
              <a:solidFill>
                <a:srgbClr val="FF00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2052" name="Picture 4" descr="C:\Users\gun\AppData\Local\Microsoft\Windows\Temporary Internet Files\Content.IE5\SFNNTTN3\MC900397776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617663"/>
            <a:ext cx="1917700" cy="157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57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remove" nodeType="clickEffect" p14:presetBounceEnd="2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000">
                                          <p:cBhvr>
                                            <p:cTn id="6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6" presetClass="emph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2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49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9792 -0.0919 L 4.44444E-6 4.07407E-6 " pathEditMode="relative" rAng="0" ptsTypes="AA">
                                          <p:cBhvr>
                                            <p:cTn id="25" dur="2000" spd="-100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96" y="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20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5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6" presetClass="emph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2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49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9792 -0.0919 L 4.44444E-6 4.07407E-6 " pathEditMode="relative" rAng="0" ptsTypes="AA">
                                          <p:cBhvr>
                                            <p:cTn id="25" dur="2000" spd="-100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96" y="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20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5" presetID="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7" grpId="1" animBg="1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36C1-55F5-4F5F-892C-42BAF31B9369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323528" y="4653136"/>
            <a:ext cx="7344816" cy="165618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60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S創英角ﾎﾟｯﾌﾟ体" pitchFamily="50" charset="-128"/>
                <a:ea typeface="HGS創英角ﾎﾟｯﾌﾟ体" pitchFamily="50" charset="-128"/>
              </a:rPr>
              <a:t>公正処理基準</a:t>
            </a:r>
            <a:endParaRPr kumimoji="1" lang="ja-JP" altLang="en-US" sz="60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323528" y="2096852"/>
            <a:ext cx="7344816" cy="2124236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-508" y="1664804"/>
            <a:ext cx="3240360" cy="864096"/>
          </a:xfrm>
          <a:prstGeom prst="ellipse">
            <a:avLst/>
          </a:prstGeom>
          <a:solidFill>
            <a:srgbClr val="FFFF00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3200" dirty="0" smtClean="0">
                <a:solidFill>
                  <a:srgbClr val="FF0000"/>
                </a:solidFill>
                <a:latin typeface="HGS創英角ﾎﾟｯﾌﾟ体" pitchFamily="50" charset="-128"/>
                <a:ea typeface="HGS創英角ﾎﾟｯﾌﾟ体" pitchFamily="50" charset="-128"/>
              </a:rPr>
              <a:t>別段の定め</a:t>
            </a:r>
            <a:endParaRPr kumimoji="1" lang="ja-JP" altLang="en-US" sz="3200" dirty="0">
              <a:solidFill>
                <a:srgbClr val="FF00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611560" y="2634016"/>
            <a:ext cx="1008112" cy="144016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4400" dirty="0" smtClean="0">
                <a:solidFill>
                  <a:schemeClr val="tx1"/>
                </a:solidFill>
                <a:latin typeface="HGS創英角ﾎﾟｯﾌﾟ体" pitchFamily="50" charset="-128"/>
                <a:ea typeface="HGS創英角ﾎﾟｯﾌﾟ体" pitchFamily="50" charset="-128"/>
              </a:rPr>
              <a:t>確認</a:t>
            </a:r>
            <a:endParaRPr kumimoji="1" lang="ja-JP" altLang="en-US" sz="4400" dirty="0">
              <a:solidFill>
                <a:schemeClr val="tx1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3531037" y="2622945"/>
            <a:ext cx="1008112" cy="144016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4400" dirty="0" smtClean="0">
                <a:solidFill>
                  <a:schemeClr val="tx1"/>
                </a:solidFill>
                <a:latin typeface="HGS創英角ﾎﾟｯﾌﾟ体" pitchFamily="50" charset="-128"/>
                <a:ea typeface="HGS創英角ﾎﾟｯﾌﾟ体" pitchFamily="50" charset="-128"/>
              </a:rPr>
              <a:t>修正</a:t>
            </a:r>
            <a:endParaRPr kumimoji="1" lang="ja-JP" altLang="en-US" sz="4400" dirty="0">
              <a:solidFill>
                <a:schemeClr val="tx1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6372200" y="2634016"/>
            <a:ext cx="1008112" cy="144016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4400" dirty="0" smtClean="0">
                <a:solidFill>
                  <a:schemeClr val="tx1"/>
                </a:solidFill>
                <a:latin typeface="HGS創英角ﾎﾟｯﾌﾟ体" pitchFamily="50" charset="-128"/>
                <a:ea typeface="HGS創英角ﾎﾟｯﾌﾟ体" pitchFamily="50" charset="-128"/>
              </a:rPr>
              <a:t>例外</a:t>
            </a:r>
            <a:endParaRPr kumimoji="1" lang="ja-JP" altLang="en-US" sz="4400" dirty="0">
              <a:solidFill>
                <a:schemeClr val="tx1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323528" y="188640"/>
            <a:ext cx="7344816" cy="72008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sz="4800" dirty="0">
                <a:solidFill>
                  <a:schemeClr val="tx1"/>
                </a:solidFill>
                <a:latin typeface="HGS創英角ﾎﾟｯﾌﾟ体" pitchFamily="50" charset="-128"/>
                <a:ea typeface="HGS創英角ﾎﾟｯﾌﾟ体" pitchFamily="50" charset="-128"/>
              </a:rPr>
              <a:t>課税所得計算</a:t>
            </a:r>
            <a:endParaRPr kumimoji="1" lang="ja-JP" altLang="en-US" sz="4800" dirty="0">
              <a:solidFill>
                <a:schemeClr val="tx1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1115616" y="908720"/>
            <a:ext cx="0" cy="1725296"/>
          </a:xfrm>
          <a:prstGeom prst="straightConnector1">
            <a:avLst/>
          </a:prstGeom>
          <a:ln w="63500" cap="rnd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>
            <a:off x="6913796" y="908720"/>
            <a:ext cx="0" cy="1725296"/>
          </a:xfrm>
          <a:prstGeom prst="straightConnector1">
            <a:avLst/>
          </a:prstGeom>
          <a:ln w="63500" cap="rnd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>
            <a:off x="2555776" y="908720"/>
            <a:ext cx="0" cy="3744416"/>
          </a:xfrm>
          <a:prstGeom prst="straightConnector1">
            <a:avLst/>
          </a:prstGeom>
          <a:ln w="63500" cap="rnd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円/楕円 39"/>
          <p:cNvSpPr/>
          <p:nvPr/>
        </p:nvSpPr>
        <p:spPr>
          <a:xfrm>
            <a:off x="8244408" y="4442776"/>
            <a:ext cx="701015" cy="18989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wordArtVertRtl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2000" dirty="0" smtClean="0">
                <a:solidFill>
                  <a:schemeClr val="tx1"/>
                </a:solidFill>
                <a:latin typeface="HGS創英角ﾎﾟｯﾌﾟ体" pitchFamily="50" charset="-128"/>
                <a:ea typeface="HGS創英角ﾎﾟｯﾌﾟ体" pitchFamily="50" charset="-128"/>
              </a:rPr>
              <a:t>IFRS</a:t>
            </a:r>
            <a:endParaRPr kumimoji="1" lang="ja-JP" altLang="en-US" sz="2000" dirty="0">
              <a:solidFill>
                <a:schemeClr val="tx1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41" name="左矢印 40"/>
          <p:cNvSpPr/>
          <p:nvPr/>
        </p:nvSpPr>
        <p:spPr>
          <a:xfrm>
            <a:off x="7668344" y="4774511"/>
            <a:ext cx="792088" cy="1413434"/>
          </a:xfrm>
          <a:prstGeom prst="leftArrow">
            <a:avLst>
              <a:gd name="adj1" fmla="val 40621"/>
              <a:gd name="adj2" fmla="val 4463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cxnSp>
        <p:nvCxnSpPr>
          <p:cNvPr id="43" name="直線矢印コネクタ 42"/>
          <p:cNvCxnSpPr/>
          <p:nvPr/>
        </p:nvCxnSpPr>
        <p:spPr>
          <a:xfrm>
            <a:off x="4035093" y="908720"/>
            <a:ext cx="0" cy="1714225"/>
          </a:xfrm>
          <a:prstGeom prst="straightConnector1">
            <a:avLst/>
          </a:prstGeom>
          <a:ln w="63500" cap="rnd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正方形/長方形 44"/>
          <p:cNvSpPr/>
          <p:nvPr/>
        </p:nvSpPr>
        <p:spPr>
          <a:xfrm>
            <a:off x="298665" y="4653136"/>
            <a:ext cx="7344816" cy="165618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6000" dirty="0" smtClean="0">
                <a:ln>
                  <a:solidFill>
                    <a:srgbClr val="CC0000"/>
                  </a:solidFill>
                </a:ln>
                <a:solidFill>
                  <a:schemeClr val="bg1"/>
                </a:solidFill>
                <a:latin typeface="HGS創英角ﾎﾟｯﾌﾟ体" pitchFamily="50" charset="-128"/>
                <a:ea typeface="HGS創英角ﾎﾟｯﾌﾟ体" pitchFamily="50" charset="-128"/>
              </a:rPr>
              <a:t>公正処理基準</a:t>
            </a:r>
            <a:endParaRPr kumimoji="1" lang="ja-JP" altLang="en-US" sz="6000" dirty="0">
              <a:ln>
                <a:solidFill>
                  <a:srgbClr val="CC0000"/>
                </a:solidFill>
              </a:ln>
              <a:solidFill>
                <a:schemeClr val="bg1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cxnSp>
        <p:nvCxnSpPr>
          <p:cNvPr id="47" name="直線矢印コネクタ 46"/>
          <p:cNvCxnSpPr/>
          <p:nvPr/>
        </p:nvCxnSpPr>
        <p:spPr>
          <a:xfrm>
            <a:off x="5486325" y="908720"/>
            <a:ext cx="0" cy="3744416"/>
          </a:xfrm>
          <a:prstGeom prst="straightConnector1">
            <a:avLst/>
          </a:prstGeom>
          <a:ln w="63500" cap="rnd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乗算記号 47"/>
          <p:cNvSpPr/>
          <p:nvPr/>
        </p:nvSpPr>
        <p:spPr>
          <a:xfrm>
            <a:off x="2051720" y="4295928"/>
            <a:ext cx="1008112" cy="714416"/>
          </a:xfrm>
          <a:prstGeom prst="mathMultiply">
            <a:avLst>
              <a:gd name="adj1" fmla="val 175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2051720" y="2634016"/>
            <a:ext cx="1008112" cy="144016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4400" dirty="0" smtClean="0">
                <a:solidFill>
                  <a:srgbClr val="FF0000"/>
                </a:solidFill>
                <a:latin typeface="HGS創英角ﾎﾟｯﾌﾟ体" pitchFamily="50" charset="-128"/>
                <a:ea typeface="HGS創英角ﾎﾟｯﾌﾟ体" pitchFamily="50" charset="-128"/>
              </a:rPr>
              <a:t>修正</a:t>
            </a:r>
            <a:endParaRPr kumimoji="1" lang="ja-JP" altLang="en-US" sz="4400" dirty="0">
              <a:solidFill>
                <a:srgbClr val="FF00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49" name="ドーナツ 48"/>
          <p:cNvSpPr/>
          <p:nvPr/>
        </p:nvSpPr>
        <p:spPr>
          <a:xfrm>
            <a:off x="5198293" y="4442776"/>
            <a:ext cx="576064" cy="501224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4982269" y="2634016"/>
            <a:ext cx="1008112" cy="144016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sz="4400" dirty="0">
                <a:solidFill>
                  <a:srgbClr val="FF0000"/>
                </a:solidFill>
                <a:latin typeface="HGS創英角ﾎﾟｯﾌﾟ体" pitchFamily="50" charset="-128"/>
                <a:ea typeface="HGS創英角ﾎﾟｯﾌﾟ体" pitchFamily="50" charset="-128"/>
              </a:rPr>
              <a:t>確認</a:t>
            </a:r>
            <a:endParaRPr kumimoji="1" lang="ja-JP" altLang="en-US" sz="4400" dirty="0">
              <a:solidFill>
                <a:srgbClr val="FF00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687" y="905862"/>
            <a:ext cx="549275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138" y="908720"/>
            <a:ext cx="549275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10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5" grpId="0" animBg="1"/>
      <p:bldP spid="48" grpId="0" animBg="1"/>
      <p:bldP spid="48" grpId="1" animBg="1"/>
      <p:bldP spid="9" grpId="0" animBg="1"/>
      <p:bldP spid="49" grpId="0" animBg="1"/>
      <p:bldP spid="49" grpId="1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1924124" cy="134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510" y="5368719"/>
            <a:ext cx="1737098" cy="154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フローチャート : 代替処理 3"/>
          <p:cNvSpPr/>
          <p:nvPr/>
        </p:nvSpPr>
        <p:spPr>
          <a:xfrm>
            <a:off x="1061864" y="996395"/>
            <a:ext cx="6912768" cy="5184576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 rot="19802458">
            <a:off x="1130391" y="2148803"/>
            <a:ext cx="371486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ja-JP" altLang="en-US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自国基準</a:t>
            </a:r>
            <a:endParaRPr lang="ja-JP" altLang="en-US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87824" y="365763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latin typeface="HGP創英角ﾎﾟｯﾌﾟ体" pitchFamily="50" charset="-128"/>
                <a:ea typeface="HGP創英角ﾎﾟｯﾌﾟ体" pitchFamily="50" charset="-128"/>
              </a:rPr>
              <a:t>中小企業</a:t>
            </a:r>
            <a:endParaRPr kumimoji="1" lang="ja-JP" altLang="en-US" sz="54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 rot="967616">
            <a:off x="2114407" y="4162680"/>
            <a:ext cx="35830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ja-JP" altLang="en-US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GS創英角ﾎﾟｯﾌﾟ体" pitchFamily="50" charset="-128"/>
                <a:ea typeface="HGS創英角ﾎﾟｯﾌﾟ体" pitchFamily="50" charset="-128"/>
              </a:rPr>
              <a:t>中小指針</a:t>
            </a:r>
            <a:endParaRPr lang="ja-JP" altLang="en-US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 rot="959720">
            <a:off x="3428823" y="3246601"/>
            <a:ext cx="52822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ja-JP" altLang="en-US" sz="6600" b="1" cap="none" spc="0" dirty="0" smtClean="0">
                <a:ln/>
                <a:solidFill>
                  <a:srgbClr val="00B050"/>
                </a:solidFill>
                <a:effectLst/>
                <a:latin typeface="HGS創英角ﾎﾟｯﾌﾟ体" pitchFamily="50" charset="-128"/>
                <a:ea typeface="HGS創英角ﾎﾟｯﾌﾟ体" pitchFamily="50" charset="-128"/>
              </a:rPr>
              <a:t>中小会計要領</a:t>
            </a:r>
            <a:endParaRPr lang="ja-JP" altLang="en-US" sz="6600" b="1" cap="none" spc="0" dirty="0">
              <a:ln/>
              <a:solidFill>
                <a:srgbClr val="00B050"/>
              </a:solidFill>
              <a:effectLst/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79512" y="2348880"/>
            <a:ext cx="8849096" cy="21544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HGS創英角ﾎﾟｯﾌﾟ体" pitchFamily="50" charset="-128"/>
                <a:ea typeface="HGS創英角ﾎﾟｯﾌﾟ体" pitchFamily="50" charset="-128"/>
              </a:rPr>
              <a:t>複数の会計ルールが存在、</a:t>
            </a:r>
            <a:endParaRPr lang="en-US" altLang="ja-JP" sz="54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HGS創英角ﾎﾟｯﾌﾟ体" pitchFamily="50" charset="-128"/>
              <a:ea typeface="HGS創英角ﾎﾟｯﾌﾟ体" pitchFamily="50" charset="-128"/>
            </a:endParaRPr>
          </a:p>
          <a:p>
            <a:pPr algn="ctr"/>
            <a:r>
              <a:rPr lang="ja-JP" altLang="en-US" sz="8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HGS創英角ﾎﾟｯﾌﾟ体" pitchFamily="50" charset="-128"/>
                <a:ea typeface="HGS創英角ﾎﾟｯﾌﾟ体" pitchFamily="50" charset="-128"/>
              </a:rPr>
              <a:t>複雑化！！</a:t>
            </a:r>
            <a:endParaRPr lang="ja-JP" alt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36C1-55F5-4F5F-892C-42BAF31B9369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678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612" y="4950652"/>
            <a:ext cx="24003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28" y="958080"/>
            <a:ext cx="1763786" cy="123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91133"/>
            <a:ext cx="1716668" cy="120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28138"/>
            <a:ext cx="1688604" cy="1184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724732" y="1752167"/>
            <a:ext cx="1462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ja-JP" altLang="en-US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Ａ社</a:t>
            </a:r>
            <a:endParaRPr lang="ja-JP" altLang="en-US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629057" y="1733699"/>
            <a:ext cx="1422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ja-JP" altLang="en-US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Ｂ社</a:t>
            </a:r>
            <a:endParaRPr lang="ja-JP" altLang="en-US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446225" y="1752167"/>
            <a:ext cx="13965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ja-JP" altLang="en-US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Ｃ社</a:t>
            </a:r>
            <a:endParaRPr lang="ja-JP" altLang="en-US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093337" y="188640"/>
            <a:ext cx="24481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G創英角ﾎﾟｯﾌﾟ体" pitchFamily="49" charset="-128"/>
                <a:ea typeface="HG創英角ﾎﾟｯﾌﾟ体" pitchFamily="49" charset="-128"/>
              </a:rPr>
              <a:t>例えば、</a:t>
            </a:r>
            <a:endParaRPr lang="ja-JP" altLang="en-US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6" name="フローチャート: 処理 5"/>
          <p:cNvSpPr/>
          <p:nvPr/>
        </p:nvSpPr>
        <p:spPr>
          <a:xfrm>
            <a:off x="424479" y="2816308"/>
            <a:ext cx="2062765" cy="759295"/>
          </a:xfrm>
          <a:prstGeom prst="flowChartProcess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自国基準</a:t>
            </a:r>
            <a:endParaRPr kumimoji="1" lang="ja-JP" altLang="en-US" sz="3200" dirty="0">
              <a:solidFill>
                <a:schemeClr val="tx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7" name="フローチャート: 処理 6"/>
          <p:cNvSpPr/>
          <p:nvPr/>
        </p:nvSpPr>
        <p:spPr>
          <a:xfrm>
            <a:off x="3238117" y="2816308"/>
            <a:ext cx="2353422" cy="759295"/>
          </a:xfrm>
          <a:prstGeom prst="flowChartProcess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中小指針</a:t>
            </a:r>
            <a:endParaRPr kumimoji="1" lang="ja-JP" altLang="en-US" sz="3200" dirty="0">
              <a:solidFill>
                <a:schemeClr val="tx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8" name="フローチャート: 処理 7"/>
          <p:cNvSpPr/>
          <p:nvPr/>
        </p:nvSpPr>
        <p:spPr>
          <a:xfrm>
            <a:off x="6228184" y="2816308"/>
            <a:ext cx="2376264" cy="759295"/>
          </a:xfrm>
          <a:prstGeom prst="flowChartProcess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中小会計要領</a:t>
            </a:r>
            <a:endParaRPr kumimoji="1" lang="ja-JP" altLang="en-US" sz="2800" dirty="0">
              <a:solidFill>
                <a:schemeClr val="tx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0" name="爆発 1 9"/>
          <p:cNvSpPr/>
          <p:nvPr/>
        </p:nvSpPr>
        <p:spPr>
          <a:xfrm>
            <a:off x="101742" y="2365743"/>
            <a:ext cx="9217024" cy="357182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利益が異なる！！</a:t>
            </a:r>
            <a:endParaRPr kumimoji="1" lang="ja-JP" altLang="en-US" sz="4400" dirty="0">
              <a:solidFill>
                <a:srgbClr val="FF00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953528" y="5733256"/>
            <a:ext cx="72011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ja-JP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租税回避の可能性も</a:t>
            </a:r>
            <a:r>
              <a:rPr lang="ja-JP" alt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、、、</a:t>
            </a:r>
            <a:endParaRPr lang="ja-JP" alt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雲 12"/>
          <p:cNvSpPr/>
          <p:nvPr/>
        </p:nvSpPr>
        <p:spPr>
          <a:xfrm>
            <a:off x="1574924" y="6018087"/>
            <a:ext cx="1224136" cy="677689"/>
          </a:xfrm>
          <a:prstGeom prst="cloud">
            <a:avLst/>
          </a:prstGeom>
          <a:pattFill prst="pct5">
            <a:fgClr>
              <a:srgbClr val="C00000"/>
            </a:fgClr>
            <a:bgClr>
              <a:schemeClr val="bg1"/>
            </a:bgClr>
          </a:patt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別段</a:t>
            </a:r>
            <a:endParaRPr kumimoji="1" lang="ja-JP" altLang="en-US" sz="2000" dirty="0">
              <a:solidFill>
                <a:schemeClr val="tx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4" name="雲 13"/>
          <p:cNvSpPr/>
          <p:nvPr/>
        </p:nvSpPr>
        <p:spPr>
          <a:xfrm>
            <a:off x="5010182" y="5297647"/>
            <a:ext cx="3123859" cy="1217971"/>
          </a:xfrm>
          <a:prstGeom prst="cloud">
            <a:avLst/>
          </a:prstGeom>
          <a:pattFill prst="pct5">
            <a:fgClr>
              <a:srgbClr val="CC0000"/>
            </a:fgClr>
            <a:bgClr>
              <a:schemeClr val="bg1"/>
            </a:bgClr>
          </a:patt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別段の定め</a:t>
            </a:r>
            <a:endParaRPr kumimoji="1" lang="ja-JP" altLang="en-US" sz="2000" dirty="0">
              <a:solidFill>
                <a:schemeClr val="tx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5" name="雲 14"/>
          <p:cNvSpPr/>
          <p:nvPr/>
        </p:nvSpPr>
        <p:spPr>
          <a:xfrm>
            <a:off x="424479" y="5343393"/>
            <a:ext cx="1825416" cy="997313"/>
          </a:xfrm>
          <a:prstGeom prst="cloud">
            <a:avLst/>
          </a:prstGeom>
          <a:pattFill prst="pct5">
            <a:fgClr>
              <a:srgbClr val="C00000"/>
            </a:fgClr>
            <a:bgClr>
              <a:schemeClr val="bg1"/>
            </a:bgClr>
          </a:patt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別段</a:t>
            </a:r>
            <a:r>
              <a:rPr lang="ja-JP" altLang="en-US" sz="2000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」</a:t>
            </a:r>
            <a:endParaRPr kumimoji="1" lang="ja-JP" altLang="en-US" sz="2000" dirty="0">
              <a:solidFill>
                <a:schemeClr val="tx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6" name="雲 15"/>
          <p:cNvSpPr/>
          <p:nvPr/>
        </p:nvSpPr>
        <p:spPr>
          <a:xfrm>
            <a:off x="3851920" y="5870598"/>
            <a:ext cx="1278622" cy="972666"/>
          </a:xfrm>
          <a:prstGeom prst="cloud">
            <a:avLst/>
          </a:prstGeom>
          <a:pattFill prst="pct5">
            <a:fgClr>
              <a:srgbClr val="C00000"/>
            </a:fgClr>
            <a:bgClr>
              <a:schemeClr val="bg1"/>
            </a:bgClr>
          </a:patt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別段</a:t>
            </a:r>
            <a:endParaRPr kumimoji="1" lang="ja-JP" altLang="en-US" sz="2000" dirty="0">
              <a:solidFill>
                <a:schemeClr val="tx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7" name="雲 16"/>
          <p:cNvSpPr/>
          <p:nvPr/>
        </p:nvSpPr>
        <p:spPr>
          <a:xfrm>
            <a:off x="2550382" y="5476784"/>
            <a:ext cx="1329566" cy="1001947"/>
          </a:xfrm>
          <a:prstGeom prst="cloud">
            <a:avLst/>
          </a:prstGeom>
          <a:pattFill prst="pct5">
            <a:fgClr>
              <a:srgbClr val="C00000"/>
            </a:fgClr>
            <a:bgClr>
              <a:schemeClr val="bg1"/>
            </a:bgClr>
          </a:patt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chemeClr val="tx1"/>
                </a:solidFill>
                <a:latin typeface="HG創英角ﾎﾟｯﾌﾟ体" pitchFamily="49" charset="-128"/>
                <a:ea typeface="HG創英角ﾎﾟｯﾌﾟ体" pitchFamily="49" charset="-128"/>
              </a:rPr>
              <a:t>別段</a:t>
            </a:r>
            <a:endParaRPr kumimoji="1" lang="ja-JP" altLang="en-US" sz="2000" dirty="0">
              <a:solidFill>
                <a:schemeClr val="tx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19" name="雲 18"/>
          <p:cNvSpPr/>
          <p:nvPr/>
        </p:nvSpPr>
        <p:spPr>
          <a:xfrm>
            <a:off x="7416316" y="5870598"/>
            <a:ext cx="1332148" cy="792624"/>
          </a:xfrm>
          <a:prstGeom prst="cloud">
            <a:avLst/>
          </a:prstGeom>
          <a:pattFill prst="pct5">
            <a:fgClr>
              <a:srgbClr val="C00000"/>
            </a:fgClr>
            <a:bgClr>
              <a:schemeClr val="bg1"/>
            </a:bgClr>
          </a:patt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tx1"/>
                </a:solidFill>
                <a:latin typeface="HG創英角ﾎﾟｯﾌﾟ体" pitchFamily="49" charset="-128"/>
                <a:ea typeface="HG創英角ﾎﾟｯﾌﾟ体" pitchFamily="49" charset="-128"/>
              </a:rPr>
              <a:t>別段</a:t>
            </a:r>
            <a:endParaRPr kumimoji="1" lang="ja-JP" altLang="en-US" sz="2000" dirty="0">
              <a:solidFill>
                <a:schemeClr val="tx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20" name="等号 19"/>
          <p:cNvSpPr/>
          <p:nvPr/>
        </p:nvSpPr>
        <p:spPr>
          <a:xfrm rot="5400000">
            <a:off x="1697419" y="2494626"/>
            <a:ext cx="574357" cy="404787"/>
          </a:xfrm>
          <a:prstGeom prst="mathEqual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" name="等号 20"/>
          <p:cNvSpPr/>
          <p:nvPr/>
        </p:nvSpPr>
        <p:spPr>
          <a:xfrm rot="5400000">
            <a:off x="4626520" y="2444285"/>
            <a:ext cx="582564" cy="425480"/>
          </a:xfrm>
          <a:prstGeom prst="mathEqual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等号 21"/>
          <p:cNvSpPr/>
          <p:nvPr/>
        </p:nvSpPr>
        <p:spPr>
          <a:xfrm rot="5400000">
            <a:off x="7464782" y="2470048"/>
            <a:ext cx="551799" cy="431385"/>
          </a:xfrm>
          <a:prstGeom prst="mathEqual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984597" y="2414555"/>
            <a:ext cx="17082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都合のいいルール</a:t>
            </a:r>
            <a:endParaRPr lang="ja-JP" altLang="en-US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4902433" y="2422846"/>
            <a:ext cx="160169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都合のいいルール</a:t>
            </a:r>
            <a:endParaRPr lang="ja-JP" altLang="en-US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7847322" y="2373853"/>
            <a:ext cx="13543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都合のいいルール</a:t>
            </a:r>
            <a:endParaRPr lang="ja-JP" altLang="en-US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36C1-55F5-4F5F-892C-42BAF31B9369}" type="slidenum">
              <a:rPr kumimoji="1" lang="ja-JP" altLang="en-US" smtClean="0"/>
              <a:pPr/>
              <a:t>38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56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ローチャート: 処理 7"/>
          <p:cNvSpPr/>
          <p:nvPr/>
        </p:nvSpPr>
        <p:spPr>
          <a:xfrm>
            <a:off x="3424043" y="1642160"/>
            <a:ext cx="2160238" cy="1080120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dirty="0" smtClean="0">
                <a:solidFill>
                  <a:prstClr val="white"/>
                </a:solidFill>
                <a:latin typeface="HGP創英角ﾎﾟｯﾌﾟ体" pitchFamily="50" charset="-128"/>
                <a:ea typeface="HGP創英角ﾎﾟｯﾌﾟ体" pitchFamily="50" charset="-128"/>
              </a:rPr>
              <a:t>公平</a:t>
            </a:r>
            <a:endParaRPr lang="ja-JP" altLang="en-US" sz="6000" dirty="0">
              <a:solidFill>
                <a:prstClr val="white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9" name="フローチャート: 処理 8"/>
          <p:cNvSpPr/>
          <p:nvPr/>
        </p:nvSpPr>
        <p:spPr>
          <a:xfrm>
            <a:off x="5904630" y="5018548"/>
            <a:ext cx="2138498" cy="1002739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dirty="0" smtClean="0">
                <a:solidFill>
                  <a:prstClr val="white"/>
                </a:solidFill>
                <a:latin typeface="HGP創英角ﾎﾟｯﾌﾟ体" pitchFamily="50" charset="-128"/>
                <a:ea typeface="HGP創英角ﾎﾟｯﾌﾟ体" pitchFamily="50" charset="-128"/>
              </a:rPr>
              <a:t>中立</a:t>
            </a:r>
            <a:endParaRPr lang="ja-JP" altLang="en-US" sz="6000" dirty="0">
              <a:solidFill>
                <a:prstClr val="white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0" name="フローチャート: 処理 9"/>
          <p:cNvSpPr/>
          <p:nvPr/>
        </p:nvSpPr>
        <p:spPr>
          <a:xfrm>
            <a:off x="899592" y="5013176"/>
            <a:ext cx="2138498" cy="100273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dirty="0" smtClean="0">
                <a:solidFill>
                  <a:prstClr val="white"/>
                </a:solidFill>
                <a:latin typeface="HGP創英角ﾎﾟｯﾌﾟ体" pitchFamily="50" charset="-128"/>
                <a:ea typeface="HGP創英角ﾎﾟｯﾌﾟ体" pitchFamily="50" charset="-128"/>
              </a:rPr>
              <a:t>簡素</a:t>
            </a:r>
            <a:endParaRPr lang="ja-JP" altLang="en-US" sz="6000" dirty="0">
              <a:solidFill>
                <a:prstClr val="white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723356" y="2751311"/>
            <a:ext cx="156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prstClr val="black"/>
                </a:solidFill>
                <a:latin typeface="HGP創英角ﾎﾟｯﾌﾟ体" pitchFamily="50" charset="-128"/>
                <a:ea typeface="HGP創英角ﾎﾟｯﾌﾟ体" pitchFamily="50" charset="-128"/>
              </a:rPr>
              <a:t>平等・公正</a:t>
            </a:r>
            <a:endParaRPr lang="en-US" altLang="ja-JP" sz="2400" dirty="0" smtClean="0">
              <a:solidFill>
                <a:prstClr val="black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584281" y="6021287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prstClr val="black"/>
                </a:solidFill>
                <a:latin typeface="HGP創英角ﾎﾟｯﾌﾟ体" pitchFamily="50" charset="-128"/>
                <a:ea typeface="HGP創英角ﾎﾟｯﾌﾟ体" pitchFamily="50" charset="-128"/>
              </a:rPr>
              <a:t>国民経済のバランス</a:t>
            </a:r>
            <a:endParaRPr lang="ja-JP" altLang="en-US" sz="2400" dirty="0">
              <a:solidFill>
                <a:prstClr val="black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15730" y="6053792"/>
            <a:ext cx="2808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prstClr val="black"/>
                </a:solidFill>
                <a:latin typeface="HGP創英角ﾎﾟｯﾌﾟ体" pitchFamily="50" charset="-128"/>
                <a:ea typeface="HGP創英角ﾎﾟｯﾌﾟ体" pitchFamily="50" charset="-128"/>
              </a:rPr>
              <a:t>税収コストの最小化</a:t>
            </a:r>
            <a:endParaRPr lang="ja-JP" altLang="en-US" sz="2400" dirty="0">
              <a:solidFill>
                <a:prstClr val="black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cxnSp>
        <p:nvCxnSpPr>
          <p:cNvPr id="55" name="直線コネクタ 54"/>
          <p:cNvCxnSpPr>
            <a:stCxn id="10" idx="0"/>
            <a:endCxn id="8" idx="1"/>
          </p:cNvCxnSpPr>
          <p:nvPr/>
        </p:nvCxnSpPr>
        <p:spPr>
          <a:xfrm flipV="1">
            <a:off x="1968841" y="2182220"/>
            <a:ext cx="1455202" cy="2830956"/>
          </a:xfrm>
          <a:prstGeom prst="line">
            <a:avLst/>
          </a:prstGeom>
          <a:ln w="63500" cap="rnd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>
            <a:stCxn id="8" idx="3"/>
            <a:endCxn id="9" idx="0"/>
          </p:cNvCxnSpPr>
          <p:nvPr/>
        </p:nvCxnSpPr>
        <p:spPr>
          <a:xfrm>
            <a:off x="5584281" y="2182220"/>
            <a:ext cx="1389598" cy="2836328"/>
          </a:xfrm>
          <a:prstGeom prst="line">
            <a:avLst/>
          </a:prstGeom>
          <a:ln w="63500" cap="rnd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>
            <a:stCxn id="10" idx="3"/>
            <a:endCxn id="9" idx="1"/>
          </p:cNvCxnSpPr>
          <p:nvPr/>
        </p:nvCxnSpPr>
        <p:spPr>
          <a:xfrm>
            <a:off x="3038090" y="5514545"/>
            <a:ext cx="2866540" cy="5373"/>
          </a:xfrm>
          <a:prstGeom prst="line">
            <a:avLst/>
          </a:prstGeom>
          <a:ln w="63500" cap="rnd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663142"/>
            <a:ext cx="2116137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71" y="2867309"/>
            <a:ext cx="21209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630" y="2867309"/>
            <a:ext cx="21209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角丸四角形 62"/>
          <p:cNvSpPr/>
          <p:nvPr/>
        </p:nvSpPr>
        <p:spPr>
          <a:xfrm>
            <a:off x="1331640" y="2675837"/>
            <a:ext cx="7129584" cy="161662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0" dirty="0" smtClean="0">
                <a:solidFill>
                  <a:prstClr val="white"/>
                </a:solidFill>
                <a:latin typeface="HGP創英角ﾎﾟｯﾌﾟ体" pitchFamily="50" charset="-128"/>
                <a:ea typeface="HGP創英角ﾎﾟｯﾌﾟ体" pitchFamily="50" charset="-128"/>
              </a:rPr>
              <a:t>頂点は</a:t>
            </a:r>
            <a:r>
              <a:rPr lang="en-US" altLang="ja-JP" sz="8000" dirty="0" smtClean="0">
                <a:solidFill>
                  <a:prstClr val="white"/>
                </a:solidFill>
                <a:latin typeface="HGP創英角ﾎﾟｯﾌﾟ体" pitchFamily="50" charset="-128"/>
                <a:ea typeface="HGP創英角ﾎﾟｯﾌﾟ体" pitchFamily="50" charset="-128"/>
              </a:rPr>
              <a:t>…</a:t>
            </a:r>
            <a:r>
              <a:rPr lang="ja-JP" altLang="en-US" sz="8000" dirty="0" smtClean="0">
                <a:solidFill>
                  <a:prstClr val="white"/>
                </a:solidFill>
                <a:latin typeface="HGP創英角ﾎﾟｯﾌﾟ体" pitchFamily="50" charset="-128"/>
                <a:ea typeface="HGP創英角ﾎﾟｯﾌﾟ体" pitchFamily="50" charset="-128"/>
              </a:rPr>
              <a:t>？</a:t>
            </a:r>
            <a:endParaRPr lang="ja-JP" altLang="en-US" sz="8000" dirty="0">
              <a:solidFill>
                <a:prstClr val="white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36C1-55F5-4F5F-892C-42BAF31B9369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971600" y="188640"/>
            <a:ext cx="74077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別段の定めの</a:t>
            </a:r>
            <a:r>
              <a:rPr lang="ja-JP" alt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C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判断基準</a:t>
            </a:r>
            <a:r>
              <a:rPr lang="ja-JP" alt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は？</a:t>
            </a:r>
            <a:endParaRPr lang="ja-JP" altLang="en-US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279179" y="1019637"/>
            <a:ext cx="43123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課税所得の決定要素</a:t>
            </a:r>
            <a:endParaRPr lang="ja-JP" alt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9" name="フローチャート : 代替処理 18"/>
          <p:cNvSpPr/>
          <p:nvPr/>
        </p:nvSpPr>
        <p:spPr>
          <a:xfrm>
            <a:off x="539552" y="1772816"/>
            <a:ext cx="2016224" cy="792088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>
                <a:latin typeface="HGP創英角ﾎﾟｯﾌﾟ体" pitchFamily="50" charset="-128"/>
                <a:ea typeface="HGP創英角ﾎﾟｯﾌﾟ体" pitchFamily="50" charset="-128"/>
              </a:rPr>
              <a:t>所得概念</a:t>
            </a:r>
            <a:endParaRPr kumimoji="1" lang="ja-JP" altLang="en-US" sz="32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0" name="フローチャート : 代替処理 19"/>
          <p:cNvSpPr/>
          <p:nvPr/>
        </p:nvSpPr>
        <p:spPr>
          <a:xfrm>
            <a:off x="3563888" y="1772816"/>
            <a:ext cx="2016224" cy="792088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>
                <a:latin typeface="HGP創英角ﾎﾟｯﾌﾟ体" pitchFamily="50" charset="-128"/>
                <a:ea typeface="HGP創英角ﾎﾟｯﾌﾟ体" pitchFamily="50" charset="-128"/>
              </a:rPr>
              <a:t>租税原則</a:t>
            </a:r>
            <a:endParaRPr kumimoji="1" lang="ja-JP" altLang="en-US" sz="32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1" name="フローチャート : 代替処理 20"/>
          <p:cNvSpPr/>
          <p:nvPr/>
        </p:nvSpPr>
        <p:spPr>
          <a:xfrm>
            <a:off x="6732240" y="1772816"/>
            <a:ext cx="1944216" cy="792088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>
                <a:latin typeface="HGP創英角ﾎﾟｯﾌﾟ体" pitchFamily="50" charset="-128"/>
                <a:ea typeface="HGP創英角ﾎﾟｯﾌﾟ体" pitchFamily="50" charset="-128"/>
              </a:rPr>
              <a:t>課税根拠</a:t>
            </a:r>
            <a:endParaRPr kumimoji="1" lang="ja-JP" altLang="en-US" sz="32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4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92 -0.20463 L 0 -3.7037E-6 " pathEditMode="relative" rAng="0" ptsTypes="AA">
                                      <p:cBhvr>
                                        <p:cTn id="42" dur="2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/>
      <p:bldP spid="14" grpId="0"/>
      <p:bldP spid="15" grpId="0"/>
      <p:bldP spid="63" grpId="0" animBg="1"/>
      <p:bldP spid="17" grpId="0"/>
      <p:bldP spid="18" grpId="0"/>
      <p:bldP spid="18" grpId="1"/>
      <p:bldP spid="19" grpId="0" animBg="1"/>
      <p:bldP spid="19" grpId="1" animBg="1"/>
      <p:bldP spid="20" grpId="0" animBg="1"/>
      <p:bldP spid="20" grpId="1" animBg="1"/>
      <p:bldP spid="20" grpId="2" animBg="1"/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C127-D20C-41B5-8D12-CF7661135A06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2015">
            <a:off x="5624365" y="649419"/>
            <a:ext cx="2965356" cy="312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73" y="1399955"/>
            <a:ext cx="3609771" cy="2750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0" y="3047"/>
            <a:ext cx="47179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正楷書体-PRO" pitchFamily="66" charset="-128"/>
                <a:ea typeface="HG正楷書体-PRO" pitchFamily="66" charset="-128"/>
              </a:rPr>
              <a:t>坂本雅士</a:t>
            </a:r>
            <a:endParaRPr kumimoji="1" lang="ja-JP" alt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正楷書体-PRO" pitchFamily="66" charset="-128"/>
              <a:ea typeface="HG正楷書体-PRO" pitchFamily="66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108520" y="1340768"/>
            <a:ext cx="1661993" cy="372794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正楷書体-PRO" pitchFamily="66" charset="-128"/>
                <a:ea typeface="HG正楷書体-PRO" pitchFamily="66" charset="-128"/>
              </a:rPr>
              <a:t>本雅士</a:t>
            </a:r>
            <a:endParaRPr kumimoji="1" lang="ja-JP" alt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正楷書体-PRO" pitchFamily="66" charset="-128"/>
              <a:ea typeface="HG正楷書体-PRO" pitchFamily="66" charset="-128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652530"/>
            <a:ext cx="3744416" cy="283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maruai.co.jp/pri/download/contents/illust/5001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3222">
            <a:off x="1436300" y="4513778"/>
            <a:ext cx="1789053" cy="163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10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0" y="-6633"/>
            <a:ext cx="9144733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366" y="-7473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2054" name="Picture 6" descr="C:\Users\gun\AppData\Local\Microsoft\Windows\Temporary Internet Files\Content.IE5\D4SX24JF\MC900295555[2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476">
            <a:off x="285108" y="3957599"/>
            <a:ext cx="2807128" cy="285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36C1-55F5-4F5F-892C-42BAF31B9369}" type="slidenum">
              <a:rPr kumimoji="1" lang="ja-JP" altLang="en-US" smtClean="0"/>
              <a:pPr/>
              <a:t>40</a:t>
            </a:fld>
            <a:endParaRPr kumimoji="1" lang="ja-JP" altLang="en-US" dirty="0"/>
          </a:p>
        </p:txBody>
      </p:sp>
      <p:pic>
        <p:nvPicPr>
          <p:cNvPr id="2052" name="Picture 4" descr="C:\Users\gun\AppData\Local\Microsoft\Windows\Temporary Internet Files\Content.IE5\UWEDVIPO\MC900078824[2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9912">
            <a:off x="6058072" y="531850"/>
            <a:ext cx="2806055" cy="239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67544" y="1484784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dirty="0" smtClean="0">
                <a:solidFill>
                  <a:srgbClr val="0070C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HGS創英角ﾎﾟｯﾌﾟ体" pitchFamily="50" charset="-128"/>
                <a:ea typeface="HGS創英角ﾎﾟｯﾌﾟ体" pitchFamily="50" charset="-128"/>
              </a:rPr>
              <a:t>企業会計の変容</a:t>
            </a:r>
            <a:endParaRPr kumimoji="1" lang="ja-JP" altLang="en-US" sz="6000" dirty="0">
              <a:solidFill>
                <a:srgbClr val="0070C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7544" y="4149080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HGS創英角ﾎﾟｯﾌﾟ体" pitchFamily="50" charset="-128"/>
                <a:ea typeface="HGS創英角ﾎﾟｯﾌﾟ体" pitchFamily="50" charset="-128"/>
              </a:rPr>
              <a:t>公正処理基準の重層化</a:t>
            </a:r>
            <a:endParaRPr kumimoji="1" lang="ja-JP" altLang="en-US" sz="6000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pic>
        <p:nvPicPr>
          <p:cNvPr id="2056" name="Picture 8" descr="C:\Users\gun\AppData\Local\Microsoft\Windows\Temporary Internet Files\Content.IE5\3PX3QDOB\MP900402268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428">
            <a:off x="562751" y="937254"/>
            <a:ext cx="7910376" cy="527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733" y="1777172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kumimoji="1" lang="ja-JP" altLang="en-US" sz="4400" dirty="0" smtClean="0">
                <a:latin typeface="HGP創英角ﾎﾟｯﾌﾟ体" pitchFamily="50" charset="-128"/>
                <a:ea typeface="HGP創英角ﾎﾟｯﾌﾟ体" pitchFamily="50" charset="-128"/>
              </a:rPr>
              <a:t>　</a:t>
            </a:r>
            <a:r>
              <a:rPr kumimoji="1" lang="ja-JP" altLang="en-US" sz="4400" dirty="0" smtClean="0">
                <a:solidFill>
                  <a:schemeClr val="accent5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HGP創英角ﾎﾟｯﾌﾟ体" pitchFamily="50" charset="-128"/>
                <a:ea typeface="HGP創英角ﾎﾟｯﾌﾟ体" pitchFamily="50" charset="-128"/>
              </a:rPr>
              <a:t>公正処理基準を</a:t>
            </a:r>
            <a:endParaRPr kumimoji="1" lang="en-US" altLang="ja-JP" sz="4400" dirty="0" smtClean="0">
              <a:solidFill>
                <a:schemeClr val="accent5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kumimoji="1" lang="ja-JP" altLang="en-US" sz="4400" dirty="0" smtClean="0">
                <a:solidFill>
                  <a:schemeClr val="accent5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HGP創英角ﾎﾟｯﾌﾟ体" pitchFamily="50" charset="-128"/>
                <a:ea typeface="HGP創英角ﾎﾟｯﾌﾟ体" pitchFamily="50" charset="-128"/>
              </a:rPr>
              <a:t>　　　判断する際のメルクマール（目印）</a:t>
            </a:r>
            <a:endParaRPr kumimoji="1" lang="ja-JP" altLang="en-US" sz="4400" dirty="0">
              <a:solidFill>
                <a:schemeClr val="accent5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33" y="400506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kumimoji="1" lang="ja-JP" altLang="en-US" sz="4400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GP創英角ﾎﾟｯﾌﾟ体" pitchFamily="50" charset="-128"/>
                <a:ea typeface="HGP創英角ﾎﾟｯﾌﾟ体" pitchFamily="50" charset="-128"/>
              </a:rPr>
              <a:t>公正処理基準の現代的意義</a:t>
            </a:r>
            <a:endParaRPr kumimoji="1" lang="ja-JP" altLang="en-US" sz="4400" dirty="0">
              <a:solidFill>
                <a:srgbClr val="FF0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851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76 -0.25301 L -4.16667E-6 -3.33333E-6 " pathEditMode="relative" rAng="0" ptsTypes="AA">
                                      <p:cBhvr>
                                        <p:cTn id="71" dur="2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1263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build="allAtOnce"/>
      <p:bldP spid="3" grpId="0"/>
      <p:bldP spid="3" grpId="1"/>
      <p:bldP spid="6" grpId="0"/>
      <p:bldP spid="6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683568" y="4581128"/>
            <a:ext cx="5832648" cy="165618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83568" y="2492896"/>
            <a:ext cx="5832648" cy="165618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11" name="Picture 3" descr="C:\Program Files\Microsoft Office\MEDIA\CAGCAT10\j030125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32600">
            <a:off x="6861882" y="4766109"/>
            <a:ext cx="2125136" cy="1818208"/>
          </a:xfrm>
          <a:prstGeom prst="rect">
            <a:avLst/>
          </a:prstGeom>
          <a:noFill/>
        </p:spPr>
      </p:pic>
      <p:pic>
        <p:nvPicPr>
          <p:cNvPr id="12" name="Picture 2" descr="C:\Documents and Settings\09bc059m\Local Settings\Temporary Internet Files\Content.IE5\42J2RVHX\MC90041239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781">
            <a:off x="6851001" y="1815485"/>
            <a:ext cx="2082475" cy="178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正方形/長方形 15"/>
          <p:cNvSpPr/>
          <p:nvPr/>
        </p:nvSpPr>
        <p:spPr>
          <a:xfrm>
            <a:off x="755576" y="4797152"/>
            <a:ext cx="568863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kumimoji="1" lang="ja-JP" altLang="en-US" sz="4000" b="1" cap="none" spc="0" dirty="0" smtClean="0">
                <a:ln w="50800"/>
                <a:solidFill>
                  <a:srgbClr val="FFFF00"/>
                </a:solidFill>
                <a:effectLst/>
                <a:latin typeface="HGS創英角ﾎﾟｯﾌﾟ体" pitchFamily="50" charset="-128"/>
                <a:ea typeface="HGS創英角ﾎﾟｯﾌﾟ体" pitchFamily="50" charset="-128"/>
              </a:rPr>
              <a:t>会計慣行</a:t>
            </a:r>
            <a:r>
              <a:rPr kumimoji="1" lang="ja-JP" altLang="en-US" sz="40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HGS創英角ﾎﾟｯﾌﾟ体" pitchFamily="50" charset="-128"/>
                <a:ea typeface="HGS創英角ﾎﾟｯﾌﾟ体" pitchFamily="50" charset="-128"/>
              </a:rPr>
              <a:t>を含むもの</a:t>
            </a:r>
            <a:endParaRPr kumimoji="1" lang="en-US" altLang="ja-JP" sz="4000" b="1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  <a:latin typeface="HGS創英角ﾎﾟｯﾌﾟ体" pitchFamily="50" charset="-128"/>
              <a:ea typeface="HGS創英角ﾎﾟｯﾌﾟ体" pitchFamily="50" charset="-128"/>
            </a:endParaRPr>
          </a:p>
          <a:p>
            <a:pPr algn="ctr"/>
            <a:r>
              <a:rPr kumimoji="1" lang="ja-JP" altLang="en-US" sz="40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HGS創英角ﾎﾟｯﾌﾟ体" pitchFamily="50" charset="-128"/>
                <a:ea typeface="HGS創英角ﾎﾟｯﾌﾟ体" pitchFamily="50" charset="-128"/>
              </a:rPr>
              <a:t>であること</a:t>
            </a:r>
            <a:endParaRPr lang="ja-JP" altLang="en-US" sz="40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36C1-55F5-4F5F-892C-42BAF31B9369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755576" y="2636912"/>
            <a:ext cx="568863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kumimoji="1" lang="ja-JP" altLang="en-US" sz="4000" b="1" cap="none" spc="0" dirty="0" smtClean="0">
                <a:ln w="50800"/>
                <a:solidFill>
                  <a:srgbClr val="FFFF00"/>
                </a:solidFill>
                <a:effectLst/>
                <a:latin typeface="HGS創英角ﾎﾟｯﾌﾟ体" pitchFamily="50" charset="-128"/>
                <a:ea typeface="HGS創英角ﾎﾟｯﾌﾟ体" pitchFamily="50" charset="-128"/>
              </a:rPr>
              <a:t>租税原則</a:t>
            </a:r>
            <a:r>
              <a:rPr kumimoji="1" lang="ja-JP" altLang="en-US" sz="40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HGS創英角ﾎﾟｯﾌﾟ体" pitchFamily="50" charset="-128"/>
                <a:ea typeface="HGS創英角ﾎﾟｯﾌﾟ体" pitchFamily="50" charset="-128"/>
              </a:rPr>
              <a:t>に反する要素を持たないこと</a:t>
            </a:r>
            <a:endParaRPr lang="ja-JP" altLang="en-US" sz="40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363" y="-186132"/>
            <a:ext cx="9504363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1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36C1-55F5-4F5F-892C-42BAF31B9369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179512" y="5085184"/>
            <a:ext cx="8712968" cy="1368152"/>
          </a:xfrm>
          <a:prstGeom prst="rect">
            <a:avLst/>
          </a:prstGeom>
          <a:pattFill prst="pct5">
            <a:fgClr>
              <a:schemeClr val="bg1"/>
            </a:fgClr>
            <a:bgClr>
              <a:srgbClr val="FFC000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5400" dirty="0" smtClean="0">
                <a:solidFill>
                  <a:schemeClr val="bg1"/>
                </a:solidFill>
                <a:latin typeface="HGS創英角ﾎﾟｯﾌﾟ体" pitchFamily="50" charset="-128"/>
                <a:ea typeface="HGS創英角ﾎﾟｯﾌﾟ体" pitchFamily="50" charset="-128"/>
              </a:rPr>
              <a:t>公正処理基準</a:t>
            </a:r>
            <a:endParaRPr kumimoji="1" lang="ja-JP" altLang="en-US" sz="5400" dirty="0">
              <a:solidFill>
                <a:schemeClr val="bg1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2105246" y="2837683"/>
            <a:ext cx="4771009" cy="1368152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6000" dirty="0" smtClean="0">
                <a:solidFill>
                  <a:schemeClr val="tx1"/>
                </a:solidFill>
                <a:latin typeface="HGS創英角ﾎﾟｯﾌﾟ体" pitchFamily="50" charset="-128"/>
                <a:ea typeface="HGS創英角ﾎﾟｯﾌﾟ体" pitchFamily="50" charset="-128"/>
              </a:rPr>
              <a:t>別段の定め</a:t>
            </a:r>
            <a:endParaRPr kumimoji="1" lang="ja-JP" altLang="en-US" sz="6000" dirty="0">
              <a:solidFill>
                <a:schemeClr val="tx1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23528" y="260648"/>
            <a:ext cx="71416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1" lang="ja-JP" alt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GS創英角ﾎﾟｯﾌﾟ体" pitchFamily="50" charset="-128"/>
                <a:ea typeface="HGS創英角ﾎﾟｯﾌﾟ体" pitchFamily="50" charset="-128"/>
              </a:rPr>
              <a:t>課税所得計算において</a:t>
            </a:r>
            <a:endParaRPr lang="ja-JP" alt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9" descr="C:\Users\A.TAKEDA\AppData\Local\Microsoft\Windows\Temporary Internet Files\Content.IE5\4AK85LBC\MC900319516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14809">
            <a:off x="7486410" y="375908"/>
            <a:ext cx="1490811" cy="1368192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7" name="ストライプ矢印 6"/>
          <p:cNvSpPr/>
          <p:nvPr/>
        </p:nvSpPr>
        <p:spPr>
          <a:xfrm rot="5400000">
            <a:off x="-436581" y="2204864"/>
            <a:ext cx="2952328" cy="1728192"/>
          </a:xfrm>
          <a:prstGeom prst="stripedRightArrow">
            <a:avLst>
              <a:gd name="adj1" fmla="val 56152"/>
              <a:gd name="adj2" fmla="val 50000"/>
            </a:avLst>
          </a:prstGeom>
          <a:solidFill>
            <a:srgbClr val="19FE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8" name="ストライプ矢印 7"/>
          <p:cNvSpPr/>
          <p:nvPr/>
        </p:nvSpPr>
        <p:spPr>
          <a:xfrm rot="5400000">
            <a:off x="6490983" y="2204864"/>
            <a:ext cx="2952328" cy="1728192"/>
          </a:xfrm>
          <a:prstGeom prst="stripedRightArrow">
            <a:avLst>
              <a:gd name="adj1" fmla="val 56152"/>
              <a:gd name="adj2" fmla="val 50000"/>
            </a:avLst>
          </a:prstGeom>
          <a:solidFill>
            <a:srgbClr val="19FE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23528" y="5229200"/>
            <a:ext cx="1800200" cy="115212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  <a:latin typeface="HGS創英角ﾎﾟｯﾌﾟ体" pitchFamily="50" charset="-128"/>
                <a:ea typeface="HGS創英角ﾎﾟｯﾌﾟ体" pitchFamily="50" charset="-128"/>
              </a:rPr>
              <a:t>白地部分</a:t>
            </a:r>
            <a:endParaRPr kumimoji="1" lang="ja-JP" altLang="en-US" sz="2800" dirty="0">
              <a:solidFill>
                <a:schemeClr val="tx1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 flipH="1">
            <a:off x="2131351" y="3042817"/>
            <a:ext cx="7623" cy="2160240"/>
          </a:xfrm>
          <a:prstGeom prst="line">
            <a:avLst/>
          </a:prstGeom>
          <a:ln w="38100" cap="rnd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6876256" y="5229200"/>
            <a:ext cx="1872208" cy="115212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  <a:latin typeface="HGS創英角ﾎﾟｯﾌﾟ体" pitchFamily="50" charset="-128"/>
                <a:ea typeface="HGS創英角ﾎﾟｯﾌﾟ体" pitchFamily="50" charset="-128"/>
              </a:rPr>
              <a:t>白地部分</a:t>
            </a:r>
            <a:endParaRPr kumimoji="1" lang="ja-JP" altLang="en-US" sz="2800" dirty="0">
              <a:solidFill>
                <a:schemeClr val="tx1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6862614" y="3182470"/>
            <a:ext cx="7623" cy="2046730"/>
          </a:xfrm>
          <a:prstGeom prst="line">
            <a:avLst/>
          </a:prstGeom>
          <a:ln w="38100" cap="rnd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ストライプ矢印 15"/>
          <p:cNvSpPr/>
          <p:nvPr/>
        </p:nvSpPr>
        <p:spPr>
          <a:xfrm rot="5400000">
            <a:off x="3752668" y="13848"/>
            <a:ext cx="1476164" cy="3816424"/>
          </a:xfrm>
          <a:prstGeom prst="stripedRightArrow">
            <a:avLst>
              <a:gd name="adj1" fmla="val 50000"/>
              <a:gd name="adj2" fmla="val 48559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9" name="縦巻き 18"/>
          <p:cNvSpPr/>
          <p:nvPr/>
        </p:nvSpPr>
        <p:spPr>
          <a:xfrm rot="20157132">
            <a:off x="594294" y="4664286"/>
            <a:ext cx="1200401" cy="1945396"/>
          </a:xfrm>
          <a:prstGeom prst="vertic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24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租税原則に反しない</a:t>
            </a:r>
            <a:endParaRPr kumimoji="1" lang="ja-JP" altLang="en-US" sz="2400" dirty="0">
              <a:solidFill>
                <a:srgbClr val="FF00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0" name="縦巻き 19"/>
          <p:cNvSpPr/>
          <p:nvPr/>
        </p:nvSpPr>
        <p:spPr>
          <a:xfrm rot="1803670">
            <a:off x="7231622" y="4709289"/>
            <a:ext cx="1179318" cy="1950941"/>
          </a:xfrm>
          <a:prstGeom prst="vertic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2400" dirty="0" smtClean="0">
                <a:solidFill>
                  <a:srgbClr val="FF0000"/>
                </a:solidFill>
                <a:latin typeface="HGS創英角ﾎﾟｯﾌﾟ体" pitchFamily="50" charset="-128"/>
                <a:ea typeface="HGS創英角ﾎﾟｯﾌﾟ体" pitchFamily="50" charset="-128"/>
              </a:rPr>
              <a:t>慣行性を</a:t>
            </a:r>
            <a:endParaRPr kumimoji="1" lang="en-US" altLang="ja-JP" sz="2400" dirty="0" smtClean="0">
              <a:solidFill>
                <a:srgbClr val="FF00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  <a:p>
            <a:pPr algn="ctr"/>
            <a:r>
              <a:rPr lang="ja-JP" altLang="en-US" sz="2400" dirty="0">
                <a:solidFill>
                  <a:srgbClr val="FF0000"/>
                </a:solidFill>
                <a:latin typeface="HGS創英角ﾎﾟｯﾌﾟ体" pitchFamily="50" charset="-128"/>
                <a:ea typeface="HGS創英角ﾎﾟｯﾌﾟ体" pitchFamily="50" charset="-128"/>
              </a:rPr>
              <a:t>持つ</a:t>
            </a:r>
            <a:endParaRPr kumimoji="1" lang="ja-JP" altLang="en-US" sz="2400" dirty="0">
              <a:solidFill>
                <a:srgbClr val="FF00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733" y="0"/>
            <a:ext cx="9144001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22" name="Picture 8" descr="C:\Users\gun\AppData\Local\Microsoft\Windows\Temporary Internet Files\Content.IE5\3PX3QDOB\MP900402268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428">
            <a:off x="617546" y="885997"/>
            <a:ext cx="7910376" cy="527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733" y="1777172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kumimoji="1" lang="ja-JP" altLang="en-US" sz="4400" dirty="0" smtClean="0">
                <a:latin typeface="HGP創英角ﾎﾟｯﾌﾟ体" pitchFamily="50" charset="-128"/>
                <a:ea typeface="HGP創英角ﾎﾟｯﾌﾟ体" pitchFamily="50" charset="-128"/>
              </a:rPr>
              <a:t>　</a:t>
            </a:r>
            <a:r>
              <a:rPr kumimoji="1" lang="ja-JP" altLang="en-US" sz="4400" dirty="0" smtClean="0">
                <a:solidFill>
                  <a:srgbClr val="00B0F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HGP創英角ﾎﾟｯﾌﾟ体" pitchFamily="50" charset="-128"/>
                <a:ea typeface="HGP創英角ﾎﾟｯﾌﾟ体" pitchFamily="50" charset="-128"/>
              </a:rPr>
              <a:t>公正処理基準を</a:t>
            </a:r>
            <a:endParaRPr kumimoji="1" lang="en-US" altLang="ja-JP" sz="4400" dirty="0" smtClean="0">
              <a:solidFill>
                <a:srgbClr val="00B0F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kumimoji="1" lang="ja-JP" altLang="en-US" sz="4400" dirty="0" smtClean="0">
                <a:solidFill>
                  <a:srgbClr val="00B0F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HGP創英角ﾎﾟｯﾌﾟ体" pitchFamily="50" charset="-128"/>
                <a:ea typeface="HGP創英角ﾎﾟｯﾌﾟ体" pitchFamily="50" charset="-128"/>
              </a:rPr>
              <a:t>　　　判断する際のメルクマール（目印）</a:t>
            </a:r>
            <a:endParaRPr kumimoji="1" lang="ja-JP" altLang="en-US" sz="4400" dirty="0">
              <a:solidFill>
                <a:srgbClr val="00B0F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1924" y="400506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kumimoji="1" lang="ja-JP" altLang="en-US" sz="4400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GP創英角ﾎﾟｯﾌﾟ体" pitchFamily="50" charset="-128"/>
                <a:ea typeface="HGP創英角ﾎﾟｯﾌﾟ体" pitchFamily="50" charset="-128"/>
              </a:rPr>
              <a:t>公正処理基準の現代的意義</a:t>
            </a:r>
            <a:endParaRPr kumimoji="1" lang="ja-JP" altLang="en-US" sz="4400" dirty="0">
              <a:solidFill>
                <a:srgbClr val="FF0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938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9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1806 -0.58102 L 0 3.7037E-6 " pathEditMode="relative" rAng="0" ptsTypes="AA">
                                      <p:cBhvr>
                                        <p:cTn id="88" dur="2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29051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9" grpId="1" animBg="1"/>
      <p:bldP spid="12" grpId="0" animBg="1"/>
      <p:bldP spid="12" grpId="1" animBg="1"/>
      <p:bldP spid="16" grpId="0" animBg="1"/>
      <p:bldP spid="19" grpId="0" animBg="1"/>
      <p:bldP spid="20" grpId="0" animBg="1"/>
      <p:bldP spid="21" grpId="0" animBg="1"/>
      <p:bldP spid="23" grpId="0"/>
      <p:bldP spid="23" grpId="1"/>
      <p:bldP spid="24" grpId="0"/>
      <p:bldP spid="24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67544" y="1412776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latin typeface="HGS創英角ﾎﾟｯﾌﾟ体" pitchFamily="50" charset="-128"/>
                <a:ea typeface="HGS創英角ﾎﾟｯﾌﾟ体" pitchFamily="50" charset="-128"/>
              </a:rPr>
              <a:t>公正処理基準</a:t>
            </a:r>
            <a:endParaRPr kumimoji="1" lang="ja-JP" altLang="en-US" sz="4000" dirty="0"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4" name="右矢印 3"/>
          <p:cNvSpPr/>
          <p:nvPr/>
        </p:nvSpPr>
        <p:spPr>
          <a:xfrm>
            <a:off x="4018551" y="1634897"/>
            <a:ext cx="792088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ローチャート: 処理 4"/>
          <p:cNvSpPr/>
          <p:nvPr/>
        </p:nvSpPr>
        <p:spPr>
          <a:xfrm>
            <a:off x="5292080" y="1412776"/>
            <a:ext cx="3456384" cy="86409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>
                <a:latin typeface="HGS創英角ﾎﾟｯﾌﾟ体" pitchFamily="50" charset="-128"/>
                <a:ea typeface="HGS創英角ﾎﾟｯﾌﾟ体" pitchFamily="50" charset="-128"/>
              </a:rPr>
              <a:t>税制の簡素化</a:t>
            </a:r>
            <a:endParaRPr kumimoji="1" lang="ja-JP" altLang="en-US" sz="3200" dirty="0"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586340">
            <a:off x="268338" y="3168615"/>
            <a:ext cx="5277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 smtClean="0">
                <a:latin typeface="HGS創英角ﾎﾟｯﾌﾟ体" pitchFamily="50" charset="-128"/>
                <a:ea typeface="HGS創英角ﾎﾟｯﾌﾟ体" pitchFamily="50" charset="-128"/>
              </a:rPr>
              <a:t>企業会計の変容</a:t>
            </a:r>
            <a:endParaRPr kumimoji="1" lang="ja-JP" altLang="en-US" sz="4800" dirty="0"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36C1-55F5-4F5F-892C-42BAF31B9369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4693" y="-223881"/>
            <a:ext cx="9144000" cy="13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 rot="20774024">
            <a:off x="2447887" y="4313272"/>
            <a:ext cx="6228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>
                <a:latin typeface="HGP創英角ﾎﾟｯﾌﾟ体" pitchFamily="50" charset="-128"/>
                <a:ea typeface="HGP創英角ﾎﾟｯﾌﾟ体" pitchFamily="50" charset="-128"/>
              </a:rPr>
              <a:t>公正処理基準の重層化</a:t>
            </a:r>
            <a:endParaRPr kumimoji="1" lang="ja-JP" altLang="en-US" sz="48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26" name="Picture 2" descr="オフィス,ストレス,ビジネス,ビジネスの象徴,事務処理,人,仕事中の人々,写真,山積み,山積みの書類,書類,男,男性,疲労,職場,表情,過労,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067" y="2564904"/>
            <a:ext cx="4536504" cy="45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雲 19"/>
          <p:cNvSpPr/>
          <p:nvPr/>
        </p:nvSpPr>
        <p:spPr>
          <a:xfrm rot="20612334">
            <a:off x="154376" y="5164977"/>
            <a:ext cx="2520280" cy="1440160"/>
          </a:xfrm>
          <a:prstGeom prst="cloud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300" dirty="0" smtClean="0">
                <a:solidFill>
                  <a:srgbClr val="FF0000"/>
                </a:solidFill>
                <a:latin typeface="HGS創英角ﾎﾟｯﾌﾟ体" pitchFamily="50" charset="-128"/>
                <a:ea typeface="HGS創英角ﾎﾟｯﾌﾟ体" pitchFamily="50" charset="-128"/>
              </a:rPr>
              <a:t>別段の定め</a:t>
            </a:r>
            <a:endParaRPr kumimoji="1" lang="ja-JP" altLang="en-US" sz="2300" dirty="0">
              <a:solidFill>
                <a:srgbClr val="FF00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21" name="雲 20"/>
          <p:cNvSpPr/>
          <p:nvPr/>
        </p:nvSpPr>
        <p:spPr>
          <a:xfrm rot="1532611">
            <a:off x="6455601" y="5188261"/>
            <a:ext cx="2520280" cy="1440160"/>
          </a:xfrm>
          <a:prstGeom prst="cloud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300" dirty="0" smtClean="0">
                <a:solidFill>
                  <a:srgbClr val="FF0000"/>
                </a:solidFill>
                <a:latin typeface="HGS創英角ﾎﾟｯﾌﾟ体" pitchFamily="50" charset="-128"/>
                <a:ea typeface="HGS創英角ﾎﾟｯﾌﾟ体" pitchFamily="50" charset="-128"/>
              </a:rPr>
              <a:t>別段の定め</a:t>
            </a:r>
            <a:endParaRPr kumimoji="1" lang="ja-JP" altLang="en-US" sz="2300" dirty="0">
              <a:solidFill>
                <a:srgbClr val="FF00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22" name="雲 21"/>
          <p:cNvSpPr/>
          <p:nvPr/>
        </p:nvSpPr>
        <p:spPr>
          <a:xfrm rot="2028432">
            <a:off x="6040603" y="3995195"/>
            <a:ext cx="2520280" cy="1440160"/>
          </a:xfrm>
          <a:prstGeom prst="cloud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300" dirty="0" smtClean="0">
                <a:solidFill>
                  <a:srgbClr val="FF0000"/>
                </a:solidFill>
                <a:latin typeface="HGS創英角ﾎﾟｯﾌﾟ体" pitchFamily="50" charset="-128"/>
                <a:ea typeface="HGS創英角ﾎﾟｯﾌﾟ体" pitchFamily="50" charset="-128"/>
              </a:rPr>
              <a:t>別段の定め</a:t>
            </a:r>
            <a:endParaRPr kumimoji="1" lang="ja-JP" altLang="en-US" sz="2300" dirty="0">
              <a:solidFill>
                <a:srgbClr val="FF00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23" name="雲 22"/>
          <p:cNvSpPr/>
          <p:nvPr/>
        </p:nvSpPr>
        <p:spPr>
          <a:xfrm rot="907429">
            <a:off x="2758410" y="2384182"/>
            <a:ext cx="2520280" cy="1440160"/>
          </a:xfrm>
          <a:prstGeom prst="cloud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300" dirty="0" smtClean="0">
                <a:solidFill>
                  <a:srgbClr val="FF0000"/>
                </a:solidFill>
                <a:latin typeface="HGS創英角ﾎﾟｯﾌﾟ体" pitchFamily="50" charset="-128"/>
                <a:ea typeface="HGS創英角ﾎﾟｯﾌﾟ体" pitchFamily="50" charset="-128"/>
              </a:rPr>
              <a:t>別段の定め</a:t>
            </a:r>
            <a:endParaRPr kumimoji="1" lang="ja-JP" altLang="en-US" sz="2300" dirty="0">
              <a:solidFill>
                <a:srgbClr val="FF00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24" name="雲 23"/>
          <p:cNvSpPr/>
          <p:nvPr/>
        </p:nvSpPr>
        <p:spPr>
          <a:xfrm rot="20288973">
            <a:off x="501589" y="2642021"/>
            <a:ext cx="2520280" cy="1440160"/>
          </a:xfrm>
          <a:prstGeom prst="cloud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300" dirty="0" smtClean="0">
                <a:solidFill>
                  <a:srgbClr val="FF0000"/>
                </a:solidFill>
                <a:latin typeface="HGS創英角ﾎﾟｯﾌﾟ体" pitchFamily="50" charset="-128"/>
                <a:ea typeface="HGS創英角ﾎﾟｯﾌﾟ体" pitchFamily="50" charset="-128"/>
              </a:rPr>
              <a:t>別段の定め</a:t>
            </a:r>
            <a:endParaRPr kumimoji="1" lang="ja-JP" altLang="en-US" sz="2300" dirty="0">
              <a:solidFill>
                <a:srgbClr val="FF00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25" name="雲 24"/>
          <p:cNvSpPr/>
          <p:nvPr/>
        </p:nvSpPr>
        <p:spPr>
          <a:xfrm rot="421947">
            <a:off x="4771274" y="2229209"/>
            <a:ext cx="2520280" cy="1440160"/>
          </a:xfrm>
          <a:prstGeom prst="cloud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300" dirty="0" smtClean="0">
                <a:solidFill>
                  <a:srgbClr val="FF0000"/>
                </a:solidFill>
                <a:latin typeface="HGS創英角ﾎﾟｯﾌﾟ体" pitchFamily="50" charset="-128"/>
                <a:ea typeface="HGS創英角ﾎﾟｯﾌﾟ体" pitchFamily="50" charset="-128"/>
              </a:rPr>
              <a:t>別段の定め</a:t>
            </a:r>
            <a:endParaRPr kumimoji="1" lang="ja-JP" altLang="en-US" sz="2300" dirty="0">
              <a:solidFill>
                <a:srgbClr val="FF00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27" name="雲 26"/>
          <p:cNvSpPr/>
          <p:nvPr/>
        </p:nvSpPr>
        <p:spPr>
          <a:xfrm rot="20612334">
            <a:off x="152031" y="3923302"/>
            <a:ext cx="2520280" cy="1440160"/>
          </a:xfrm>
          <a:prstGeom prst="cloud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300" dirty="0" smtClean="0">
                <a:solidFill>
                  <a:srgbClr val="FF0000"/>
                </a:solidFill>
                <a:latin typeface="HGS創英角ﾎﾟｯﾌﾟ体" pitchFamily="50" charset="-128"/>
                <a:ea typeface="HGS創英角ﾎﾟｯﾌﾟ体" pitchFamily="50" charset="-128"/>
              </a:rPr>
              <a:t>別段の定め</a:t>
            </a:r>
            <a:endParaRPr kumimoji="1" lang="ja-JP" altLang="en-US" sz="2300" dirty="0">
              <a:solidFill>
                <a:srgbClr val="FF00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28" name="雲 27"/>
          <p:cNvSpPr/>
          <p:nvPr/>
        </p:nvSpPr>
        <p:spPr>
          <a:xfrm rot="1886780">
            <a:off x="6479463" y="2875657"/>
            <a:ext cx="2520280" cy="1440160"/>
          </a:xfrm>
          <a:prstGeom prst="cloud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300" dirty="0" smtClean="0">
                <a:solidFill>
                  <a:srgbClr val="FF0000"/>
                </a:solidFill>
                <a:latin typeface="HGS創英角ﾎﾟｯﾌﾟ体" pitchFamily="50" charset="-128"/>
                <a:ea typeface="HGS創英角ﾎﾟｯﾌﾟ体" pitchFamily="50" charset="-128"/>
              </a:rPr>
              <a:t>別段の定め</a:t>
            </a:r>
            <a:endParaRPr kumimoji="1" lang="ja-JP" altLang="en-US" sz="2300" dirty="0">
              <a:solidFill>
                <a:srgbClr val="FF00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29" name="爆発 1 28"/>
          <p:cNvSpPr/>
          <p:nvPr/>
        </p:nvSpPr>
        <p:spPr>
          <a:xfrm rot="486917">
            <a:off x="125308" y="1262711"/>
            <a:ext cx="9134569" cy="385024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 smtClean="0">
                <a:solidFill>
                  <a:srgbClr val="FF0000"/>
                </a:solidFill>
                <a:latin typeface="HGS創英角ﾎﾟｯﾌﾟ体" pitchFamily="50" charset="-128"/>
                <a:ea typeface="HGS創英角ﾎﾟｯﾌﾟ体" pitchFamily="50" charset="-128"/>
              </a:rPr>
              <a:t>複雑化</a:t>
            </a:r>
            <a:endParaRPr kumimoji="1" lang="ja-JP" altLang="en-US" sz="5400" dirty="0">
              <a:solidFill>
                <a:srgbClr val="FF00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687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7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-32852" y="0"/>
            <a:ext cx="9176851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99392"/>
            <a:ext cx="9176851" cy="695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36C1-55F5-4F5F-892C-42BAF31B9369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325070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公正処理基準は必要ないの </a:t>
            </a:r>
            <a:r>
              <a:rPr kumimoji="1" lang="en-US" altLang="ja-JP" sz="40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!?</a:t>
            </a:r>
            <a:endParaRPr kumimoji="1" lang="ja-JP" altLang="en-US" sz="4000" dirty="0">
              <a:solidFill>
                <a:srgbClr val="FF00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16427" y="198245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法人税法における</a:t>
            </a:r>
            <a:endParaRPr kumimoji="1" lang="en-US" altLang="ja-JP" sz="4400" dirty="0" smtClean="0">
              <a:solidFill>
                <a:srgbClr val="FFFF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kumimoji="1" lang="ja-JP" altLang="en-US" sz="4400" dirty="0" smtClean="0"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総則的規定として</a:t>
            </a:r>
            <a:r>
              <a:rPr lang="ja-JP" altLang="en-US" sz="4400" dirty="0" smtClean="0"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存続</a:t>
            </a:r>
            <a:r>
              <a:rPr lang="ja-JP" altLang="en-US" sz="4400" dirty="0"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すべきである</a:t>
            </a:r>
            <a:endParaRPr kumimoji="1" lang="ja-JP" altLang="en-US" sz="4400" dirty="0">
              <a:solidFill>
                <a:srgbClr val="FFFF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677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C127-D20C-41B5-8D12-CF7661135A06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pic>
        <p:nvPicPr>
          <p:cNvPr id="2053" name="Picture 5" descr="https://encrypted-tbn1.gstatic.com/images?q=tbn:ANd9GcQsrtJ13JZVoHN1MZyg8-S_Pqta1Iqm3o7HSMwpkT9MKhWsYHk8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407"/>
            <a:ext cx="9156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676734" y="5445224"/>
            <a:ext cx="79752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法人税法第</a:t>
            </a:r>
            <a:r>
              <a:rPr lang="ja-JP" alt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２２条４項</a:t>
            </a:r>
            <a:endParaRPr lang="ja-JP" altLang="en-US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86422" y="-35407"/>
            <a:ext cx="1015663" cy="5593839"/>
          </a:xfrm>
          <a:prstGeom prst="rect">
            <a:avLst/>
          </a:prstGeom>
          <a:noFill/>
        </p:spPr>
        <p:txBody>
          <a:bodyPr vert="eaVert"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1" lang="ja-JP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会計基準の変容と</a:t>
            </a:r>
            <a:endParaRPr lang="ja-JP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401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pmosu\AppData\Local\Microsoft\Windows\Temporary Internet Files\Content.IE5\0SNPJ0GQ\MP900148985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4909" y="23167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GS創英角ﾎﾟｯﾌﾟ体" pitchFamily="50" charset="-128"/>
                <a:ea typeface="HGS創英角ﾎﾟｯﾌﾟ体" pitchFamily="50" charset="-128"/>
              </a:rPr>
              <a:t>税</a:t>
            </a:r>
            <a:endParaRPr kumimoji="1" lang="ja-JP" altLang="en-US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 rot="308649">
            <a:off x="789529" y="1720593"/>
            <a:ext cx="3695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GS創英角ﾎﾟｯﾌﾟ体" pitchFamily="50" charset="-128"/>
                <a:ea typeface="HGS創英角ﾎﾟｯﾌﾟ体" pitchFamily="50" charset="-128"/>
              </a:rPr>
              <a:t>アルバイト</a:t>
            </a:r>
            <a:endParaRPr lang="ja-JP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 rot="21107051">
            <a:off x="4763987" y="1645862"/>
            <a:ext cx="43362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GS創英角ﾎﾟｯﾌﾟ体" pitchFamily="50" charset="-128"/>
                <a:ea typeface="HGS創英角ﾎﾟｯﾌﾟ体" pitchFamily="50" charset="-128"/>
              </a:rPr>
              <a:t>消費税</a:t>
            </a:r>
            <a:endParaRPr lang="ja-JP" altLang="en-US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pic>
        <p:nvPicPr>
          <p:cNvPr id="2051" name="Picture 3" descr="C:\Users\spmosu\AppData\Local\Microsoft\Windows\Temporary Internet Files\Content.IE5\Y7YFOE2D\MC90004874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24" y="2677548"/>
            <a:ext cx="3516131" cy="362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pmosu\AppData\Local\Microsoft\Windows\Temporary Internet Files\Content.IE5\8WDAEOUV\MC90029545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68168"/>
            <a:ext cx="3114101" cy="356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C127-D20C-41B5-8D12-CF7661135A06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690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e.www.rakuten.co.jp/e-omutsu/img1020405856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653136"/>
            <a:ext cx="2952328" cy="1901661"/>
          </a:xfrm>
          <a:prstGeom prst="rect">
            <a:avLst/>
          </a:prstGeom>
          <a:noFill/>
        </p:spPr>
      </p:pic>
      <p:pic>
        <p:nvPicPr>
          <p:cNvPr id="29700" name="Picture 4" descr="http://thumbnail.image.rakuten.co.jp/@0_mall/t-bravo/cabinet/20/01355556/img59487187.jpg?_ex=300x300&amp;s=2&amp;r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3969">
            <a:off x="5364571" y="3285467"/>
            <a:ext cx="3312368" cy="3312368"/>
          </a:xfrm>
          <a:prstGeom prst="rect">
            <a:avLst/>
          </a:prstGeom>
          <a:noFill/>
        </p:spPr>
      </p:pic>
      <p:pic>
        <p:nvPicPr>
          <p:cNvPr id="7170" name="Picture 2" descr="http://www.age.jp/~docile/ga_rikkyoh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60648"/>
            <a:ext cx="3284364" cy="2463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9" name="Picture 9" descr="C:\Users\admin\AppData\Local\Microsoft\Windows\Temporary Internet Files\Content.IE5\PH7ZJ8EU\MP900422179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908720"/>
            <a:ext cx="1974595" cy="1728192"/>
          </a:xfrm>
          <a:prstGeom prst="rect">
            <a:avLst/>
          </a:prstGeom>
          <a:noFill/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C127-D20C-41B5-8D12-CF7661135A06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pic>
        <p:nvPicPr>
          <p:cNvPr id="25607" name="Picture 7" descr="C:\Users\admin\AppData\Local\Microsoft\Windows\Temporary Internet Files\Content.IE5\USTIRT70\MP900399690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188640"/>
            <a:ext cx="3203193" cy="3203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11" name="Picture 11" descr="C:\Users\admin\AppData\Local\Microsoft\Windows\Temporary Internet Files\Content.IE5\PH7ZJ8EU\MC900432618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648" y="2348880"/>
            <a:ext cx="5256584" cy="1224136"/>
          </a:xfrm>
          <a:prstGeom prst="rect">
            <a:avLst/>
          </a:prstGeom>
          <a:noFill/>
        </p:spPr>
      </p:pic>
      <p:sp>
        <p:nvSpPr>
          <p:cNvPr id="20" name="正方形/長方形 19"/>
          <p:cNvSpPr/>
          <p:nvPr/>
        </p:nvSpPr>
        <p:spPr>
          <a:xfrm>
            <a:off x="7308304" y="260648"/>
            <a:ext cx="165301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HGS創英角ﾎﾟｯﾌﾟ体" pitchFamily="50" charset="-128"/>
                <a:ea typeface="HGS創英角ﾎﾟｯﾌﾟ体" pitchFamily="50" charset="-128"/>
              </a:rPr>
              <a:t>会社</a:t>
            </a:r>
            <a:endParaRPr lang="ja-JP" alt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pic>
        <p:nvPicPr>
          <p:cNvPr id="25620" name="Picture 20" descr="C:\Users\admin\AppData\Local\Microsoft\Windows\Temporary Internet Files\Content.IE5\JMS0NQLX\MC900431561[1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>
            <a:off x="3059832" y="4797152"/>
            <a:ext cx="2880320" cy="1440158"/>
          </a:xfrm>
          <a:prstGeom prst="rect">
            <a:avLst/>
          </a:prstGeom>
          <a:noFill/>
        </p:spPr>
      </p:pic>
      <p:sp>
        <p:nvSpPr>
          <p:cNvPr id="22" name="正方形/長方形 21"/>
          <p:cNvSpPr/>
          <p:nvPr/>
        </p:nvSpPr>
        <p:spPr>
          <a:xfrm>
            <a:off x="4211960" y="4221088"/>
            <a:ext cx="13163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ja-JP" altLang="en-US" sz="4400" b="1" dirty="0" smtClean="0">
                <a:ln/>
                <a:solidFill>
                  <a:schemeClr val="accent3"/>
                </a:solidFill>
                <a:latin typeface="HGS創英角ﾎﾟｯﾌﾟ体" pitchFamily="50" charset="-128"/>
                <a:ea typeface="HGS創英角ﾎﾟｯﾌﾟ体" pitchFamily="50" charset="-128"/>
              </a:rPr>
              <a:t>計算</a:t>
            </a:r>
            <a:endParaRPr lang="ja-JP" altLang="en-US" sz="4400" b="1" cap="none" spc="0" dirty="0">
              <a:ln/>
              <a:solidFill>
                <a:schemeClr val="accent3"/>
              </a:solidFill>
              <a:effectLst/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187624" y="4005064"/>
            <a:ext cx="1576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税金</a:t>
            </a:r>
            <a:endParaRPr lang="ja-JP" alt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171" name="Picture 3" descr="C:\Users\10bc198j\Desktop\1004odorok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816443">
            <a:off x="8043019" y="4888790"/>
            <a:ext cx="947831" cy="1415009"/>
          </a:xfrm>
          <a:prstGeom prst="rect">
            <a:avLst/>
          </a:prstGeom>
          <a:noFill/>
        </p:spPr>
      </p:pic>
      <p:sp>
        <p:nvSpPr>
          <p:cNvPr id="25" name="正方形/長方形 24"/>
          <p:cNvSpPr/>
          <p:nvPr/>
        </p:nvSpPr>
        <p:spPr>
          <a:xfrm rot="20724736">
            <a:off x="259186" y="3363989"/>
            <a:ext cx="8620155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ja-JP" alt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GS創英角ﾎﾟｯﾌﾟ体" pitchFamily="50" charset="-128"/>
                <a:ea typeface="HGS創英角ﾎﾟｯﾌﾟ体" pitchFamily="50" charset="-128"/>
              </a:rPr>
              <a:t>法人税</a:t>
            </a:r>
            <a:r>
              <a:rPr lang="ja-JP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GS創英角ﾎﾟｯﾌﾟ体" pitchFamily="50" charset="-128"/>
                <a:ea typeface="HGS創英角ﾎﾟｯﾌﾟ体" pitchFamily="50" charset="-128"/>
              </a:rPr>
              <a:t>の計算方法を</a:t>
            </a:r>
            <a:endParaRPr lang="en-US" altLang="ja-JP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GS創英角ﾎﾟｯﾌﾟ体" pitchFamily="50" charset="-128"/>
              <a:ea typeface="HGS創英角ﾎﾟｯﾌﾟ体" pitchFamily="50" charset="-128"/>
            </a:endParaRPr>
          </a:p>
          <a:p>
            <a:pPr algn="ctr"/>
            <a:r>
              <a:rPr lang="ja-JP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GS創英角ﾎﾟｯﾌﾟ体" pitchFamily="50" charset="-128"/>
                <a:ea typeface="HGS創英角ﾎﾟｯﾌﾟ体" pitchFamily="50" charset="-128"/>
              </a:rPr>
              <a:t>知っていますか！？</a:t>
            </a:r>
            <a:endParaRPr lang="ja-JP" alt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allfree-clipart-design.com/wp-content/uploads/money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48200">
            <a:off x="2863749" y="4961107"/>
            <a:ext cx="1512167" cy="1512168"/>
          </a:xfrm>
          <a:prstGeom prst="rect">
            <a:avLst/>
          </a:prstGeom>
          <a:noFill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C127-D20C-41B5-8D12-CF7661135A06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3528" y="1412776"/>
            <a:ext cx="2019344" cy="646331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 smtClean="0">
                <a:ln>
                  <a:solidFill>
                    <a:srgbClr val="FFFF66"/>
                  </a:solidFill>
                </a:ln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会社</a:t>
            </a:r>
            <a:endParaRPr kumimoji="1" lang="ja-JP" altLang="en-US" sz="3600" b="1" dirty="0">
              <a:ln>
                <a:solidFill>
                  <a:srgbClr val="FFFF66"/>
                </a:solidFill>
              </a:ln>
              <a:solidFill>
                <a:srgbClr val="FFFF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26428" y="1413494"/>
            <a:ext cx="1698900" cy="646331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 smtClean="0">
                <a:solidFill>
                  <a:srgbClr val="FFFF00"/>
                </a:solidFill>
                <a:latin typeface="HG創英角ﾎﾟｯﾌﾟ体" pitchFamily="49" charset="-128"/>
                <a:ea typeface="HG創英角ﾎﾟｯﾌﾟ体" pitchFamily="49" charset="-128"/>
              </a:rPr>
              <a:t>利益</a:t>
            </a:r>
            <a:endParaRPr kumimoji="1" lang="ja-JP" altLang="en-US" sz="3600" b="1" dirty="0">
              <a:solidFill>
                <a:srgbClr val="FFFF00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26698" y="2592629"/>
            <a:ext cx="295076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 smtClean="0">
                <a:latin typeface="HG創英角ﾎﾟｯﾌﾟ体" pitchFamily="49" charset="-128"/>
                <a:ea typeface="HG創英角ﾎﾟｯﾌﾟ体" pitchFamily="49" charset="-128"/>
              </a:rPr>
              <a:t>会計ルール</a:t>
            </a:r>
            <a:endParaRPr kumimoji="1" lang="ja-JP" altLang="en-US" sz="3600" b="1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09458" y="1407403"/>
            <a:ext cx="1344793" cy="646331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 smtClean="0">
                <a:solidFill>
                  <a:srgbClr val="FFFF00"/>
                </a:solidFill>
                <a:latin typeface="HG創英角ﾎﾟｯﾌﾟ体" pitchFamily="49" charset="-128"/>
                <a:ea typeface="HG創英角ﾎﾟｯﾌﾟ体" pitchFamily="49" charset="-128"/>
              </a:rPr>
              <a:t>所得</a:t>
            </a:r>
            <a:endParaRPr kumimoji="1" lang="ja-JP" altLang="en-US" sz="3600" b="1" dirty="0">
              <a:solidFill>
                <a:srgbClr val="FFFF00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589447" y="2592629"/>
            <a:ext cx="1431255" cy="6484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 smtClean="0"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税法</a:t>
            </a:r>
            <a:endParaRPr kumimoji="1" lang="ja-JP" altLang="en-US" sz="3600" b="1" dirty="0"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cxnSp>
        <p:nvCxnSpPr>
          <p:cNvPr id="10" name="直線矢印コネクタ 9"/>
          <p:cNvCxnSpPr>
            <a:stCxn id="5" idx="3"/>
            <a:endCxn id="6" idx="1"/>
          </p:cNvCxnSpPr>
          <p:nvPr/>
        </p:nvCxnSpPr>
        <p:spPr>
          <a:xfrm>
            <a:off x="2342872" y="1735942"/>
            <a:ext cx="883556" cy="718"/>
          </a:xfrm>
          <a:prstGeom prst="straightConnector1">
            <a:avLst/>
          </a:prstGeom>
          <a:ln w="889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>
            <a:stCxn id="7" idx="0"/>
          </p:cNvCxnSpPr>
          <p:nvPr/>
        </p:nvCxnSpPr>
        <p:spPr>
          <a:xfrm flipH="1" flipV="1">
            <a:off x="2602081" y="1750133"/>
            <a:ext cx="1" cy="842496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>
            <a:stCxn id="9" idx="0"/>
          </p:cNvCxnSpPr>
          <p:nvPr/>
        </p:nvCxnSpPr>
        <p:spPr>
          <a:xfrm flipV="1">
            <a:off x="5305075" y="1775471"/>
            <a:ext cx="0" cy="817158"/>
          </a:xfrm>
          <a:prstGeom prst="straightConnector1">
            <a:avLst/>
          </a:prstGeom>
          <a:ln w="889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>
            <a:stCxn id="6" idx="3"/>
            <a:endCxn id="8" idx="1"/>
          </p:cNvCxnSpPr>
          <p:nvPr/>
        </p:nvCxnSpPr>
        <p:spPr>
          <a:xfrm flipV="1">
            <a:off x="4925328" y="1730569"/>
            <a:ext cx="1184130" cy="6091"/>
          </a:xfrm>
          <a:prstGeom prst="straightConnector1">
            <a:avLst/>
          </a:prstGeom>
          <a:ln w="1270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6228184" y="3336738"/>
            <a:ext cx="133258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 smtClean="0"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税率</a:t>
            </a:r>
            <a:endParaRPr kumimoji="1" lang="ja-JP" altLang="en-US" sz="3600" b="1" dirty="0"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67544" y="4941168"/>
            <a:ext cx="2686876" cy="1569660"/>
          </a:xfrm>
          <a:prstGeom prst="rect">
            <a:avLst/>
          </a:prstGeom>
          <a:solidFill>
            <a:schemeClr val="accent2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kumimoji="1" lang="ja-JP" altLang="en-US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税金</a:t>
            </a:r>
            <a:endParaRPr lang="ja-JP" altLang="en-US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cxnSp>
        <p:nvCxnSpPr>
          <p:cNvPr id="41" name="カギ線コネクタ 40"/>
          <p:cNvCxnSpPr>
            <a:stCxn id="8" idx="3"/>
          </p:cNvCxnSpPr>
          <p:nvPr/>
        </p:nvCxnSpPr>
        <p:spPr>
          <a:xfrm>
            <a:off x="7454251" y="1730569"/>
            <a:ext cx="1078189" cy="4095731"/>
          </a:xfrm>
          <a:prstGeom prst="bentConnector2">
            <a:avLst/>
          </a:prstGeom>
          <a:ln w="2984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/>
          <p:nvPr/>
        </p:nvCxnSpPr>
        <p:spPr>
          <a:xfrm flipH="1" flipV="1">
            <a:off x="3923928" y="5805264"/>
            <a:ext cx="4763010" cy="21036"/>
          </a:xfrm>
          <a:prstGeom prst="straightConnector1">
            <a:avLst/>
          </a:prstGeom>
          <a:ln w="304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矢印コネクタ 69"/>
          <p:cNvCxnSpPr>
            <a:stCxn id="14" idx="2"/>
          </p:cNvCxnSpPr>
          <p:nvPr/>
        </p:nvCxnSpPr>
        <p:spPr>
          <a:xfrm>
            <a:off x="6894476" y="3983069"/>
            <a:ext cx="0" cy="1678179"/>
          </a:xfrm>
          <a:prstGeom prst="straightConnector1">
            <a:avLst/>
          </a:prstGeom>
          <a:ln w="920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Users\spmosu\AppData\Local\Microsoft\Windows\Temporary Internet Files\Content.IE5\L5GJZD6D\MC900339254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266" y="3367323"/>
            <a:ext cx="1728192" cy="172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Program Files (x86)\Microsoft Office\MEDIA\CAGCAT10\j0300840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803" y="4057719"/>
            <a:ext cx="1815084" cy="152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正方形/長方形 79"/>
          <p:cNvSpPr/>
          <p:nvPr/>
        </p:nvSpPr>
        <p:spPr>
          <a:xfrm>
            <a:off x="1619672" y="260648"/>
            <a:ext cx="57502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ja-JP" alt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GS創英角ﾎﾟｯﾌﾟ体" pitchFamily="50" charset="-128"/>
                <a:ea typeface="HGS創英角ﾎﾟｯﾌﾟ体" pitchFamily="50" charset="-128"/>
              </a:rPr>
              <a:t>法人税</a:t>
            </a:r>
            <a:r>
              <a:rPr lang="ja-JP" alt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GS創英角ﾎﾟｯﾌﾟ体" pitchFamily="50" charset="-128"/>
                <a:ea typeface="HGS創英角ﾎﾟｯﾌﾟ体" pitchFamily="50" charset="-128"/>
              </a:rPr>
              <a:t>の計算方法</a:t>
            </a:r>
            <a:endParaRPr lang="ja-JP" alt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 descr="C:\Users\spmosu\AppData\Local\Microsoft\Windows\Temporary Internet Files\Content.IE5\AOW9BQVY\MC90031101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200" y="3185435"/>
            <a:ext cx="1833372" cy="167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55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42" dur="8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043" y="1945319"/>
            <a:ext cx="2552694" cy="252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242304" y="1117288"/>
            <a:ext cx="850616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GS創英角ﾎﾟｯﾌﾟ体" pitchFamily="50" charset="-128"/>
                <a:ea typeface="HGS創英角ﾎﾟｯﾌﾟ体" pitchFamily="50" charset="-128"/>
              </a:rPr>
              <a:t>会計ルール</a:t>
            </a:r>
            <a:r>
              <a:rPr kumimoji="1" lang="ja-JP" altLang="en-US" sz="2800" b="1" dirty="0" smtClean="0">
                <a:latin typeface="HGS創英角ﾎﾟｯﾌﾟ体" pitchFamily="50" charset="-128"/>
                <a:ea typeface="HGS創英角ﾎﾟｯﾌﾟ体" pitchFamily="50" charset="-128"/>
              </a:rPr>
              <a:t>　</a:t>
            </a:r>
            <a:r>
              <a:rPr kumimoji="1" lang="ja-JP" altLang="en-US" sz="3200" b="1" dirty="0" smtClean="0">
                <a:latin typeface="HGS創英角ﾎﾟｯﾌﾟ体" pitchFamily="50" charset="-128"/>
                <a:ea typeface="HGS創英角ﾎﾟｯﾌﾟ体" pitchFamily="50" charset="-128"/>
              </a:rPr>
              <a:t>と</a:t>
            </a:r>
            <a:r>
              <a:rPr kumimoji="1" lang="ja-JP" altLang="en-US" sz="2800" b="1" dirty="0" smtClean="0">
                <a:latin typeface="HGS創英角ﾎﾟｯﾌﾟ体" pitchFamily="50" charset="-128"/>
                <a:ea typeface="HGS創英角ﾎﾟｯﾌﾟ体" pitchFamily="50" charset="-128"/>
              </a:rPr>
              <a:t>　</a:t>
            </a:r>
            <a:r>
              <a:rPr kumimoji="1" lang="ja-JP" altLang="en-US" sz="4800" b="1" u="sng" dirty="0" smtClean="0">
                <a:solidFill>
                  <a:srgbClr val="00B050"/>
                </a:solidFill>
                <a:latin typeface="HGS創英角ﾎﾟｯﾌﾟ体" pitchFamily="50" charset="-128"/>
                <a:ea typeface="HGS創英角ﾎﾟｯﾌﾟ体" pitchFamily="50" charset="-128"/>
              </a:rPr>
              <a:t>法人税法</a:t>
            </a:r>
            <a:r>
              <a:rPr kumimoji="1" lang="ja-JP" altLang="en-US" sz="4800" b="1" dirty="0" smtClean="0">
                <a:solidFill>
                  <a:srgbClr val="00B050"/>
                </a:solidFill>
                <a:latin typeface="HGS創英角ﾎﾟｯﾌﾟ体" pitchFamily="50" charset="-128"/>
                <a:ea typeface="HGS創英角ﾎﾟｯﾌﾟ体" pitchFamily="50" charset="-128"/>
              </a:rPr>
              <a:t> </a:t>
            </a:r>
            <a:r>
              <a:rPr kumimoji="1" lang="ja-JP" altLang="en-US" sz="3200" b="1" dirty="0" smtClean="0">
                <a:latin typeface="HGS創英角ﾎﾟｯﾌﾟ体" pitchFamily="50" charset="-128"/>
                <a:ea typeface="HGS創英角ﾎﾟｯﾌﾟ体" pitchFamily="50" charset="-128"/>
              </a:rPr>
              <a:t>は</a:t>
            </a:r>
            <a:r>
              <a:rPr lang="ja-JP" altLang="en-US" sz="2800" b="1" dirty="0">
                <a:latin typeface="HGS創英角ﾎﾟｯﾌﾟ体" pitchFamily="50" charset="-128"/>
                <a:ea typeface="HGS創英角ﾎﾟｯﾌﾟ体" pitchFamily="50" charset="-128"/>
              </a:rPr>
              <a:t>　</a:t>
            </a:r>
            <a:endParaRPr lang="en-US" altLang="ja-JP" sz="2800" b="1" dirty="0" smtClean="0">
              <a:latin typeface="HGS創英角ﾎﾟｯﾌﾟ体" pitchFamily="50" charset="-128"/>
              <a:ea typeface="HGS創英角ﾎﾟｯﾌﾟ体" pitchFamily="50" charset="-128"/>
            </a:endParaRPr>
          </a:p>
          <a:p>
            <a:r>
              <a:rPr lang="ja-JP" altLang="en-US" sz="2800" b="1" dirty="0">
                <a:solidFill>
                  <a:srgbClr val="FF0000"/>
                </a:solidFill>
                <a:latin typeface="HGS創英角ﾎﾟｯﾌﾟ体" pitchFamily="50" charset="-128"/>
                <a:ea typeface="HGS創英角ﾎﾟｯﾌﾟ体" pitchFamily="50" charset="-128"/>
              </a:rPr>
              <a:t>　</a:t>
            </a:r>
            <a:r>
              <a:rPr lang="ja-JP" altLang="en-US" sz="2800" b="1" dirty="0" smtClean="0">
                <a:solidFill>
                  <a:srgbClr val="FF0000"/>
                </a:solidFill>
                <a:latin typeface="HGS創英角ﾎﾟｯﾌﾟ体" pitchFamily="50" charset="-128"/>
                <a:ea typeface="HGS創英角ﾎﾟｯﾌﾟ体" pitchFamily="50" charset="-128"/>
              </a:rPr>
              <a:t>　　　　　　　　　　　</a:t>
            </a:r>
            <a:r>
              <a:rPr kumimoji="1" lang="ja-JP" altLang="en-US" sz="2800" b="1" dirty="0" smtClean="0">
                <a:latin typeface="HGS創英角ﾎﾟｯﾌﾟ体" pitchFamily="50" charset="-128"/>
                <a:ea typeface="HGS創英角ﾎﾟｯﾌﾟ体" pitchFamily="50" charset="-128"/>
              </a:rPr>
              <a:t>　</a:t>
            </a:r>
            <a:endParaRPr kumimoji="1" lang="en-US" altLang="ja-JP" sz="2800" b="1" dirty="0" smtClean="0">
              <a:latin typeface="HGS創英角ﾎﾟｯﾌﾟ体" pitchFamily="50" charset="-128"/>
              <a:ea typeface="HGS創英角ﾎﾟｯﾌﾟ体" pitchFamily="50" charset="-128"/>
            </a:endParaRPr>
          </a:p>
          <a:p>
            <a:r>
              <a:rPr lang="en-US" altLang="ja-JP" sz="2800" b="1" dirty="0">
                <a:latin typeface="HGS創英角ﾎﾟｯﾌﾟ体" pitchFamily="50" charset="-128"/>
                <a:ea typeface="HGS創英角ﾎﾟｯﾌﾟ体" pitchFamily="50" charset="-128"/>
              </a:rPr>
              <a:t> </a:t>
            </a:r>
            <a:r>
              <a:rPr lang="en-US" altLang="ja-JP" sz="2800" b="1" dirty="0" smtClean="0">
                <a:latin typeface="HGS創英角ﾎﾟｯﾌﾟ体" pitchFamily="50" charset="-128"/>
                <a:ea typeface="HGS創英角ﾎﾟｯﾌﾟ体" pitchFamily="50" charset="-128"/>
              </a:rPr>
              <a:t>                                  </a:t>
            </a:r>
          </a:p>
          <a:p>
            <a:r>
              <a:rPr kumimoji="1" lang="en-US" altLang="ja-JP" sz="2800" b="1" dirty="0">
                <a:latin typeface="HGS創英角ﾎﾟｯﾌﾟ体" pitchFamily="50" charset="-128"/>
                <a:ea typeface="HGS創英角ﾎﾟｯﾌﾟ体" pitchFamily="50" charset="-128"/>
              </a:rPr>
              <a:t> </a:t>
            </a:r>
            <a:r>
              <a:rPr kumimoji="1" lang="en-US" altLang="ja-JP" sz="2800" b="1" dirty="0" smtClean="0">
                <a:latin typeface="HGS創英角ﾎﾟｯﾌﾟ体" pitchFamily="50" charset="-128"/>
                <a:ea typeface="HGS創英角ﾎﾟｯﾌﾟ体" pitchFamily="50" charset="-128"/>
              </a:rPr>
              <a:t>                                  </a:t>
            </a:r>
            <a:r>
              <a:rPr kumimoji="1" lang="ja-JP" altLang="en-US" sz="3200" b="1" dirty="0" smtClean="0">
                <a:latin typeface="HGS創英角ﾎﾟｯﾌﾟ体" pitchFamily="50" charset="-128"/>
                <a:ea typeface="HGS創英角ﾎﾟｯﾌﾟ体" pitchFamily="50" charset="-128"/>
              </a:rPr>
              <a:t>に絡み合っています。</a:t>
            </a:r>
            <a:endParaRPr kumimoji="1" lang="ja-JP" altLang="en-US" sz="3200" b="1" dirty="0"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C127-D20C-41B5-8D12-CF7661135A06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sp>
        <p:nvSpPr>
          <p:cNvPr id="26" name="四角形吹き出し 25"/>
          <p:cNvSpPr/>
          <p:nvPr/>
        </p:nvSpPr>
        <p:spPr>
          <a:xfrm>
            <a:off x="300241" y="4229103"/>
            <a:ext cx="3096344" cy="1601834"/>
          </a:xfrm>
          <a:prstGeom prst="wedgeRectCallout">
            <a:avLst>
              <a:gd name="adj1" fmla="val -3485"/>
              <a:gd name="adj2" fmla="val -185399"/>
            </a:avLst>
          </a:prstGeom>
          <a:pattFill prst="pct9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 smtClean="0">
                <a:latin typeface="HGP教科書体" pitchFamily="18" charset="-128"/>
                <a:ea typeface="HGP教科書体" pitchFamily="18" charset="-128"/>
              </a:rPr>
              <a:t>・会社法</a:t>
            </a:r>
            <a:endParaRPr lang="en-US" altLang="ja-JP" sz="2400" b="1" dirty="0" smtClean="0">
              <a:latin typeface="HGP教科書体" pitchFamily="18" charset="-128"/>
              <a:ea typeface="HGP教科書体" pitchFamily="18" charset="-128"/>
            </a:endParaRPr>
          </a:p>
          <a:p>
            <a:r>
              <a:rPr lang="ja-JP" altLang="en-US" sz="2400" b="1" dirty="0" smtClean="0">
                <a:latin typeface="HGP教科書体" pitchFamily="18" charset="-128"/>
                <a:ea typeface="HGP教科書体" pitchFamily="18" charset="-128"/>
              </a:rPr>
              <a:t>・金融商法取引法</a:t>
            </a:r>
            <a:endParaRPr lang="en-US" altLang="ja-JP" sz="2400" b="1" dirty="0" smtClean="0">
              <a:latin typeface="HGP教科書体" pitchFamily="18" charset="-128"/>
              <a:ea typeface="HGP教科書体" pitchFamily="18" charset="-128"/>
            </a:endParaRPr>
          </a:p>
          <a:p>
            <a:r>
              <a:rPr kumimoji="1" lang="ja-JP" altLang="en-US" sz="2400" b="1" dirty="0" smtClean="0">
                <a:latin typeface="HGP教科書体" pitchFamily="18" charset="-128"/>
                <a:ea typeface="HGP教科書体" pitchFamily="18" charset="-128"/>
              </a:rPr>
              <a:t>・</a:t>
            </a:r>
            <a:r>
              <a:rPr kumimoji="1" lang="en-US" altLang="ja-JP" sz="2400" b="1" dirty="0" smtClean="0">
                <a:latin typeface="HGP教科書体" pitchFamily="18" charset="-128"/>
                <a:ea typeface="HGP教科書体" pitchFamily="18" charset="-128"/>
              </a:rPr>
              <a:t>ASBJ</a:t>
            </a:r>
            <a:r>
              <a:rPr kumimoji="1" lang="ja-JP" altLang="en-US" sz="2400" b="1" dirty="0" smtClean="0">
                <a:latin typeface="HGP教科書体" pitchFamily="18" charset="-128"/>
                <a:ea typeface="HGP教科書体" pitchFamily="18" charset="-128"/>
              </a:rPr>
              <a:t>企業会計基準</a:t>
            </a:r>
            <a:r>
              <a:rPr kumimoji="1" lang="en-US" altLang="ja-JP" sz="2400" b="1" dirty="0" smtClean="0">
                <a:latin typeface="HGP教科書体" pitchFamily="18" charset="-128"/>
                <a:ea typeface="HGP教科書体" pitchFamily="18" charset="-128"/>
              </a:rPr>
              <a:t>…</a:t>
            </a:r>
          </a:p>
          <a:p>
            <a:pPr algn="ctr"/>
            <a:endParaRPr kumimoji="1" lang="ja-JP" altLang="en-US" dirty="0">
              <a:latin typeface="AR明朝体U" pitchFamily="49" charset="-128"/>
              <a:ea typeface="AR明朝体U" pitchFamily="49" charset="-128"/>
            </a:endParaRPr>
          </a:p>
        </p:txBody>
      </p:sp>
      <p:sp>
        <p:nvSpPr>
          <p:cNvPr id="2" name="四角形吹き出し 1"/>
          <p:cNvSpPr/>
          <p:nvPr/>
        </p:nvSpPr>
        <p:spPr>
          <a:xfrm>
            <a:off x="5436096" y="4102745"/>
            <a:ext cx="3377439" cy="1728192"/>
          </a:xfrm>
          <a:prstGeom prst="wedgeRectCallout">
            <a:avLst>
              <a:gd name="adj1" fmla="val 1840"/>
              <a:gd name="adj2" fmla="val -172610"/>
            </a:avLst>
          </a:prstGeom>
          <a:pattFill prst="pct90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>
                <a:latin typeface="HGP教科書体" pitchFamily="18" charset="-128"/>
                <a:ea typeface="HGP教科書体" pitchFamily="18" charset="-128"/>
              </a:rPr>
              <a:t>・</a:t>
            </a:r>
            <a:r>
              <a:rPr kumimoji="1" lang="ja-JP" altLang="en-US" sz="2400" b="1" dirty="0" smtClean="0">
                <a:latin typeface="HGP教科書体" pitchFamily="18" charset="-128"/>
                <a:ea typeface="HGP教科書体" pitchFamily="18" charset="-128"/>
              </a:rPr>
              <a:t>法人税法</a:t>
            </a:r>
            <a:endParaRPr kumimoji="1" lang="en-US" altLang="ja-JP" sz="2400" b="1" dirty="0" smtClean="0">
              <a:latin typeface="HGP教科書体" pitchFamily="18" charset="-128"/>
              <a:ea typeface="HGP教科書体" pitchFamily="18" charset="-128"/>
            </a:endParaRPr>
          </a:p>
          <a:p>
            <a:r>
              <a:rPr lang="ja-JP" altLang="en-US" sz="2400" b="1" dirty="0" smtClean="0">
                <a:latin typeface="HGP教科書体" pitchFamily="18" charset="-128"/>
                <a:ea typeface="HGP教科書体" pitchFamily="18" charset="-128"/>
              </a:rPr>
              <a:t>・法人</a:t>
            </a:r>
            <a:r>
              <a:rPr lang="ja-JP" altLang="en-US" sz="2400" b="1" dirty="0">
                <a:latin typeface="HGP教科書体" pitchFamily="18" charset="-128"/>
                <a:ea typeface="HGP教科書体" pitchFamily="18" charset="-128"/>
              </a:rPr>
              <a:t>税法</a:t>
            </a:r>
            <a:r>
              <a:rPr lang="ja-JP" altLang="en-US" sz="2400" b="1" dirty="0" smtClean="0">
                <a:latin typeface="HGP教科書体" pitchFamily="18" charset="-128"/>
                <a:ea typeface="HGP教科書体" pitchFamily="18" charset="-128"/>
              </a:rPr>
              <a:t>施行令</a:t>
            </a:r>
            <a:endParaRPr lang="en-US" altLang="ja-JP" sz="2400" b="1" dirty="0" smtClean="0">
              <a:latin typeface="HGP教科書体" pitchFamily="18" charset="-128"/>
              <a:ea typeface="HGP教科書体" pitchFamily="18" charset="-128"/>
            </a:endParaRPr>
          </a:p>
          <a:p>
            <a:r>
              <a:rPr kumimoji="1" lang="ja-JP" altLang="en-US" sz="2400" b="1" dirty="0" smtClean="0">
                <a:latin typeface="HGP教科書体" pitchFamily="18" charset="-128"/>
                <a:ea typeface="HGP教科書体" pitchFamily="18" charset="-128"/>
              </a:rPr>
              <a:t>・法人税法規則</a:t>
            </a:r>
            <a:endParaRPr kumimoji="1" lang="en-US" altLang="ja-JP" sz="2400" b="1" dirty="0" smtClean="0">
              <a:latin typeface="HGP教科書体" pitchFamily="18" charset="-128"/>
              <a:ea typeface="HGP教科書体" pitchFamily="18" charset="-128"/>
            </a:endParaRPr>
          </a:p>
          <a:p>
            <a:r>
              <a:rPr lang="ja-JP" altLang="en-US" sz="2400" b="1" dirty="0" smtClean="0">
                <a:latin typeface="HGP教科書体" pitchFamily="18" charset="-128"/>
                <a:ea typeface="HGP教科書体" pitchFamily="18" charset="-128"/>
              </a:rPr>
              <a:t>・租税特別措置法</a:t>
            </a:r>
            <a:r>
              <a:rPr lang="en-US" altLang="ja-JP" sz="2400" b="1" dirty="0" smtClean="0">
                <a:latin typeface="HGP教科書体" pitchFamily="18" charset="-128"/>
                <a:ea typeface="HGP教科書体" pitchFamily="18" charset="-128"/>
              </a:rPr>
              <a:t>…</a:t>
            </a:r>
            <a:endParaRPr kumimoji="1" lang="ja-JP" altLang="en-US" sz="2400" b="1" dirty="0">
              <a:latin typeface="HGP教科書体" pitchFamily="18" charset="-128"/>
              <a:ea typeface="HGP教科書体" pitchFamily="18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23728" y="2256224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2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密接</a:t>
            </a:r>
            <a:endParaRPr kumimoji="1" lang="ja-JP" altLang="en-US" sz="7200" dirty="0">
              <a:solidFill>
                <a:srgbClr val="FF00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5" name="爆発 2 4"/>
          <p:cNvSpPr/>
          <p:nvPr/>
        </p:nvSpPr>
        <p:spPr>
          <a:xfrm rot="259541">
            <a:off x="-169644" y="784828"/>
            <a:ext cx="8338095" cy="4422274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 rot="20644804">
            <a:off x="1589914" y="2652765"/>
            <a:ext cx="4400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ところが・・・</a:t>
            </a:r>
            <a:r>
              <a:rPr lang="en-US" altLang="ja-JP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	</a:t>
            </a:r>
            <a:endParaRPr lang="ja-JP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267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 animBg="1"/>
      <p:bldP spid="2" grpId="0" animBg="1"/>
      <p:bldP spid="6" grpId="1"/>
      <p:bldP spid="5" grpId="0" animBg="1"/>
      <p:bldP spid="4" grpId="0"/>
    </p:bld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26068</TotalTime>
  <Words>1058</Words>
  <Application>Microsoft Office PowerPoint</Application>
  <PresentationFormat>画面に合わせる (4:3)</PresentationFormat>
  <Paragraphs>435</Paragraphs>
  <Slides>44</Slides>
  <Notes>13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44</vt:i4>
      </vt:variant>
    </vt:vector>
  </HeadingPairs>
  <TitlesOfParts>
    <vt:vector size="45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税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Kenichi</dc:creator>
  <cp:lastModifiedBy>spmosu</cp:lastModifiedBy>
  <cp:revision>150</cp:revision>
  <cp:lastPrinted>2012-11-19T02:31:16Z</cp:lastPrinted>
  <dcterms:created xsi:type="dcterms:W3CDTF">2012-09-24T01:08:44Z</dcterms:created>
  <dcterms:modified xsi:type="dcterms:W3CDTF">2012-11-19T06:28:00Z</dcterms:modified>
</cp:coreProperties>
</file>